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Lst>
  <p:notesMasterIdLst>
    <p:notesMasterId r:id="rId48"/>
  </p:notesMasterIdLst>
  <p:sldIdLst>
    <p:sldId id="307" r:id="rId5"/>
    <p:sldId id="308" r:id="rId6"/>
    <p:sldId id="309" r:id="rId7"/>
    <p:sldId id="310" r:id="rId8"/>
    <p:sldId id="311" r:id="rId9"/>
    <p:sldId id="312" r:id="rId10"/>
    <p:sldId id="271" r:id="rId11"/>
    <p:sldId id="272" r:id="rId12"/>
    <p:sldId id="273" r:id="rId13"/>
    <p:sldId id="274" r:id="rId14"/>
    <p:sldId id="275" r:id="rId15"/>
    <p:sldId id="306" r:id="rId16"/>
    <p:sldId id="277" r:id="rId17"/>
    <p:sldId id="278" r:id="rId18"/>
    <p:sldId id="279" r:id="rId19"/>
    <p:sldId id="280" r:id="rId20"/>
    <p:sldId id="281" r:id="rId21"/>
    <p:sldId id="282" r:id="rId22"/>
    <p:sldId id="283" r:id="rId23"/>
    <p:sldId id="284" r:id="rId24"/>
    <p:sldId id="285" r:id="rId25"/>
    <p:sldId id="286" r:id="rId26"/>
    <p:sldId id="305" r:id="rId27"/>
    <p:sldId id="287" r:id="rId28"/>
    <p:sldId id="288" r:id="rId29"/>
    <p:sldId id="289" r:id="rId30"/>
    <p:sldId id="290" r:id="rId31"/>
    <p:sldId id="291" r:id="rId32"/>
    <p:sldId id="292" r:id="rId33"/>
    <p:sldId id="320" r:id="rId34"/>
    <p:sldId id="313" r:id="rId35"/>
    <p:sldId id="316" r:id="rId36"/>
    <p:sldId id="315" r:id="rId37"/>
    <p:sldId id="317" r:id="rId38"/>
    <p:sldId id="314" r:id="rId39"/>
    <p:sldId id="318" r:id="rId40"/>
    <p:sldId id="319" r:id="rId41"/>
    <p:sldId id="303" r:id="rId42"/>
    <p:sldId id="294" r:id="rId43"/>
    <p:sldId id="296" r:id="rId44"/>
    <p:sldId id="297" r:id="rId45"/>
    <p:sldId id="298" r:id="rId46"/>
    <p:sldId id="29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s, Stephen" initials="WS" lastIdx="10" clrIdx="0">
    <p:extLst>
      <p:ext uri="{19B8F6BF-5375-455C-9EA6-DF929625EA0E}">
        <p15:presenceInfo xmlns:p15="http://schemas.microsoft.com/office/powerpoint/2012/main" userId="S-1-5-21-2022136750-1135477324-312552118-22141" providerId="AD"/>
      </p:ext>
    </p:extLst>
  </p:cmAuthor>
  <p:cmAuthor id="2" name="Mullan, John" initials="MJ" lastIdx="1" clrIdx="1">
    <p:extLst>
      <p:ext uri="{19B8F6BF-5375-455C-9EA6-DF929625EA0E}">
        <p15:presenceInfo xmlns:p15="http://schemas.microsoft.com/office/powerpoint/2012/main" userId="S-1-5-21-2022136750-1135477324-312552118-21550" providerId="AD"/>
      </p:ext>
    </p:extLst>
  </p:cmAuthor>
  <p:cmAuthor id="3" name="Boniface, Duane" initials="BD" lastIdx="1" clrIdx="2">
    <p:extLst>
      <p:ext uri="{19B8F6BF-5375-455C-9EA6-DF929625EA0E}">
        <p15:presenceInfo xmlns:p15="http://schemas.microsoft.com/office/powerpoint/2012/main" userId="S-1-5-21-2022136750-1135477324-312552118-22040" providerId="AD"/>
      </p:ext>
    </p:extLst>
  </p:cmAuthor>
  <p:cmAuthor id="4" name="Schott, Jane" initials="SJ" lastIdx="1" clrIdx="3">
    <p:extLst>
      <p:ext uri="{19B8F6BF-5375-455C-9EA6-DF929625EA0E}">
        <p15:presenceInfo xmlns:p15="http://schemas.microsoft.com/office/powerpoint/2012/main" userId="S-1-5-21-2022136750-1135477324-312552118-282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C4C4C"/>
    <a:srgbClr val="232323"/>
    <a:srgbClr val="2E74B5"/>
    <a:srgbClr val="1A2857"/>
    <a:srgbClr val="83D4EF"/>
    <a:srgbClr val="ED3350"/>
    <a:srgbClr val="CF20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2" autoAdjust="0"/>
    <p:restoredTop sz="87808" autoAdjust="0"/>
  </p:normalViewPr>
  <p:slideViewPr>
    <p:cSldViewPr snapToGrid="0" snapToObjects="1">
      <p:cViewPr varScale="1">
        <p:scale>
          <a:sx n="100" d="100"/>
          <a:sy n="100" d="100"/>
        </p:scale>
        <p:origin x="432" y="96"/>
      </p:cViewPr>
      <p:guideLst/>
    </p:cSldViewPr>
  </p:slideViewPr>
  <p:notesTextViewPr>
    <p:cViewPr>
      <p:scale>
        <a:sx n="1" d="1"/>
        <a:sy n="1" d="1"/>
      </p:scale>
      <p:origin x="0" y="0"/>
    </p:cViewPr>
  </p:notesTextViewPr>
  <p:notesViewPr>
    <p:cSldViewPr snapToGrid="0" snapToObjects="1">
      <p:cViewPr varScale="1">
        <p:scale>
          <a:sx n="96" d="100"/>
          <a:sy n="96" d="100"/>
        </p:scale>
        <p:origin x="5336"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dirty="0">
                <a:solidFill>
                  <a:srgbClr val="4C4C4C"/>
                </a:solidFill>
                <a:latin typeface="Arial" panose="020B0604020202020204" pitchFamily="34" charset="0"/>
                <a:cs typeface="Arial" panose="020B0604020202020204" pitchFamily="34" charset="0"/>
              </a:rPr>
              <a:t>Percentage Of Different Violations In </a:t>
            </a:r>
            <a:r>
              <a:rPr lang="en-US" sz="1400" b="0" i="0" u="none" strike="noStrike" baseline="0" dirty="0">
                <a:solidFill>
                  <a:srgbClr val="4C4C4C"/>
                </a:solidFill>
                <a:effectLst/>
                <a:latin typeface="Arial" panose="020B0604020202020204" pitchFamily="34" charset="0"/>
                <a:cs typeface="Arial" panose="020B0604020202020204" pitchFamily="34" charset="0"/>
              </a:rPr>
              <a:t>Durable Infant Or Toddler Product From</a:t>
            </a:r>
            <a:r>
              <a:rPr lang="en-US" sz="1400" dirty="0">
                <a:solidFill>
                  <a:srgbClr val="4C4C4C"/>
                </a:solidFill>
                <a:latin typeface="Arial" panose="020B0604020202020204" pitchFamily="34" charset="0"/>
                <a:cs typeface="Arial" panose="020B0604020202020204" pitchFamily="34" charset="0"/>
              </a:rPr>
              <a:t> January 2011 to December 2019 : Total 388 Samples</a:t>
            </a:r>
          </a:p>
        </c:rich>
      </c:tx>
      <c:layout>
        <c:manualLayout>
          <c:xMode val="edge"/>
          <c:yMode val="edge"/>
          <c:x val="0.14918333333333333"/>
          <c:y val="1.690821256038647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2774343832020997"/>
          <c:y val="0.14042565331507476"/>
          <c:w val="0.34451312335958006"/>
          <c:h val="0.49929438168055079"/>
        </c:manualLayout>
      </c:layout>
      <c:pieChart>
        <c:varyColors val="1"/>
        <c:ser>
          <c:idx val="0"/>
          <c:order val="0"/>
          <c:tx>
            <c:strRef>
              <c:f>Sheet1!$B$1</c:f>
              <c:strCache>
                <c:ptCount val="1"/>
                <c:pt idx="0">
                  <c:v>Number of Violation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D47-42AF-907F-548C116ECDD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D47-42AF-907F-548C116ECDD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D47-42AF-907F-548C116ECDD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D47-42AF-907F-548C116ECDD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D47-42AF-907F-548C116ECDD5}"/>
              </c:ext>
            </c:extLst>
          </c:dPt>
          <c:dLbls>
            <c:dLbl>
              <c:idx val="3"/>
              <c:layout>
                <c:manualLayout>
                  <c:x val="1.6666666666666056E-3"/>
                  <c:y val="-4.830917874396135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D47-42AF-907F-548C116ECDD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Product Registration Violation 注册违规</c:v>
                </c:pt>
                <c:pt idx="1">
                  <c:v>Product Registration + Tracking Label Violations  注册违规 + 标签违规</c:v>
                </c:pt>
                <c:pt idx="2">
                  <c:v>Product Registration + Certification Violations 注册违规 + 认证违规</c:v>
                </c:pt>
                <c:pt idx="3">
                  <c:v>Product Registration + Tracking Label + Certification Violations 注册违规 + 标签违规 + 认证违规</c:v>
                </c:pt>
                <c:pt idx="4">
                  <c:v>Durable Products Performance Violations  产品规格违规 </c:v>
                </c:pt>
              </c:strCache>
            </c:strRef>
          </c:cat>
          <c:val>
            <c:numRef>
              <c:f>Sheet1!$B$2:$B$6</c:f>
              <c:numCache>
                <c:formatCode>General</c:formatCode>
                <c:ptCount val="5"/>
                <c:pt idx="0">
                  <c:v>107</c:v>
                </c:pt>
                <c:pt idx="1">
                  <c:v>20</c:v>
                </c:pt>
                <c:pt idx="2">
                  <c:v>15</c:v>
                </c:pt>
                <c:pt idx="3">
                  <c:v>107</c:v>
                </c:pt>
                <c:pt idx="4">
                  <c:v>139</c:v>
                </c:pt>
              </c:numCache>
            </c:numRef>
          </c:val>
          <c:extLst>
            <c:ext xmlns:c16="http://schemas.microsoft.com/office/drawing/2014/chart" uri="{C3380CC4-5D6E-409C-BE32-E72D297353CC}">
              <c16:uniqueId val="{0000000A-AD47-42AF-907F-548C116ECDD5}"/>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4.3267585301837268E-2"/>
          <c:y val="0.74411255658260111"/>
          <c:w val="0.95673242307477524"/>
          <c:h val="0.255887525480634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713402-EE4B-4182-96EF-28598EBE72A9}" type="doc">
      <dgm:prSet loTypeId="urn:microsoft.com/office/officeart/2005/8/layout/process1" loCatId="process" qsTypeId="urn:microsoft.com/office/officeart/2005/8/quickstyle/simple1" qsCatId="simple" csTypeId="urn:microsoft.com/office/officeart/2005/8/colors/accent1_2" csCatId="accent1" phldr="1"/>
      <dgm:spPr/>
    </dgm:pt>
    <dgm:pt modelId="{5E06E112-DDC8-4435-BAA5-CDD60B0AECAB}">
      <dgm:prSet phldrT="[Text]"/>
      <dgm:spPr/>
      <dgm:t>
        <a:bodyPr/>
        <a:lstStyle/>
        <a:p>
          <a:r>
            <a:rPr lang="en-US" b="1" dirty="0">
              <a:solidFill>
                <a:srgbClr val="1A2857"/>
              </a:solidFill>
              <a:effectLst>
                <a:outerShdw blurRad="38100" dist="38100" dir="2700000" algn="tl">
                  <a:srgbClr val="000000">
                    <a:alpha val="43137"/>
                  </a:srgbClr>
                </a:outerShdw>
              </a:effectLst>
            </a:rPr>
            <a:t>User inputs product features</a:t>
          </a:r>
        </a:p>
      </dgm:t>
    </dgm:pt>
    <dgm:pt modelId="{F9369218-931F-43A5-A790-308D454A1861}" type="parTrans" cxnId="{CF44C1B7-42FC-4372-90C0-E33545C0654A}">
      <dgm:prSet/>
      <dgm:spPr/>
      <dgm:t>
        <a:bodyPr/>
        <a:lstStyle/>
        <a:p>
          <a:endParaRPr lang="en-US"/>
        </a:p>
      </dgm:t>
    </dgm:pt>
    <dgm:pt modelId="{87BC8939-6D88-4399-A63F-32E2CEA02F27}" type="sibTrans" cxnId="{CF44C1B7-42FC-4372-90C0-E33545C0654A}">
      <dgm:prSet/>
      <dgm:spPr/>
      <dgm:t>
        <a:bodyPr/>
        <a:lstStyle/>
        <a:p>
          <a:endParaRPr lang="en-US"/>
        </a:p>
      </dgm:t>
    </dgm:pt>
    <dgm:pt modelId="{2A2F16A0-9C3D-4C9D-A397-58E38B78C6BA}">
      <dgm:prSet phldrT="[Text]"/>
      <dgm:spPr/>
      <dgm:t>
        <a:bodyPr/>
        <a:lstStyle/>
        <a:p>
          <a:r>
            <a:rPr lang="en-US" b="1" dirty="0">
              <a:solidFill>
                <a:srgbClr val="1A2857"/>
              </a:solidFill>
              <a:effectLst>
                <a:outerShdw blurRad="38100" dist="38100" dir="2700000" algn="tl">
                  <a:srgbClr val="000000">
                    <a:alpha val="43137"/>
                  </a:srgbClr>
                </a:outerShdw>
              </a:effectLst>
            </a:rPr>
            <a:t>Regulatory Robot outputs list of standards and requirements</a:t>
          </a:r>
        </a:p>
      </dgm:t>
    </dgm:pt>
    <dgm:pt modelId="{A35A2699-18C8-4086-A396-9B1EC773CC76}" type="parTrans" cxnId="{A22D5A5C-B074-4870-B33D-1BC10F5F6B56}">
      <dgm:prSet/>
      <dgm:spPr/>
      <dgm:t>
        <a:bodyPr/>
        <a:lstStyle/>
        <a:p>
          <a:endParaRPr lang="en-US"/>
        </a:p>
      </dgm:t>
    </dgm:pt>
    <dgm:pt modelId="{752FCA0E-7BFD-49AA-AFDC-DB5944198FA7}" type="sibTrans" cxnId="{A22D5A5C-B074-4870-B33D-1BC10F5F6B56}">
      <dgm:prSet/>
      <dgm:spPr/>
      <dgm:t>
        <a:bodyPr/>
        <a:lstStyle/>
        <a:p>
          <a:endParaRPr lang="en-US"/>
        </a:p>
      </dgm:t>
    </dgm:pt>
    <dgm:pt modelId="{450F0AA0-0099-47A0-859F-C61271C5AE08}">
      <dgm:prSet phldrT="[Text]"/>
      <dgm:spPr/>
      <dgm:t>
        <a:bodyPr/>
        <a:lstStyle/>
        <a:p>
          <a:r>
            <a:rPr lang="en-US" b="1" dirty="0">
              <a:solidFill>
                <a:srgbClr val="1A2857"/>
              </a:solidFill>
              <a:effectLst>
                <a:outerShdw blurRad="38100" dist="38100" dir="2700000" algn="tl">
                  <a:srgbClr val="000000">
                    <a:alpha val="43137"/>
                  </a:srgbClr>
                </a:outerShdw>
              </a:effectLst>
            </a:rPr>
            <a:t>User references source documents for specific requirements</a:t>
          </a:r>
        </a:p>
      </dgm:t>
    </dgm:pt>
    <dgm:pt modelId="{00369966-13B6-490D-86D8-B91CB4415347}" type="parTrans" cxnId="{0FF56911-407C-4951-8865-40198F7F4118}">
      <dgm:prSet/>
      <dgm:spPr/>
      <dgm:t>
        <a:bodyPr/>
        <a:lstStyle/>
        <a:p>
          <a:endParaRPr lang="en-US"/>
        </a:p>
      </dgm:t>
    </dgm:pt>
    <dgm:pt modelId="{4E40A198-7FE9-4056-8322-C3564C718BE8}" type="sibTrans" cxnId="{0FF56911-407C-4951-8865-40198F7F4118}">
      <dgm:prSet/>
      <dgm:spPr/>
      <dgm:t>
        <a:bodyPr/>
        <a:lstStyle/>
        <a:p>
          <a:endParaRPr lang="en-US"/>
        </a:p>
      </dgm:t>
    </dgm:pt>
    <dgm:pt modelId="{0C2FE490-8D01-4951-A66C-C9EC545B86FF}" type="pres">
      <dgm:prSet presAssocID="{4E713402-EE4B-4182-96EF-28598EBE72A9}" presName="Name0" presStyleCnt="0">
        <dgm:presLayoutVars>
          <dgm:dir/>
          <dgm:resizeHandles val="exact"/>
        </dgm:presLayoutVars>
      </dgm:prSet>
      <dgm:spPr/>
    </dgm:pt>
    <dgm:pt modelId="{98483C95-4BD5-441D-928D-C3330797655F}" type="pres">
      <dgm:prSet presAssocID="{5E06E112-DDC8-4435-BAA5-CDD60B0AECAB}" presName="node" presStyleLbl="node1" presStyleIdx="0" presStyleCnt="3">
        <dgm:presLayoutVars>
          <dgm:bulletEnabled val="1"/>
        </dgm:presLayoutVars>
      </dgm:prSet>
      <dgm:spPr/>
    </dgm:pt>
    <dgm:pt modelId="{248EE7FD-8153-4AC9-A694-777AA8930A22}" type="pres">
      <dgm:prSet presAssocID="{87BC8939-6D88-4399-A63F-32E2CEA02F27}" presName="sibTrans" presStyleLbl="sibTrans2D1" presStyleIdx="0" presStyleCnt="2"/>
      <dgm:spPr/>
    </dgm:pt>
    <dgm:pt modelId="{751032A0-D844-4B0F-BDFE-F9C854DE4AA0}" type="pres">
      <dgm:prSet presAssocID="{87BC8939-6D88-4399-A63F-32E2CEA02F27}" presName="connectorText" presStyleLbl="sibTrans2D1" presStyleIdx="0" presStyleCnt="2"/>
      <dgm:spPr/>
    </dgm:pt>
    <dgm:pt modelId="{85177C65-4501-4BA3-A131-0E5DDF5A6D53}" type="pres">
      <dgm:prSet presAssocID="{2A2F16A0-9C3D-4C9D-A397-58E38B78C6BA}" presName="node" presStyleLbl="node1" presStyleIdx="1" presStyleCnt="3">
        <dgm:presLayoutVars>
          <dgm:bulletEnabled val="1"/>
        </dgm:presLayoutVars>
      </dgm:prSet>
      <dgm:spPr/>
    </dgm:pt>
    <dgm:pt modelId="{905C1706-B0FE-4726-9267-A3FE01E78B18}" type="pres">
      <dgm:prSet presAssocID="{752FCA0E-7BFD-49AA-AFDC-DB5944198FA7}" presName="sibTrans" presStyleLbl="sibTrans2D1" presStyleIdx="1" presStyleCnt="2"/>
      <dgm:spPr/>
    </dgm:pt>
    <dgm:pt modelId="{DFCF6156-C19A-44D4-AEA1-68BDC1113B0F}" type="pres">
      <dgm:prSet presAssocID="{752FCA0E-7BFD-49AA-AFDC-DB5944198FA7}" presName="connectorText" presStyleLbl="sibTrans2D1" presStyleIdx="1" presStyleCnt="2"/>
      <dgm:spPr/>
    </dgm:pt>
    <dgm:pt modelId="{73F3EB05-D099-497B-A6C0-EBE0C5DC884D}" type="pres">
      <dgm:prSet presAssocID="{450F0AA0-0099-47A0-859F-C61271C5AE08}" presName="node" presStyleLbl="node1" presStyleIdx="2" presStyleCnt="3">
        <dgm:presLayoutVars>
          <dgm:bulletEnabled val="1"/>
        </dgm:presLayoutVars>
      </dgm:prSet>
      <dgm:spPr/>
    </dgm:pt>
  </dgm:ptLst>
  <dgm:cxnLst>
    <dgm:cxn modelId="{2B7C1510-F04B-4724-87D7-406DBE9BDA41}" type="presOf" srcId="{450F0AA0-0099-47A0-859F-C61271C5AE08}" destId="{73F3EB05-D099-497B-A6C0-EBE0C5DC884D}" srcOrd="0" destOrd="0" presId="urn:microsoft.com/office/officeart/2005/8/layout/process1"/>
    <dgm:cxn modelId="{0FF56911-407C-4951-8865-40198F7F4118}" srcId="{4E713402-EE4B-4182-96EF-28598EBE72A9}" destId="{450F0AA0-0099-47A0-859F-C61271C5AE08}" srcOrd="2" destOrd="0" parTransId="{00369966-13B6-490D-86D8-B91CB4415347}" sibTransId="{4E40A198-7FE9-4056-8322-C3564C718BE8}"/>
    <dgm:cxn modelId="{08F58B2F-6545-46AE-9C5B-4C688135A370}" type="presOf" srcId="{752FCA0E-7BFD-49AA-AFDC-DB5944198FA7}" destId="{905C1706-B0FE-4726-9267-A3FE01E78B18}" srcOrd="0" destOrd="0" presId="urn:microsoft.com/office/officeart/2005/8/layout/process1"/>
    <dgm:cxn modelId="{EE4A675C-31FD-4953-9699-B2D41257A0EA}" type="presOf" srcId="{87BC8939-6D88-4399-A63F-32E2CEA02F27}" destId="{751032A0-D844-4B0F-BDFE-F9C854DE4AA0}" srcOrd="1" destOrd="0" presId="urn:microsoft.com/office/officeart/2005/8/layout/process1"/>
    <dgm:cxn modelId="{A22D5A5C-B074-4870-B33D-1BC10F5F6B56}" srcId="{4E713402-EE4B-4182-96EF-28598EBE72A9}" destId="{2A2F16A0-9C3D-4C9D-A397-58E38B78C6BA}" srcOrd="1" destOrd="0" parTransId="{A35A2699-18C8-4086-A396-9B1EC773CC76}" sibTransId="{752FCA0E-7BFD-49AA-AFDC-DB5944198FA7}"/>
    <dgm:cxn modelId="{4EECDB90-09D0-418E-AC1E-E7C5A0521D96}" type="presOf" srcId="{5E06E112-DDC8-4435-BAA5-CDD60B0AECAB}" destId="{98483C95-4BD5-441D-928D-C3330797655F}" srcOrd="0" destOrd="0" presId="urn:microsoft.com/office/officeart/2005/8/layout/process1"/>
    <dgm:cxn modelId="{CF44C1B7-42FC-4372-90C0-E33545C0654A}" srcId="{4E713402-EE4B-4182-96EF-28598EBE72A9}" destId="{5E06E112-DDC8-4435-BAA5-CDD60B0AECAB}" srcOrd="0" destOrd="0" parTransId="{F9369218-931F-43A5-A790-308D454A1861}" sibTransId="{87BC8939-6D88-4399-A63F-32E2CEA02F27}"/>
    <dgm:cxn modelId="{AD9776BB-7CA0-4460-BFF4-FF7944BA463A}" type="presOf" srcId="{87BC8939-6D88-4399-A63F-32E2CEA02F27}" destId="{248EE7FD-8153-4AC9-A694-777AA8930A22}" srcOrd="0" destOrd="0" presId="urn:microsoft.com/office/officeart/2005/8/layout/process1"/>
    <dgm:cxn modelId="{EEB756BC-8F0C-4630-A82B-D3BB300D0F69}" type="presOf" srcId="{2A2F16A0-9C3D-4C9D-A397-58E38B78C6BA}" destId="{85177C65-4501-4BA3-A131-0E5DDF5A6D53}" srcOrd="0" destOrd="0" presId="urn:microsoft.com/office/officeart/2005/8/layout/process1"/>
    <dgm:cxn modelId="{E55499C3-3635-4882-A699-5BD0D728FE1B}" type="presOf" srcId="{752FCA0E-7BFD-49AA-AFDC-DB5944198FA7}" destId="{DFCF6156-C19A-44D4-AEA1-68BDC1113B0F}" srcOrd="1" destOrd="0" presId="urn:microsoft.com/office/officeart/2005/8/layout/process1"/>
    <dgm:cxn modelId="{0963A6E6-3895-4A71-823B-BF0936F5E3F7}" type="presOf" srcId="{4E713402-EE4B-4182-96EF-28598EBE72A9}" destId="{0C2FE490-8D01-4951-A66C-C9EC545B86FF}" srcOrd="0" destOrd="0" presId="urn:microsoft.com/office/officeart/2005/8/layout/process1"/>
    <dgm:cxn modelId="{719EAB46-0F16-4BBB-A705-9E1545909DF1}" type="presParOf" srcId="{0C2FE490-8D01-4951-A66C-C9EC545B86FF}" destId="{98483C95-4BD5-441D-928D-C3330797655F}" srcOrd="0" destOrd="0" presId="urn:microsoft.com/office/officeart/2005/8/layout/process1"/>
    <dgm:cxn modelId="{1822F433-E7C1-42BE-A6CD-B06A105F6A90}" type="presParOf" srcId="{0C2FE490-8D01-4951-A66C-C9EC545B86FF}" destId="{248EE7FD-8153-4AC9-A694-777AA8930A22}" srcOrd="1" destOrd="0" presId="urn:microsoft.com/office/officeart/2005/8/layout/process1"/>
    <dgm:cxn modelId="{663E5C17-77A3-4683-878F-D120B08BAF1D}" type="presParOf" srcId="{248EE7FD-8153-4AC9-A694-777AA8930A22}" destId="{751032A0-D844-4B0F-BDFE-F9C854DE4AA0}" srcOrd="0" destOrd="0" presId="urn:microsoft.com/office/officeart/2005/8/layout/process1"/>
    <dgm:cxn modelId="{53E43AF2-6F83-4B6F-B6B6-92B55308DD75}" type="presParOf" srcId="{0C2FE490-8D01-4951-A66C-C9EC545B86FF}" destId="{85177C65-4501-4BA3-A131-0E5DDF5A6D53}" srcOrd="2" destOrd="0" presId="urn:microsoft.com/office/officeart/2005/8/layout/process1"/>
    <dgm:cxn modelId="{C2EA686C-C7E9-4CB3-A1F8-7DD18E59BDCC}" type="presParOf" srcId="{0C2FE490-8D01-4951-A66C-C9EC545B86FF}" destId="{905C1706-B0FE-4726-9267-A3FE01E78B18}" srcOrd="3" destOrd="0" presId="urn:microsoft.com/office/officeart/2005/8/layout/process1"/>
    <dgm:cxn modelId="{53B1D0EF-BD61-44C3-A119-818B351822C7}" type="presParOf" srcId="{905C1706-B0FE-4726-9267-A3FE01E78B18}" destId="{DFCF6156-C19A-44D4-AEA1-68BDC1113B0F}" srcOrd="0" destOrd="0" presId="urn:microsoft.com/office/officeart/2005/8/layout/process1"/>
    <dgm:cxn modelId="{A35B8633-BCFD-4666-9662-4B30C6A2BD26}" type="presParOf" srcId="{0C2FE490-8D01-4951-A66C-C9EC545B86FF}" destId="{73F3EB05-D099-497B-A6C0-EBE0C5DC884D}" srcOrd="4" destOrd="0" presId="urn:microsoft.com/office/officeart/2005/8/layout/process1"/>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83C95-4BD5-441D-928D-C3330797655F}">
      <dsp:nvSpPr>
        <dsp:cNvPr id="0" name=""/>
        <dsp:cNvSpPr/>
      </dsp:nvSpPr>
      <dsp:spPr>
        <a:xfrm>
          <a:off x="9539"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1A2857"/>
              </a:solidFill>
              <a:effectLst>
                <a:outerShdw blurRad="38100" dist="38100" dir="2700000" algn="tl">
                  <a:srgbClr val="000000">
                    <a:alpha val="43137"/>
                  </a:srgbClr>
                </a:outerShdw>
              </a:effectLst>
            </a:rPr>
            <a:t>User inputs product features</a:t>
          </a:r>
        </a:p>
      </dsp:txBody>
      <dsp:txXfrm>
        <a:off x="59646" y="854360"/>
        <a:ext cx="2751062" cy="1610551"/>
      </dsp:txXfrm>
    </dsp:sp>
    <dsp:sp modelId="{248EE7FD-8153-4AC9-A694-777AA8930A22}">
      <dsp:nvSpPr>
        <dsp:cNvPr id="0" name=""/>
        <dsp:cNvSpPr/>
      </dsp:nvSpPr>
      <dsp:spPr>
        <a:xfrm>
          <a:off x="3145943" y="1306077"/>
          <a:ext cx="604470" cy="707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145943" y="1447500"/>
        <a:ext cx="423129" cy="424270"/>
      </dsp:txXfrm>
    </dsp:sp>
    <dsp:sp modelId="{85177C65-4501-4BA3-A131-0E5DDF5A6D53}">
      <dsp:nvSpPr>
        <dsp:cNvPr id="0" name=""/>
        <dsp:cNvSpPr/>
      </dsp:nvSpPr>
      <dsp:spPr>
        <a:xfrm>
          <a:off x="4001325"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1A2857"/>
              </a:solidFill>
              <a:effectLst>
                <a:outerShdw blurRad="38100" dist="38100" dir="2700000" algn="tl">
                  <a:srgbClr val="000000">
                    <a:alpha val="43137"/>
                  </a:srgbClr>
                </a:outerShdw>
              </a:effectLst>
            </a:rPr>
            <a:t>Regulatory Robot outputs list of standards and requirements</a:t>
          </a:r>
        </a:p>
      </dsp:txBody>
      <dsp:txXfrm>
        <a:off x="4051432" y="854360"/>
        <a:ext cx="2751062" cy="1610551"/>
      </dsp:txXfrm>
    </dsp:sp>
    <dsp:sp modelId="{905C1706-B0FE-4726-9267-A3FE01E78B18}">
      <dsp:nvSpPr>
        <dsp:cNvPr id="0" name=""/>
        <dsp:cNvSpPr/>
      </dsp:nvSpPr>
      <dsp:spPr>
        <a:xfrm>
          <a:off x="7137729" y="1306077"/>
          <a:ext cx="604470" cy="707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137729" y="1447500"/>
        <a:ext cx="423129" cy="424270"/>
      </dsp:txXfrm>
    </dsp:sp>
    <dsp:sp modelId="{73F3EB05-D099-497B-A6C0-EBE0C5DC884D}">
      <dsp:nvSpPr>
        <dsp:cNvPr id="0" name=""/>
        <dsp:cNvSpPr/>
      </dsp:nvSpPr>
      <dsp:spPr>
        <a:xfrm>
          <a:off x="7993112"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1A2857"/>
              </a:solidFill>
              <a:effectLst>
                <a:outerShdw blurRad="38100" dist="38100" dir="2700000" algn="tl">
                  <a:srgbClr val="000000">
                    <a:alpha val="43137"/>
                  </a:srgbClr>
                </a:outerShdw>
              </a:effectLst>
            </a:rPr>
            <a:t>User references source documents for specific requirements</a:t>
          </a:r>
        </a:p>
      </dsp:txBody>
      <dsp:txXfrm>
        <a:off x="8043219" y="854360"/>
        <a:ext cx="2751062" cy="161055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FB6BC2-C617-A74A-AA35-2AD1B514282D}" type="datetimeFigureOut">
              <a:rPr lang="en-US" smtClean="0"/>
              <a:t>4/12/2021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2DBC63-04CE-AE4D-AA93-442818775CB2}" type="slidenum">
              <a:rPr lang="en-US" smtClean="0"/>
              <a:t>‹#›</a:t>
            </a:fld>
            <a:endParaRPr lang="en-US" dirty="0"/>
          </a:p>
        </p:txBody>
      </p:sp>
    </p:spTree>
    <p:extLst>
      <p:ext uri="{BB962C8B-B14F-4D97-AF65-F5344CB8AC3E}">
        <p14:creationId xmlns:p14="http://schemas.microsoft.com/office/powerpoint/2010/main" val="3858643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1</a:t>
            </a:fld>
            <a:endParaRPr lang="en-US"/>
          </a:p>
        </p:txBody>
      </p:sp>
    </p:spTree>
    <p:extLst>
      <p:ext uri="{BB962C8B-B14F-4D97-AF65-F5344CB8AC3E}">
        <p14:creationId xmlns:p14="http://schemas.microsoft.com/office/powerpoint/2010/main" val="4176084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p>
        </p:txBody>
      </p:sp>
    </p:spTree>
    <p:extLst>
      <p:ext uri="{BB962C8B-B14F-4D97-AF65-F5344CB8AC3E}">
        <p14:creationId xmlns:p14="http://schemas.microsoft.com/office/powerpoint/2010/main" val="2857546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endParaRPr lang="en-US" baseline="0" dirty="0"/>
          </a:p>
        </p:txBody>
      </p:sp>
      <p:sp>
        <p:nvSpPr>
          <p:cNvPr id="2" name="Header Placeholder 1"/>
          <p:cNvSpPr>
            <a:spLocks noGrp="1"/>
          </p:cNvSpPr>
          <p:nvPr>
            <p:ph type="hdr" sz="quarter" idx="10"/>
          </p:nvPr>
        </p:nvSpPr>
        <p:spPr/>
        <p:txBody>
          <a:bodyPr/>
          <a:lstStyle/>
          <a:p>
            <a:pPr>
              <a:defRPr/>
            </a:pPr>
            <a:endParaRPr lang="en-US" dirty="0"/>
          </a:p>
        </p:txBody>
      </p:sp>
    </p:spTree>
    <p:extLst>
      <p:ext uri="{BB962C8B-B14F-4D97-AF65-F5344CB8AC3E}">
        <p14:creationId xmlns:p14="http://schemas.microsoft.com/office/powerpoint/2010/main" val="1393659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Header Placeholder 3"/>
          <p:cNvSpPr>
            <a:spLocks noGrp="1"/>
          </p:cNvSpPr>
          <p:nvPr>
            <p:ph type="hdr" sz="quarter" idx="10"/>
          </p:nvPr>
        </p:nvSpPr>
        <p:spPr/>
        <p:txBody>
          <a:bodyPr/>
          <a:lstStyle/>
          <a:p>
            <a:pPr>
              <a:defRPr/>
            </a:pPr>
            <a:endParaRPr lang="en-US" dirty="0"/>
          </a:p>
        </p:txBody>
      </p:sp>
    </p:spTree>
    <p:extLst>
      <p:ext uri="{BB962C8B-B14F-4D97-AF65-F5344CB8AC3E}">
        <p14:creationId xmlns:p14="http://schemas.microsoft.com/office/powerpoint/2010/main" val="3628583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p>
        </p:txBody>
      </p:sp>
    </p:spTree>
    <p:extLst>
      <p:ext uri="{BB962C8B-B14F-4D97-AF65-F5344CB8AC3E}">
        <p14:creationId xmlns:p14="http://schemas.microsoft.com/office/powerpoint/2010/main" val="355838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p>
        </p:txBody>
      </p:sp>
    </p:spTree>
    <p:extLst>
      <p:ext uri="{BB962C8B-B14F-4D97-AF65-F5344CB8AC3E}">
        <p14:creationId xmlns:p14="http://schemas.microsoft.com/office/powerpoint/2010/main" val="4073071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p>
        </p:txBody>
      </p:sp>
    </p:spTree>
    <p:extLst>
      <p:ext uri="{BB962C8B-B14F-4D97-AF65-F5344CB8AC3E}">
        <p14:creationId xmlns:p14="http://schemas.microsoft.com/office/powerpoint/2010/main" val="182930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p>
        </p:txBody>
      </p:sp>
    </p:spTree>
    <p:extLst>
      <p:ext uri="{BB962C8B-B14F-4D97-AF65-F5344CB8AC3E}">
        <p14:creationId xmlns:p14="http://schemas.microsoft.com/office/powerpoint/2010/main" val="45532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4/12/2021</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111775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31</a:t>
            </a:fld>
            <a:endParaRPr lang="en-US"/>
          </a:p>
        </p:txBody>
      </p:sp>
    </p:spTree>
    <p:extLst>
      <p:ext uri="{BB962C8B-B14F-4D97-AF65-F5344CB8AC3E}">
        <p14:creationId xmlns:p14="http://schemas.microsoft.com/office/powerpoint/2010/main" val="3366486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33</a:t>
            </a:fld>
            <a:endParaRPr lang="en-US" dirty="0"/>
          </a:p>
        </p:txBody>
      </p:sp>
    </p:spTree>
    <p:extLst>
      <p:ext uri="{BB962C8B-B14F-4D97-AF65-F5344CB8AC3E}">
        <p14:creationId xmlns:p14="http://schemas.microsoft.com/office/powerpoint/2010/main" val="1509670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a:t>
            </a:fld>
            <a:endParaRPr lang="en-US"/>
          </a:p>
        </p:txBody>
      </p:sp>
    </p:spTree>
    <p:extLst>
      <p:ext uri="{BB962C8B-B14F-4D97-AF65-F5344CB8AC3E}">
        <p14:creationId xmlns:p14="http://schemas.microsoft.com/office/powerpoint/2010/main" val="3313178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34</a:t>
            </a:fld>
            <a:endParaRPr lang="en-US" dirty="0"/>
          </a:p>
        </p:txBody>
      </p:sp>
    </p:spTree>
    <p:extLst>
      <p:ext uri="{BB962C8B-B14F-4D97-AF65-F5344CB8AC3E}">
        <p14:creationId xmlns:p14="http://schemas.microsoft.com/office/powerpoint/2010/main" val="3842361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4/12/2021</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626203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36</a:t>
            </a:fld>
            <a:endParaRPr lang="en-US" dirty="0"/>
          </a:p>
        </p:txBody>
      </p:sp>
    </p:spTree>
    <p:extLst>
      <p:ext uri="{BB962C8B-B14F-4D97-AF65-F5344CB8AC3E}">
        <p14:creationId xmlns:p14="http://schemas.microsoft.com/office/powerpoint/2010/main" val="17082131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9E2EC4-3AED-41CA-A2EA-24E9A129AB00}" type="slidenum">
              <a:rPr lang="en-US" smtClean="0"/>
              <a:pPr/>
              <a:t>37</a:t>
            </a:fld>
            <a:endParaRPr lang="en-US" dirty="0"/>
          </a:p>
        </p:txBody>
      </p:sp>
    </p:spTree>
    <p:extLst>
      <p:ext uri="{BB962C8B-B14F-4D97-AF65-F5344CB8AC3E}">
        <p14:creationId xmlns:p14="http://schemas.microsoft.com/office/powerpoint/2010/main" val="3017299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cs typeface="Arial" panose="020B0604020202020204" pitchFamily="34" charset="0"/>
              </a:rPr>
              <a:pPr eaLnBrk="1" hangingPunct="1"/>
              <a:t>4/12/2021</a:t>
            </a:fld>
            <a:endParaRPr lang="en-US" sz="1200" dirty="0">
              <a:solidFill>
                <a:srgbClr val="1F497D"/>
              </a:solidFill>
              <a:latin typeface="Tahoma" pitchFamily="34" charset="0"/>
              <a:cs typeface="Arial" panose="020B0604020202020204"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cs typeface="Arial" panose="020B0604020202020204"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805173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54728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7680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12" eaLnBrk="0" hangingPunct="0">
              <a:defRPr sz="3100">
                <a:solidFill>
                  <a:schemeClr val="tx1"/>
                </a:solidFill>
                <a:latin typeface="Garamond" pitchFamily="18" charset="0"/>
                <a:cs typeface="Times New Roman" pitchFamily="18" charset="0"/>
              </a:defRPr>
            </a:lvl1pPr>
            <a:lvl2pPr marL="717015" indent="-275776" defTabSz="922312" eaLnBrk="0" hangingPunct="0">
              <a:defRPr sz="3100">
                <a:solidFill>
                  <a:schemeClr val="tx1"/>
                </a:solidFill>
                <a:latin typeface="Garamond" pitchFamily="18" charset="0"/>
                <a:cs typeface="Times New Roman" pitchFamily="18" charset="0"/>
              </a:defRPr>
            </a:lvl2pPr>
            <a:lvl3pPr marL="1103100" indent="-220620" defTabSz="922312" eaLnBrk="0" hangingPunct="0">
              <a:defRPr sz="3100">
                <a:solidFill>
                  <a:schemeClr val="tx1"/>
                </a:solidFill>
                <a:latin typeface="Garamond" pitchFamily="18" charset="0"/>
                <a:cs typeface="Times New Roman" pitchFamily="18" charset="0"/>
              </a:defRPr>
            </a:lvl3pPr>
            <a:lvl4pPr marL="1544337" indent="-220620" defTabSz="922312" eaLnBrk="0" hangingPunct="0">
              <a:defRPr sz="3100">
                <a:solidFill>
                  <a:schemeClr val="tx1"/>
                </a:solidFill>
                <a:latin typeface="Garamond" pitchFamily="18" charset="0"/>
                <a:cs typeface="Times New Roman" pitchFamily="18" charset="0"/>
              </a:defRPr>
            </a:lvl4pPr>
            <a:lvl5pPr marL="1985577" indent="-220620" defTabSz="922312" eaLnBrk="0" hangingPunct="0">
              <a:defRPr sz="3100">
                <a:solidFill>
                  <a:schemeClr val="tx1"/>
                </a:solidFill>
                <a:latin typeface="Garamond" pitchFamily="18" charset="0"/>
                <a:cs typeface="Times New Roman" pitchFamily="18" charset="0"/>
              </a:defRPr>
            </a:lvl5pPr>
            <a:lvl6pPr marL="2426818"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6pPr>
            <a:lvl7pPr marL="2868056"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7pPr>
            <a:lvl8pPr marL="3309295"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8pPr>
            <a:lvl9pPr marL="3750535"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9pPr>
          </a:lstStyle>
          <a:p>
            <a:pPr eaLnBrk="1" hangingPunct="1"/>
            <a:r>
              <a:rPr lang="en-US" sz="1200" dirty="0">
                <a:solidFill>
                  <a:srgbClr val="1F497D"/>
                </a:solidFill>
                <a:latin typeface="Tahoma" pitchFamily="34" charset="0"/>
                <a:cs typeface="Arial" panose="020B0604020202020204" pitchFamily="34" charset="0"/>
              </a:rPr>
              <a:t>DRAFT</a:t>
            </a:r>
          </a:p>
        </p:txBody>
      </p:sp>
      <p:sp>
        <p:nvSpPr>
          <p:cNvPr id="7680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12" eaLnBrk="0" hangingPunct="0">
              <a:defRPr sz="3100">
                <a:solidFill>
                  <a:schemeClr val="tx1"/>
                </a:solidFill>
                <a:latin typeface="Garamond" pitchFamily="18" charset="0"/>
                <a:cs typeface="Times New Roman" pitchFamily="18" charset="0"/>
              </a:defRPr>
            </a:lvl1pPr>
            <a:lvl2pPr marL="717015" indent="-275776" defTabSz="922312" eaLnBrk="0" hangingPunct="0">
              <a:defRPr sz="3100">
                <a:solidFill>
                  <a:schemeClr val="tx1"/>
                </a:solidFill>
                <a:latin typeface="Garamond" pitchFamily="18" charset="0"/>
                <a:cs typeface="Times New Roman" pitchFamily="18" charset="0"/>
              </a:defRPr>
            </a:lvl2pPr>
            <a:lvl3pPr marL="1103100" indent="-220620" defTabSz="922312" eaLnBrk="0" hangingPunct="0">
              <a:defRPr sz="3100">
                <a:solidFill>
                  <a:schemeClr val="tx1"/>
                </a:solidFill>
                <a:latin typeface="Garamond" pitchFamily="18" charset="0"/>
                <a:cs typeface="Times New Roman" pitchFamily="18" charset="0"/>
              </a:defRPr>
            </a:lvl3pPr>
            <a:lvl4pPr marL="1544337" indent="-220620" defTabSz="922312" eaLnBrk="0" hangingPunct="0">
              <a:defRPr sz="3100">
                <a:solidFill>
                  <a:schemeClr val="tx1"/>
                </a:solidFill>
                <a:latin typeface="Garamond" pitchFamily="18" charset="0"/>
                <a:cs typeface="Times New Roman" pitchFamily="18" charset="0"/>
              </a:defRPr>
            </a:lvl4pPr>
            <a:lvl5pPr marL="1985577" indent="-220620" defTabSz="922312" eaLnBrk="0" hangingPunct="0">
              <a:defRPr sz="3100">
                <a:solidFill>
                  <a:schemeClr val="tx1"/>
                </a:solidFill>
                <a:latin typeface="Garamond" pitchFamily="18" charset="0"/>
                <a:cs typeface="Times New Roman" pitchFamily="18" charset="0"/>
              </a:defRPr>
            </a:lvl5pPr>
            <a:lvl6pPr marL="2426818"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6pPr>
            <a:lvl7pPr marL="2868056"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7pPr>
            <a:lvl8pPr marL="3309295"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8pPr>
            <a:lvl9pPr marL="3750535"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9pPr>
          </a:lstStyle>
          <a:p>
            <a:pPr eaLnBrk="1" hangingPunct="1"/>
            <a:fld id="{F4D48A17-7D97-4AEE-AB49-00C0073E2587}" type="datetime1">
              <a:rPr lang="en-US" altLang="zh-CN" sz="1200">
                <a:solidFill>
                  <a:srgbClr val="1F497D"/>
                </a:solidFill>
                <a:latin typeface="Tahoma" pitchFamily="34" charset="0"/>
                <a:cs typeface="Arial" panose="020B0604020202020204" pitchFamily="34" charset="0"/>
              </a:rPr>
              <a:pPr eaLnBrk="1" hangingPunct="1"/>
              <a:t>4/12/2021</a:t>
            </a:fld>
            <a:endParaRPr lang="en-US" altLang="zh-CN" sz="1200" dirty="0">
              <a:solidFill>
                <a:srgbClr val="1F497D"/>
              </a:solidFill>
              <a:latin typeface="Tahoma" pitchFamily="34" charset="0"/>
              <a:cs typeface="Arial" panose="020B0604020202020204" pitchFamily="34" charset="0"/>
            </a:endParaRPr>
          </a:p>
        </p:txBody>
      </p:sp>
      <p:sp>
        <p:nvSpPr>
          <p:cNvPr id="76806"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12" eaLnBrk="0" hangingPunct="0">
              <a:defRPr sz="3100">
                <a:solidFill>
                  <a:schemeClr val="tx1"/>
                </a:solidFill>
                <a:latin typeface="Garamond" pitchFamily="18" charset="0"/>
                <a:cs typeface="Times New Roman" pitchFamily="18" charset="0"/>
              </a:defRPr>
            </a:lvl1pPr>
            <a:lvl2pPr marL="717015" indent="-275776" defTabSz="922312" eaLnBrk="0" hangingPunct="0">
              <a:defRPr sz="3100">
                <a:solidFill>
                  <a:schemeClr val="tx1"/>
                </a:solidFill>
                <a:latin typeface="Garamond" pitchFamily="18" charset="0"/>
                <a:cs typeface="Times New Roman" pitchFamily="18" charset="0"/>
              </a:defRPr>
            </a:lvl2pPr>
            <a:lvl3pPr marL="1103100" indent="-220620" defTabSz="922312" eaLnBrk="0" hangingPunct="0">
              <a:defRPr sz="3100">
                <a:solidFill>
                  <a:schemeClr val="tx1"/>
                </a:solidFill>
                <a:latin typeface="Garamond" pitchFamily="18" charset="0"/>
                <a:cs typeface="Times New Roman" pitchFamily="18" charset="0"/>
              </a:defRPr>
            </a:lvl3pPr>
            <a:lvl4pPr marL="1544337" indent="-220620" defTabSz="922312" eaLnBrk="0" hangingPunct="0">
              <a:defRPr sz="3100">
                <a:solidFill>
                  <a:schemeClr val="tx1"/>
                </a:solidFill>
                <a:latin typeface="Garamond" pitchFamily="18" charset="0"/>
                <a:cs typeface="Times New Roman" pitchFamily="18" charset="0"/>
              </a:defRPr>
            </a:lvl4pPr>
            <a:lvl5pPr marL="1985577" indent="-220620" defTabSz="922312" eaLnBrk="0" hangingPunct="0">
              <a:defRPr sz="3100">
                <a:solidFill>
                  <a:schemeClr val="tx1"/>
                </a:solidFill>
                <a:latin typeface="Garamond" pitchFamily="18" charset="0"/>
                <a:cs typeface="Times New Roman" pitchFamily="18" charset="0"/>
              </a:defRPr>
            </a:lvl5pPr>
            <a:lvl6pPr marL="2426818"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6pPr>
            <a:lvl7pPr marL="2868056"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7pPr>
            <a:lvl8pPr marL="3309295"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8pPr>
            <a:lvl9pPr marL="3750535"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9pPr>
          </a:lstStyle>
          <a:p>
            <a:pPr eaLnBrk="1" hangingPunct="1"/>
            <a:fld id="{36E656E6-C1CD-49A4-B525-D9044E94450A}" type="slidenum">
              <a:rPr lang="en-US" altLang="zh-CN" sz="1200">
                <a:solidFill>
                  <a:srgbClr val="1F497D"/>
                </a:solidFill>
                <a:latin typeface="Tahoma" pitchFamily="34" charset="0"/>
                <a:cs typeface="Arial" panose="020B0604020202020204" pitchFamily="34" charset="0"/>
              </a:rPr>
              <a:pPr eaLnBrk="1" hangingPunct="1"/>
              <a:t>40</a:t>
            </a:fld>
            <a:endParaRPr lang="en-US" altLang="zh-CN" sz="1200" dirty="0">
              <a:solidFill>
                <a:srgbClr val="1F497D"/>
              </a:solidFill>
              <a:latin typeface="Tahoma" pitchFamily="34" charset="0"/>
              <a:cs typeface="Arial" panose="020B0604020202020204" pitchFamily="34" charset="0"/>
            </a:endParaRPr>
          </a:p>
        </p:txBody>
      </p:sp>
    </p:spTree>
    <p:extLst>
      <p:ext uri="{BB962C8B-B14F-4D97-AF65-F5344CB8AC3E}">
        <p14:creationId xmlns:p14="http://schemas.microsoft.com/office/powerpoint/2010/main" val="28862271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7680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12" eaLnBrk="0" hangingPunct="0">
              <a:defRPr sz="3100">
                <a:solidFill>
                  <a:schemeClr val="tx1"/>
                </a:solidFill>
                <a:latin typeface="Garamond" pitchFamily="18" charset="0"/>
                <a:cs typeface="Times New Roman" pitchFamily="18" charset="0"/>
              </a:defRPr>
            </a:lvl1pPr>
            <a:lvl2pPr marL="717015" indent="-275776" defTabSz="922312" eaLnBrk="0" hangingPunct="0">
              <a:defRPr sz="3100">
                <a:solidFill>
                  <a:schemeClr val="tx1"/>
                </a:solidFill>
                <a:latin typeface="Garamond" pitchFamily="18" charset="0"/>
                <a:cs typeface="Times New Roman" pitchFamily="18" charset="0"/>
              </a:defRPr>
            </a:lvl2pPr>
            <a:lvl3pPr marL="1103100" indent="-220620" defTabSz="922312" eaLnBrk="0" hangingPunct="0">
              <a:defRPr sz="3100">
                <a:solidFill>
                  <a:schemeClr val="tx1"/>
                </a:solidFill>
                <a:latin typeface="Garamond" pitchFamily="18" charset="0"/>
                <a:cs typeface="Times New Roman" pitchFamily="18" charset="0"/>
              </a:defRPr>
            </a:lvl3pPr>
            <a:lvl4pPr marL="1544337" indent="-220620" defTabSz="922312" eaLnBrk="0" hangingPunct="0">
              <a:defRPr sz="3100">
                <a:solidFill>
                  <a:schemeClr val="tx1"/>
                </a:solidFill>
                <a:latin typeface="Garamond" pitchFamily="18" charset="0"/>
                <a:cs typeface="Times New Roman" pitchFamily="18" charset="0"/>
              </a:defRPr>
            </a:lvl4pPr>
            <a:lvl5pPr marL="1985577" indent="-220620" defTabSz="922312" eaLnBrk="0" hangingPunct="0">
              <a:defRPr sz="3100">
                <a:solidFill>
                  <a:schemeClr val="tx1"/>
                </a:solidFill>
                <a:latin typeface="Garamond" pitchFamily="18" charset="0"/>
                <a:cs typeface="Times New Roman" pitchFamily="18" charset="0"/>
              </a:defRPr>
            </a:lvl5pPr>
            <a:lvl6pPr marL="2426818"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6pPr>
            <a:lvl7pPr marL="2868056"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7pPr>
            <a:lvl8pPr marL="3309295"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8pPr>
            <a:lvl9pPr marL="3750535"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9pPr>
          </a:lstStyle>
          <a:p>
            <a:pPr eaLnBrk="1" hangingPunct="1"/>
            <a:r>
              <a:rPr lang="en-US" sz="1200" dirty="0">
                <a:solidFill>
                  <a:srgbClr val="1F497D"/>
                </a:solidFill>
                <a:latin typeface="Tahoma" pitchFamily="34" charset="0"/>
                <a:cs typeface="Arial" panose="020B0604020202020204" pitchFamily="34" charset="0"/>
              </a:rPr>
              <a:t>DRAFT</a:t>
            </a:r>
          </a:p>
        </p:txBody>
      </p:sp>
      <p:sp>
        <p:nvSpPr>
          <p:cNvPr id="7680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12" eaLnBrk="0" hangingPunct="0">
              <a:defRPr sz="3100">
                <a:solidFill>
                  <a:schemeClr val="tx1"/>
                </a:solidFill>
                <a:latin typeface="Garamond" pitchFamily="18" charset="0"/>
                <a:cs typeface="Times New Roman" pitchFamily="18" charset="0"/>
              </a:defRPr>
            </a:lvl1pPr>
            <a:lvl2pPr marL="717015" indent="-275776" defTabSz="922312" eaLnBrk="0" hangingPunct="0">
              <a:defRPr sz="3100">
                <a:solidFill>
                  <a:schemeClr val="tx1"/>
                </a:solidFill>
                <a:latin typeface="Garamond" pitchFamily="18" charset="0"/>
                <a:cs typeface="Times New Roman" pitchFamily="18" charset="0"/>
              </a:defRPr>
            </a:lvl2pPr>
            <a:lvl3pPr marL="1103100" indent="-220620" defTabSz="922312" eaLnBrk="0" hangingPunct="0">
              <a:defRPr sz="3100">
                <a:solidFill>
                  <a:schemeClr val="tx1"/>
                </a:solidFill>
                <a:latin typeface="Garamond" pitchFamily="18" charset="0"/>
                <a:cs typeface="Times New Roman" pitchFamily="18" charset="0"/>
              </a:defRPr>
            </a:lvl3pPr>
            <a:lvl4pPr marL="1544337" indent="-220620" defTabSz="922312" eaLnBrk="0" hangingPunct="0">
              <a:defRPr sz="3100">
                <a:solidFill>
                  <a:schemeClr val="tx1"/>
                </a:solidFill>
                <a:latin typeface="Garamond" pitchFamily="18" charset="0"/>
                <a:cs typeface="Times New Roman" pitchFamily="18" charset="0"/>
              </a:defRPr>
            </a:lvl4pPr>
            <a:lvl5pPr marL="1985577" indent="-220620" defTabSz="922312" eaLnBrk="0" hangingPunct="0">
              <a:defRPr sz="3100">
                <a:solidFill>
                  <a:schemeClr val="tx1"/>
                </a:solidFill>
                <a:latin typeface="Garamond" pitchFamily="18" charset="0"/>
                <a:cs typeface="Times New Roman" pitchFamily="18" charset="0"/>
              </a:defRPr>
            </a:lvl5pPr>
            <a:lvl6pPr marL="2426818"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6pPr>
            <a:lvl7pPr marL="2868056"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7pPr>
            <a:lvl8pPr marL="3309295"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8pPr>
            <a:lvl9pPr marL="3750535"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9pPr>
          </a:lstStyle>
          <a:p>
            <a:pPr eaLnBrk="1" hangingPunct="1"/>
            <a:fld id="{F4D48A17-7D97-4AEE-AB49-00C0073E2587}" type="datetime1">
              <a:rPr lang="en-US" altLang="zh-CN" sz="1200">
                <a:solidFill>
                  <a:srgbClr val="1F497D"/>
                </a:solidFill>
                <a:latin typeface="Tahoma" pitchFamily="34" charset="0"/>
                <a:cs typeface="Arial" panose="020B0604020202020204" pitchFamily="34" charset="0"/>
              </a:rPr>
              <a:pPr eaLnBrk="1" hangingPunct="1"/>
              <a:t>4/12/2021</a:t>
            </a:fld>
            <a:endParaRPr lang="en-US" altLang="zh-CN" sz="1200" dirty="0">
              <a:solidFill>
                <a:srgbClr val="1F497D"/>
              </a:solidFill>
              <a:latin typeface="Tahoma" pitchFamily="34" charset="0"/>
              <a:cs typeface="Arial" panose="020B0604020202020204" pitchFamily="34" charset="0"/>
            </a:endParaRPr>
          </a:p>
        </p:txBody>
      </p:sp>
      <p:sp>
        <p:nvSpPr>
          <p:cNvPr id="76806"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12" eaLnBrk="0" hangingPunct="0">
              <a:defRPr sz="3100">
                <a:solidFill>
                  <a:schemeClr val="tx1"/>
                </a:solidFill>
                <a:latin typeface="Garamond" pitchFamily="18" charset="0"/>
                <a:cs typeface="Times New Roman" pitchFamily="18" charset="0"/>
              </a:defRPr>
            </a:lvl1pPr>
            <a:lvl2pPr marL="717015" indent="-275776" defTabSz="922312" eaLnBrk="0" hangingPunct="0">
              <a:defRPr sz="3100">
                <a:solidFill>
                  <a:schemeClr val="tx1"/>
                </a:solidFill>
                <a:latin typeface="Garamond" pitchFamily="18" charset="0"/>
                <a:cs typeface="Times New Roman" pitchFamily="18" charset="0"/>
              </a:defRPr>
            </a:lvl2pPr>
            <a:lvl3pPr marL="1103100" indent="-220620" defTabSz="922312" eaLnBrk="0" hangingPunct="0">
              <a:defRPr sz="3100">
                <a:solidFill>
                  <a:schemeClr val="tx1"/>
                </a:solidFill>
                <a:latin typeface="Garamond" pitchFamily="18" charset="0"/>
                <a:cs typeface="Times New Roman" pitchFamily="18" charset="0"/>
              </a:defRPr>
            </a:lvl3pPr>
            <a:lvl4pPr marL="1544337" indent="-220620" defTabSz="922312" eaLnBrk="0" hangingPunct="0">
              <a:defRPr sz="3100">
                <a:solidFill>
                  <a:schemeClr val="tx1"/>
                </a:solidFill>
                <a:latin typeface="Garamond" pitchFamily="18" charset="0"/>
                <a:cs typeface="Times New Roman" pitchFamily="18" charset="0"/>
              </a:defRPr>
            </a:lvl4pPr>
            <a:lvl5pPr marL="1985577" indent="-220620" defTabSz="922312" eaLnBrk="0" hangingPunct="0">
              <a:defRPr sz="3100">
                <a:solidFill>
                  <a:schemeClr val="tx1"/>
                </a:solidFill>
                <a:latin typeface="Garamond" pitchFamily="18" charset="0"/>
                <a:cs typeface="Times New Roman" pitchFamily="18" charset="0"/>
              </a:defRPr>
            </a:lvl5pPr>
            <a:lvl6pPr marL="2426818"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6pPr>
            <a:lvl7pPr marL="2868056"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7pPr>
            <a:lvl8pPr marL="3309295"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8pPr>
            <a:lvl9pPr marL="3750535"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9pPr>
          </a:lstStyle>
          <a:p>
            <a:pPr eaLnBrk="1" hangingPunct="1"/>
            <a:fld id="{36E656E6-C1CD-49A4-B525-D9044E94450A}" type="slidenum">
              <a:rPr lang="en-US" altLang="zh-CN" sz="1200">
                <a:solidFill>
                  <a:srgbClr val="1F497D"/>
                </a:solidFill>
                <a:latin typeface="Tahoma" pitchFamily="34" charset="0"/>
                <a:cs typeface="Arial" panose="020B0604020202020204" pitchFamily="34" charset="0"/>
              </a:rPr>
              <a:pPr eaLnBrk="1" hangingPunct="1"/>
              <a:t>41</a:t>
            </a:fld>
            <a:endParaRPr lang="en-US" altLang="zh-CN" sz="1200" dirty="0">
              <a:solidFill>
                <a:srgbClr val="1F497D"/>
              </a:solidFill>
              <a:latin typeface="Tahoma" pitchFamily="34" charset="0"/>
              <a:cs typeface="Arial" panose="020B0604020202020204" pitchFamily="34" charset="0"/>
            </a:endParaRPr>
          </a:p>
        </p:txBody>
      </p:sp>
    </p:spTree>
    <p:extLst>
      <p:ext uri="{BB962C8B-B14F-4D97-AF65-F5344CB8AC3E}">
        <p14:creationId xmlns:p14="http://schemas.microsoft.com/office/powerpoint/2010/main" val="1982917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7680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12" eaLnBrk="0" hangingPunct="0">
              <a:defRPr sz="3100">
                <a:solidFill>
                  <a:schemeClr val="tx1"/>
                </a:solidFill>
                <a:latin typeface="Garamond" pitchFamily="18" charset="0"/>
                <a:cs typeface="Times New Roman" pitchFamily="18" charset="0"/>
              </a:defRPr>
            </a:lvl1pPr>
            <a:lvl2pPr marL="717015" indent="-275776" defTabSz="922312" eaLnBrk="0" hangingPunct="0">
              <a:defRPr sz="3100">
                <a:solidFill>
                  <a:schemeClr val="tx1"/>
                </a:solidFill>
                <a:latin typeface="Garamond" pitchFamily="18" charset="0"/>
                <a:cs typeface="Times New Roman" pitchFamily="18" charset="0"/>
              </a:defRPr>
            </a:lvl2pPr>
            <a:lvl3pPr marL="1103100" indent="-220620" defTabSz="922312" eaLnBrk="0" hangingPunct="0">
              <a:defRPr sz="3100">
                <a:solidFill>
                  <a:schemeClr val="tx1"/>
                </a:solidFill>
                <a:latin typeface="Garamond" pitchFamily="18" charset="0"/>
                <a:cs typeface="Times New Roman" pitchFamily="18" charset="0"/>
              </a:defRPr>
            </a:lvl3pPr>
            <a:lvl4pPr marL="1544337" indent="-220620" defTabSz="922312" eaLnBrk="0" hangingPunct="0">
              <a:defRPr sz="3100">
                <a:solidFill>
                  <a:schemeClr val="tx1"/>
                </a:solidFill>
                <a:latin typeface="Garamond" pitchFamily="18" charset="0"/>
                <a:cs typeface="Times New Roman" pitchFamily="18" charset="0"/>
              </a:defRPr>
            </a:lvl4pPr>
            <a:lvl5pPr marL="1985577" indent="-220620" defTabSz="922312" eaLnBrk="0" hangingPunct="0">
              <a:defRPr sz="3100">
                <a:solidFill>
                  <a:schemeClr val="tx1"/>
                </a:solidFill>
                <a:latin typeface="Garamond" pitchFamily="18" charset="0"/>
                <a:cs typeface="Times New Roman" pitchFamily="18" charset="0"/>
              </a:defRPr>
            </a:lvl5pPr>
            <a:lvl6pPr marL="2426818"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6pPr>
            <a:lvl7pPr marL="2868056"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7pPr>
            <a:lvl8pPr marL="3309295"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8pPr>
            <a:lvl9pPr marL="3750535"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9pPr>
          </a:lstStyle>
          <a:p>
            <a:pPr eaLnBrk="1" hangingPunct="1"/>
            <a:r>
              <a:rPr lang="en-US" sz="1200" dirty="0">
                <a:solidFill>
                  <a:srgbClr val="1F497D"/>
                </a:solidFill>
                <a:latin typeface="Tahoma" pitchFamily="34" charset="0"/>
                <a:cs typeface="Arial" panose="020B0604020202020204" pitchFamily="34" charset="0"/>
              </a:rPr>
              <a:t>DRAFT</a:t>
            </a:r>
          </a:p>
        </p:txBody>
      </p:sp>
      <p:sp>
        <p:nvSpPr>
          <p:cNvPr id="7680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12" eaLnBrk="0" hangingPunct="0">
              <a:defRPr sz="3100">
                <a:solidFill>
                  <a:schemeClr val="tx1"/>
                </a:solidFill>
                <a:latin typeface="Garamond" pitchFamily="18" charset="0"/>
                <a:cs typeface="Times New Roman" pitchFamily="18" charset="0"/>
              </a:defRPr>
            </a:lvl1pPr>
            <a:lvl2pPr marL="717015" indent="-275776" defTabSz="922312" eaLnBrk="0" hangingPunct="0">
              <a:defRPr sz="3100">
                <a:solidFill>
                  <a:schemeClr val="tx1"/>
                </a:solidFill>
                <a:latin typeface="Garamond" pitchFamily="18" charset="0"/>
                <a:cs typeface="Times New Roman" pitchFamily="18" charset="0"/>
              </a:defRPr>
            </a:lvl2pPr>
            <a:lvl3pPr marL="1103100" indent="-220620" defTabSz="922312" eaLnBrk="0" hangingPunct="0">
              <a:defRPr sz="3100">
                <a:solidFill>
                  <a:schemeClr val="tx1"/>
                </a:solidFill>
                <a:latin typeface="Garamond" pitchFamily="18" charset="0"/>
                <a:cs typeface="Times New Roman" pitchFamily="18" charset="0"/>
              </a:defRPr>
            </a:lvl3pPr>
            <a:lvl4pPr marL="1544337" indent="-220620" defTabSz="922312" eaLnBrk="0" hangingPunct="0">
              <a:defRPr sz="3100">
                <a:solidFill>
                  <a:schemeClr val="tx1"/>
                </a:solidFill>
                <a:latin typeface="Garamond" pitchFamily="18" charset="0"/>
                <a:cs typeface="Times New Roman" pitchFamily="18" charset="0"/>
              </a:defRPr>
            </a:lvl4pPr>
            <a:lvl5pPr marL="1985577" indent="-220620" defTabSz="922312" eaLnBrk="0" hangingPunct="0">
              <a:defRPr sz="3100">
                <a:solidFill>
                  <a:schemeClr val="tx1"/>
                </a:solidFill>
                <a:latin typeface="Garamond" pitchFamily="18" charset="0"/>
                <a:cs typeface="Times New Roman" pitchFamily="18" charset="0"/>
              </a:defRPr>
            </a:lvl5pPr>
            <a:lvl6pPr marL="2426818"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6pPr>
            <a:lvl7pPr marL="2868056"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7pPr>
            <a:lvl8pPr marL="3309295"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8pPr>
            <a:lvl9pPr marL="3750535"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9pPr>
          </a:lstStyle>
          <a:p>
            <a:pPr eaLnBrk="1" hangingPunct="1"/>
            <a:fld id="{F4D48A17-7D97-4AEE-AB49-00C0073E2587}" type="datetime1">
              <a:rPr lang="en-US" altLang="zh-CN" sz="1200">
                <a:solidFill>
                  <a:srgbClr val="1F497D"/>
                </a:solidFill>
                <a:latin typeface="Tahoma" pitchFamily="34" charset="0"/>
                <a:cs typeface="Arial" panose="020B0604020202020204" pitchFamily="34" charset="0"/>
              </a:rPr>
              <a:pPr eaLnBrk="1" hangingPunct="1"/>
              <a:t>4/12/2021</a:t>
            </a:fld>
            <a:endParaRPr lang="en-US" altLang="zh-CN" sz="1200" dirty="0">
              <a:solidFill>
                <a:srgbClr val="1F497D"/>
              </a:solidFill>
              <a:latin typeface="Tahoma" pitchFamily="34" charset="0"/>
              <a:cs typeface="Arial" panose="020B0604020202020204" pitchFamily="34" charset="0"/>
            </a:endParaRPr>
          </a:p>
        </p:txBody>
      </p:sp>
      <p:sp>
        <p:nvSpPr>
          <p:cNvPr id="76806"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12" eaLnBrk="0" hangingPunct="0">
              <a:defRPr sz="3100">
                <a:solidFill>
                  <a:schemeClr val="tx1"/>
                </a:solidFill>
                <a:latin typeface="Garamond" pitchFamily="18" charset="0"/>
                <a:cs typeface="Times New Roman" pitchFamily="18" charset="0"/>
              </a:defRPr>
            </a:lvl1pPr>
            <a:lvl2pPr marL="717015" indent="-275776" defTabSz="922312" eaLnBrk="0" hangingPunct="0">
              <a:defRPr sz="3100">
                <a:solidFill>
                  <a:schemeClr val="tx1"/>
                </a:solidFill>
                <a:latin typeface="Garamond" pitchFamily="18" charset="0"/>
                <a:cs typeface="Times New Roman" pitchFamily="18" charset="0"/>
              </a:defRPr>
            </a:lvl2pPr>
            <a:lvl3pPr marL="1103100" indent="-220620" defTabSz="922312" eaLnBrk="0" hangingPunct="0">
              <a:defRPr sz="3100">
                <a:solidFill>
                  <a:schemeClr val="tx1"/>
                </a:solidFill>
                <a:latin typeface="Garamond" pitchFamily="18" charset="0"/>
                <a:cs typeface="Times New Roman" pitchFamily="18" charset="0"/>
              </a:defRPr>
            </a:lvl3pPr>
            <a:lvl4pPr marL="1544337" indent="-220620" defTabSz="922312" eaLnBrk="0" hangingPunct="0">
              <a:defRPr sz="3100">
                <a:solidFill>
                  <a:schemeClr val="tx1"/>
                </a:solidFill>
                <a:latin typeface="Garamond" pitchFamily="18" charset="0"/>
                <a:cs typeface="Times New Roman" pitchFamily="18" charset="0"/>
              </a:defRPr>
            </a:lvl4pPr>
            <a:lvl5pPr marL="1985577" indent="-220620" defTabSz="922312" eaLnBrk="0" hangingPunct="0">
              <a:defRPr sz="3100">
                <a:solidFill>
                  <a:schemeClr val="tx1"/>
                </a:solidFill>
                <a:latin typeface="Garamond" pitchFamily="18" charset="0"/>
                <a:cs typeface="Times New Roman" pitchFamily="18" charset="0"/>
              </a:defRPr>
            </a:lvl5pPr>
            <a:lvl6pPr marL="2426818"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6pPr>
            <a:lvl7pPr marL="2868056"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7pPr>
            <a:lvl8pPr marL="3309295"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8pPr>
            <a:lvl9pPr marL="3750535"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9pPr>
          </a:lstStyle>
          <a:p>
            <a:pPr eaLnBrk="1" hangingPunct="1"/>
            <a:fld id="{36E656E6-C1CD-49A4-B525-D9044E94450A}" type="slidenum">
              <a:rPr lang="en-US" altLang="zh-CN" sz="1200">
                <a:solidFill>
                  <a:srgbClr val="1F497D"/>
                </a:solidFill>
                <a:latin typeface="Tahoma" pitchFamily="34" charset="0"/>
                <a:cs typeface="Arial" panose="020B0604020202020204" pitchFamily="34" charset="0"/>
              </a:rPr>
              <a:pPr eaLnBrk="1" hangingPunct="1"/>
              <a:t>42</a:t>
            </a:fld>
            <a:endParaRPr lang="en-US" altLang="zh-CN" sz="1200" dirty="0">
              <a:solidFill>
                <a:srgbClr val="1F497D"/>
              </a:solidFill>
              <a:latin typeface="Tahoma" pitchFamily="34" charset="0"/>
              <a:cs typeface="Arial" panose="020B0604020202020204" pitchFamily="34" charset="0"/>
            </a:endParaRPr>
          </a:p>
        </p:txBody>
      </p:sp>
    </p:spTree>
    <p:extLst>
      <p:ext uri="{BB962C8B-B14F-4D97-AF65-F5344CB8AC3E}">
        <p14:creationId xmlns:p14="http://schemas.microsoft.com/office/powerpoint/2010/main" val="1076994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7680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12" eaLnBrk="0" hangingPunct="0">
              <a:defRPr sz="3100">
                <a:solidFill>
                  <a:schemeClr val="tx1"/>
                </a:solidFill>
                <a:latin typeface="Garamond" pitchFamily="18" charset="0"/>
                <a:cs typeface="Times New Roman" pitchFamily="18" charset="0"/>
              </a:defRPr>
            </a:lvl1pPr>
            <a:lvl2pPr marL="717015" indent="-275776" defTabSz="922312" eaLnBrk="0" hangingPunct="0">
              <a:defRPr sz="3100">
                <a:solidFill>
                  <a:schemeClr val="tx1"/>
                </a:solidFill>
                <a:latin typeface="Garamond" pitchFamily="18" charset="0"/>
                <a:cs typeface="Times New Roman" pitchFamily="18" charset="0"/>
              </a:defRPr>
            </a:lvl2pPr>
            <a:lvl3pPr marL="1103100" indent="-220620" defTabSz="922312" eaLnBrk="0" hangingPunct="0">
              <a:defRPr sz="3100">
                <a:solidFill>
                  <a:schemeClr val="tx1"/>
                </a:solidFill>
                <a:latin typeface="Garamond" pitchFamily="18" charset="0"/>
                <a:cs typeface="Times New Roman" pitchFamily="18" charset="0"/>
              </a:defRPr>
            </a:lvl3pPr>
            <a:lvl4pPr marL="1544337" indent="-220620" defTabSz="922312" eaLnBrk="0" hangingPunct="0">
              <a:defRPr sz="3100">
                <a:solidFill>
                  <a:schemeClr val="tx1"/>
                </a:solidFill>
                <a:latin typeface="Garamond" pitchFamily="18" charset="0"/>
                <a:cs typeface="Times New Roman" pitchFamily="18" charset="0"/>
              </a:defRPr>
            </a:lvl4pPr>
            <a:lvl5pPr marL="1985577" indent="-220620" defTabSz="922312" eaLnBrk="0" hangingPunct="0">
              <a:defRPr sz="3100">
                <a:solidFill>
                  <a:schemeClr val="tx1"/>
                </a:solidFill>
                <a:latin typeface="Garamond" pitchFamily="18" charset="0"/>
                <a:cs typeface="Times New Roman" pitchFamily="18" charset="0"/>
              </a:defRPr>
            </a:lvl5pPr>
            <a:lvl6pPr marL="2426818"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6pPr>
            <a:lvl7pPr marL="2868056"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7pPr>
            <a:lvl8pPr marL="3309295"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8pPr>
            <a:lvl9pPr marL="3750535"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9pPr>
          </a:lstStyle>
          <a:p>
            <a:pPr eaLnBrk="1" hangingPunct="1"/>
            <a:r>
              <a:rPr lang="en-US" sz="1200" dirty="0">
                <a:solidFill>
                  <a:srgbClr val="1F497D"/>
                </a:solidFill>
                <a:latin typeface="Tahoma" pitchFamily="34" charset="0"/>
                <a:cs typeface="Arial" panose="020B0604020202020204" pitchFamily="34" charset="0"/>
              </a:rPr>
              <a:t>DRAFT</a:t>
            </a:r>
          </a:p>
        </p:txBody>
      </p:sp>
      <p:sp>
        <p:nvSpPr>
          <p:cNvPr id="7680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12" eaLnBrk="0" hangingPunct="0">
              <a:defRPr sz="3100">
                <a:solidFill>
                  <a:schemeClr val="tx1"/>
                </a:solidFill>
                <a:latin typeface="Garamond" pitchFamily="18" charset="0"/>
                <a:cs typeface="Times New Roman" pitchFamily="18" charset="0"/>
              </a:defRPr>
            </a:lvl1pPr>
            <a:lvl2pPr marL="717015" indent="-275776" defTabSz="922312" eaLnBrk="0" hangingPunct="0">
              <a:defRPr sz="3100">
                <a:solidFill>
                  <a:schemeClr val="tx1"/>
                </a:solidFill>
                <a:latin typeface="Garamond" pitchFamily="18" charset="0"/>
                <a:cs typeface="Times New Roman" pitchFamily="18" charset="0"/>
              </a:defRPr>
            </a:lvl2pPr>
            <a:lvl3pPr marL="1103100" indent="-220620" defTabSz="922312" eaLnBrk="0" hangingPunct="0">
              <a:defRPr sz="3100">
                <a:solidFill>
                  <a:schemeClr val="tx1"/>
                </a:solidFill>
                <a:latin typeface="Garamond" pitchFamily="18" charset="0"/>
                <a:cs typeface="Times New Roman" pitchFamily="18" charset="0"/>
              </a:defRPr>
            </a:lvl3pPr>
            <a:lvl4pPr marL="1544337" indent="-220620" defTabSz="922312" eaLnBrk="0" hangingPunct="0">
              <a:defRPr sz="3100">
                <a:solidFill>
                  <a:schemeClr val="tx1"/>
                </a:solidFill>
                <a:latin typeface="Garamond" pitchFamily="18" charset="0"/>
                <a:cs typeface="Times New Roman" pitchFamily="18" charset="0"/>
              </a:defRPr>
            </a:lvl4pPr>
            <a:lvl5pPr marL="1985577" indent="-220620" defTabSz="922312" eaLnBrk="0" hangingPunct="0">
              <a:defRPr sz="3100">
                <a:solidFill>
                  <a:schemeClr val="tx1"/>
                </a:solidFill>
                <a:latin typeface="Garamond" pitchFamily="18" charset="0"/>
                <a:cs typeface="Times New Roman" pitchFamily="18" charset="0"/>
              </a:defRPr>
            </a:lvl5pPr>
            <a:lvl6pPr marL="2426818"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6pPr>
            <a:lvl7pPr marL="2868056"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7pPr>
            <a:lvl8pPr marL="3309295"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8pPr>
            <a:lvl9pPr marL="3750535"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9pPr>
          </a:lstStyle>
          <a:p>
            <a:pPr eaLnBrk="1" hangingPunct="1"/>
            <a:fld id="{F4D48A17-7D97-4AEE-AB49-00C0073E2587}" type="datetime1">
              <a:rPr lang="en-US" altLang="zh-CN" sz="1200">
                <a:solidFill>
                  <a:srgbClr val="1F497D"/>
                </a:solidFill>
                <a:latin typeface="Tahoma" pitchFamily="34" charset="0"/>
                <a:cs typeface="Arial" panose="020B0604020202020204" pitchFamily="34" charset="0"/>
              </a:rPr>
              <a:pPr eaLnBrk="1" hangingPunct="1"/>
              <a:t>4/12/2021</a:t>
            </a:fld>
            <a:endParaRPr lang="en-US" altLang="zh-CN" sz="1200" dirty="0">
              <a:solidFill>
                <a:srgbClr val="1F497D"/>
              </a:solidFill>
              <a:latin typeface="Tahoma" pitchFamily="34" charset="0"/>
              <a:cs typeface="Arial" panose="020B0604020202020204" pitchFamily="34" charset="0"/>
            </a:endParaRPr>
          </a:p>
        </p:txBody>
      </p:sp>
      <p:sp>
        <p:nvSpPr>
          <p:cNvPr id="76806"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12" eaLnBrk="0" hangingPunct="0">
              <a:defRPr sz="3100">
                <a:solidFill>
                  <a:schemeClr val="tx1"/>
                </a:solidFill>
                <a:latin typeface="Garamond" pitchFamily="18" charset="0"/>
                <a:cs typeface="Times New Roman" pitchFamily="18" charset="0"/>
              </a:defRPr>
            </a:lvl1pPr>
            <a:lvl2pPr marL="717015" indent="-275776" defTabSz="922312" eaLnBrk="0" hangingPunct="0">
              <a:defRPr sz="3100">
                <a:solidFill>
                  <a:schemeClr val="tx1"/>
                </a:solidFill>
                <a:latin typeface="Garamond" pitchFamily="18" charset="0"/>
                <a:cs typeface="Times New Roman" pitchFamily="18" charset="0"/>
              </a:defRPr>
            </a:lvl2pPr>
            <a:lvl3pPr marL="1103100" indent="-220620" defTabSz="922312" eaLnBrk="0" hangingPunct="0">
              <a:defRPr sz="3100">
                <a:solidFill>
                  <a:schemeClr val="tx1"/>
                </a:solidFill>
                <a:latin typeface="Garamond" pitchFamily="18" charset="0"/>
                <a:cs typeface="Times New Roman" pitchFamily="18" charset="0"/>
              </a:defRPr>
            </a:lvl3pPr>
            <a:lvl4pPr marL="1544337" indent="-220620" defTabSz="922312" eaLnBrk="0" hangingPunct="0">
              <a:defRPr sz="3100">
                <a:solidFill>
                  <a:schemeClr val="tx1"/>
                </a:solidFill>
                <a:latin typeface="Garamond" pitchFamily="18" charset="0"/>
                <a:cs typeface="Times New Roman" pitchFamily="18" charset="0"/>
              </a:defRPr>
            </a:lvl4pPr>
            <a:lvl5pPr marL="1985577" indent="-220620" defTabSz="922312" eaLnBrk="0" hangingPunct="0">
              <a:defRPr sz="3100">
                <a:solidFill>
                  <a:schemeClr val="tx1"/>
                </a:solidFill>
                <a:latin typeface="Garamond" pitchFamily="18" charset="0"/>
                <a:cs typeface="Times New Roman" pitchFamily="18" charset="0"/>
              </a:defRPr>
            </a:lvl5pPr>
            <a:lvl6pPr marL="2426818"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6pPr>
            <a:lvl7pPr marL="2868056"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7pPr>
            <a:lvl8pPr marL="3309295"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8pPr>
            <a:lvl9pPr marL="3750535"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9pPr>
          </a:lstStyle>
          <a:p>
            <a:pPr eaLnBrk="1" hangingPunct="1"/>
            <a:fld id="{36E656E6-C1CD-49A4-B525-D9044E94450A}" type="slidenum">
              <a:rPr lang="en-US" altLang="zh-CN" sz="1200">
                <a:solidFill>
                  <a:srgbClr val="1F497D"/>
                </a:solidFill>
                <a:latin typeface="Tahoma" pitchFamily="34" charset="0"/>
                <a:cs typeface="Arial" panose="020B0604020202020204" pitchFamily="34" charset="0"/>
              </a:rPr>
              <a:pPr eaLnBrk="1" hangingPunct="1"/>
              <a:t>43</a:t>
            </a:fld>
            <a:endParaRPr lang="en-US" altLang="zh-CN" sz="1200" dirty="0">
              <a:solidFill>
                <a:srgbClr val="1F497D"/>
              </a:solidFill>
              <a:latin typeface="Tahoma" pitchFamily="34" charset="0"/>
              <a:cs typeface="Arial" panose="020B0604020202020204" pitchFamily="34" charset="0"/>
            </a:endParaRPr>
          </a:p>
        </p:txBody>
      </p:sp>
    </p:spTree>
    <p:extLst>
      <p:ext uri="{BB962C8B-B14F-4D97-AF65-F5344CB8AC3E}">
        <p14:creationId xmlns:p14="http://schemas.microsoft.com/office/powerpoint/2010/main" val="3963624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59360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6</a:t>
            </a:fld>
            <a:endParaRPr lang="en-US"/>
          </a:p>
        </p:txBody>
      </p:sp>
    </p:spTree>
    <p:extLst>
      <p:ext uri="{BB962C8B-B14F-4D97-AF65-F5344CB8AC3E}">
        <p14:creationId xmlns:p14="http://schemas.microsoft.com/office/powerpoint/2010/main" val="4049276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endParaRPr lang="en-US" dirty="0"/>
          </a:p>
        </p:txBody>
      </p:sp>
      <p:sp>
        <p:nvSpPr>
          <p:cNvPr id="2" name="Header Placeholder 1"/>
          <p:cNvSpPr>
            <a:spLocks noGrp="1"/>
          </p:cNvSpPr>
          <p:nvPr>
            <p:ph type="hdr" sz="quarter" idx="10"/>
          </p:nvPr>
        </p:nvSpPr>
        <p:spPr/>
        <p:txBody>
          <a:bodyPr/>
          <a:lstStyle/>
          <a:p>
            <a:pPr>
              <a:defRPr/>
            </a:pPr>
            <a:endParaRPr lang="en-US" dirty="0"/>
          </a:p>
        </p:txBody>
      </p:sp>
    </p:spTree>
    <p:extLst>
      <p:ext uri="{BB962C8B-B14F-4D97-AF65-F5344CB8AC3E}">
        <p14:creationId xmlns:p14="http://schemas.microsoft.com/office/powerpoint/2010/main" val="3130550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553279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922305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endParaRPr lang="en-US" baseline="0" dirty="0"/>
          </a:p>
        </p:txBody>
      </p:sp>
      <p:sp>
        <p:nvSpPr>
          <p:cNvPr id="2" name="Header Placeholder 1"/>
          <p:cNvSpPr>
            <a:spLocks noGrp="1"/>
          </p:cNvSpPr>
          <p:nvPr>
            <p:ph type="hdr" sz="quarter" idx="10"/>
          </p:nvPr>
        </p:nvSpPr>
        <p:spPr/>
        <p:txBody>
          <a:bodyPr/>
          <a:lstStyle/>
          <a:p>
            <a:pPr>
              <a:defRPr/>
            </a:pPr>
            <a:endParaRPr lang="en-US" dirty="0"/>
          </a:p>
        </p:txBody>
      </p:sp>
    </p:spTree>
    <p:extLst>
      <p:ext uri="{BB962C8B-B14F-4D97-AF65-F5344CB8AC3E}">
        <p14:creationId xmlns:p14="http://schemas.microsoft.com/office/powerpoint/2010/main" val="2885280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endParaRPr lang="en-US" dirty="0"/>
          </a:p>
        </p:txBody>
      </p:sp>
      <p:sp>
        <p:nvSpPr>
          <p:cNvPr id="2" name="Header Placeholder 1"/>
          <p:cNvSpPr>
            <a:spLocks noGrp="1"/>
          </p:cNvSpPr>
          <p:nvPr>
            <p:ph type="hdr" sz="quarter" idx="10"/>
          </p:nvPr>
        </p:nvSpPr>
        <p:spPr/>
        <p:txBody>
          <a:bodyPr/>
          <a:lstStyle/>
          <a:p>
            <a:pPr>
              <a:defRPr/>
            </a:pPr>
            <a:endParaRPr lang="en-US" dirty="0"/>
          </a:p>
        </p:txBody>
      </p:sp>
    </p:spTree>
    <p:extLst>
      <p:ext uri="{BB962C8B-B14F-4D97-AF65-F5344CB8AC3E}">
        <p14:creationId xmlns:p14="http://schemas.microsoft.com/office/powerpoint/2010/main" val="5586970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no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DDFE9-484E-1246-BFD4-725C53E5B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463" y="614276"/>
            <a:ext cx="8094285" cy="1353315"/>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2064135" y="2337498"/>
            <a:ext cx="3769042" cy="1178241"/>
          </a:xfrm>
        </p:spPr>
        <p:txBody>
          <a:bodyPr>
            <a:normAutofit/>
          </a:bodyPr>
          <a:lstStyle>
            <a:lvl1pPr marL="0" indent="0">
              <a:buNone/>
              <a:defRPr sz="3600" b="1">
                <a:solidFill>
                  <a:srgbClr val="1A2857"/>
                </a:solidFill>
              </a:defRPr>
            </a:lvl1pPr>
          </a:lstStyle>
          <a:p>
            <a:pPr lvl="0"/>
            <a:r>
              <a:rPr lang="en-US" dirty="0"/>
              <a:t>Presentation</a:t>
            </a:r>
          </a:p>
        </p:txBody>
      </p:sp>
    </p:spTree>
    <p:extLst>
      <p:ext uri="{BB962C8B-B14F-4D97-AF65-F5344CB8AC3E}">
        <p14:creationId xmlns:p14="http://schemas.microsoft.com/office/powerpoint/2010/main" val="4112658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page 3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numCol="3" spcCol="182880"/>
          <a:lstStyle>
            <a:lvl1pPr>
              <a:defRPr b="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6040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Graph title pag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9E2D07CF-AC60-D446-924F-1E626F7BE3ED}"/>
              </a:ext>
            </a:extLst>
          </p:cNvPr>
          <p:cNvSpPr>
            <a:spLocks noGrp="1"/>
          </p:cNvSpPr>
          <p:nvPr>
            <p:ph type="pic" sz="quarter" idx="10"/>
          </p:nvPr>
        </p:nvSpPr>
        <p:spPr>
          <a:xfrm>
            <a:off x="0" y="0"/>
            <a:ext cx="5994400" cy="4917440"/>
          </a:xfrm>
        </p:spPr>
        <p:txBody>
          <a:bodyPr anchor="ctr"/>
          <a:lstStyle>
            <a:lvl1pPr algn="ctr">
              <a:defRPr/>
            </a:lvl1pPr>
          </a:lstStyle>
          <a:p>
            <a:r>
              <a:rPr lang="en-US" dirty="0"/>
              <a:t>Click icon to add picture</a:t>
            </a:r>
          </a:p>
        </p:txBody>
      </p:sp>
      <p:sp>
        <p:nvSpPr>
          <p:cNvPr id="9" name="Rectangle 8">
            <a:extLst>
              <a:ext uri="{FF2B5EF4-FFF2-40B4-BE49-F238E27FC236}">
                <a16:creationId xmlns:a16="http://schemas.microsoft.com/office/drawing/2014/main" id="{D55EE583-0812-F84F-B14A-B50E0F57F71A}"/>
              </a:ext>
            </a:extLst>
          </p:cNvPr>
          <p:cNvSpPr/>
          <p:nvPr userDrawn="1"/>
        </p:nvSpPr>
        <p:spPr>
          <a:xfrm>
            <a:off x="0" y="4917440"/>
            <a:ext cx="5994400" cy="1940561"/>
          </a:xfrm>
          <a:prstGeom prst="rect">
            <a:avLst/>
          </a:prstGeom>
          <a:solidFill>
            <a:srgbClr val="ED3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1">
            <a:extLst>
              <a:ext uri="{FF2B5EF4-FFF2-40B4-BE49-F238E27FC236}">
                <a16:creationId xmlns:a16="http://schemas.microsoft.com/office/drawing/2014/main" id="{B7F2105B-5568-1B4A-AA27-8D0264A00146}"/>
              </a:ext>
            </a:extLst>
          </p:cNvPr>
          <p:cNvSpPr>
            <a:spLocks noGrp="1"/>
          </p:cNvSpPr>
          <p:nvPr>
            <p:ph type="body" sz="quarter" idx="14" hasCustomPrompt="1"/>
          </p:nvPr>
        </p:nvSpPr>
        <p:spPr>
          <a:xfrm>
            <a:off x="1229519" y="5619664"/>
            <a:ext cx="3535362" cy="656090"/>
          </a:xfrm>
        </p:spPr>
        <p:txBody>
          <a:bodyPr>
            <a:noAutofit/>
          </a:bodyPr>
          <a:lstStyle>
            <a:lvl1pPr marL="0" indent="0">
              <a:buNone/>
              <a:defRPr sz="1800">
                <a:solidFill>
                  <a:schemeClr val="bg1"/>
                </a:solidFill>
              </a:defRPr>
            </a:lvl1pPr>
          </a:lstStyle>
          <a:p>
            <a:pPr lvl="0"/>
            <a:r>
              <a:rPr lang="en-US" dirty="0"/>
              <a:t>Call-Outs and important copy goes here.</a:t>
            </a:r>
          </a:p>
        </p:txBody>
      </p:sp>
      <p:sp>
        <p:nvSpPr>
          <p:cNvPr id="14" name="Text Placeholder 11">
            <a:extLst>
              <a:ext uri="{FF2B5EF4-FFF2-40B4-BE49-F238E27FC236}">
                <a16:creationId xmlns:a16="http://schemas.microsoft.com/office/drawing/2014/main" id="{D216E21A-9E71-534B-B6F4-1C35BF09E360}"/>
              </a:ext>
            </a:extLst>
          </p:cNvPr>
          <p:cNvSpPr>
            <a:spLocks noGrp="1"/>
          </p:cNvSpPr>
          <p:nvPr>
            <p:ph type="body" sz="quarter" idx="11" hasCustomPrompt="1"/>
          </p:nvPr>
        </p:nvSpPr>
        <p:spPr>
          <a:xfrm>
            <a:off x="6345078" y="845330"/>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CC351042-2347-C846-BC5F-7DDDC170C509}"/>
              </a:ext>
            </a:extLst>
          </p:cNvPr>
          <p:cNvSpPr>
            <a:spLocks noGrp="1"/>
          </p:cNvSpPr>
          <p:nvPr>
            <p:ph type="body" sz="quarter" idx="12" hasCustomPrompt="1"/>
          </p:nvPr>
        </p:nvSpPr>
        <p:spPr>
          <a:xfrm>
            <a:off x="6345078" y="1272367"/>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1CE01934-0406-2D4E-A524-27D8A9491231}"/>
              </a:ext>
            </a:extLst>
          </p:cNvPr>
          <p:cNvSpPr>
            <a:spLocks noGrp="1"/>
          </p:cNvSpPr>
          <p:nvPr>
            <p:ph type="body" sz="quarter" idx="13"/>
          </p:nvPr>
        </p:nvSpPr>
        <p:spPr>
          <a:xfrm>
            <a:off x="6345078" y="2115967"/>
            <a:ext cx="5567045" cy="17753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hart Placeholder 17">
            <a:extLst>
              <a:ext uri="{FF2B5EF4-FFF2-40B4-BE49-F238E27FC236}">
                <a16:creationId xmlns:a16="http://schemas.microsoft.com/office/drawing/2014/main" id="{99037B85-F508-5645-8B3C-4D283163FA70}"/>
              </a:ext>
            </a:extLst>
          </p:cNvPr>
          <p:cNvSpPr>
            <a:spLocks noGrp="1"/>
          </p:cNvSpPr>
          <p:nvPr>
            <p:ph type="chart" sz="quarter" idx="15"/>
          </p:nvPr>
        </p:nvSpPr>
        <p:spPr>
          <a:xfrm>
            <a:off x="6345078" y="4277995"/>
            <a:ext cx="5567045" cy="2082800"/>
          </a:xfrm>
        </p:spPr>
        <p:txBody>
          <a:bodyPr/>
          <a:lstStyle/>
          <a:p>
            <a:r>
              <a:rPr lang="en-US" dirty="0"/>
              <a:t>Click icon to add chart</a:t>
            </a:r>
          </a:p>
        </p:txBody>
      </p:sp>
    </p:spTree>
    <p:extLst>
      <p:ext uri="{BB962C8B-B14F-4D97-AF65-F5344CB8AC3E}">
        <p14:creationId xmlns:p14="http://schemas.microsoft.com/office/powerpoint/2010/main" val="4035241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rost title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419279-279A-BF4C-B04B-E5AD9B2C628A}"/>
              </a:ext>
            </a:extLst>
          </p:cNvPr>
          <p:cNvSpPr/>
          <p:nvPr userDrawn="1"/>
        </p:nvSpPr>
        <p:spPr>
          <a:xfrm>
            <a:off x="0" y="0"/>
            <a:ext cx="4432852"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6D86317C-B180-EB42-8297-AF3AA30979DD}"/>
              </a:ext>
            </a:extLst>
          </p:cNvPr>
          <p:cNvSpPr>
            <a:spLocks noGrp="1"/>
          </p:cNvSpPr>
          <p:nvPr>
            <p:ph type="body" sz="quarter" idx="10" hasCustomPrompt="1"/>
          </p:nvPr>
        </p:nvSpPr>
        <p:spPr>
          <a:xfrm>
            <a:off x="427038" y="2368063"/>
            <a:ext cx="3535362" cy="497376"/>
          </a:xfrm>
        </p:spPr>
        <p:txBody>
          <a:bodyPr/>
          <a:lstStyle>
            <a:lvl1pPr marL="0" indent="0">
              <a:buNone/>
              <a:defRPr>
                <a:solidFill>
                  <a:schemeClr val="bg2"/>
                </a:solidFill>
              </a:defRPr>
            </a:lvl1pPr>
          </a:lstStyle>
          <a:p>
            <a:pPr lvl="0"/>
            <a:r>
              <a:rPr lang="en-US" dirty="0"/>
              <a:t>SECTION</a:t>
            </a:r>
          </a:p>
        </p:txBody>
      </p:sp>
      <p:sp>
        <p:nvSpPr>
          <p:cNvPr id="14" name="Text Placeholder 13">
            <a:extLst>
              <a:ext uri="{FF2B5EF4-FFF2-40B4-BE49-F238E27FC236}">
                <a16:creationId xmlns:a16="http://schemas.microsoft.com/office/drawing/2014/main" id="{C66CD9FB-930B-8B4F-B90D-3E04EB684DE4}"/>
              </a:ext>
            </a:extLst>
          </p:cNvPr>
          <p:cNvSpPr>
            <a:spLocks noGrp="1"/>
          </p:cNvSpPr>
          <p:nvPr>
            <p:ph type="body" sz="quarter" idx="11" hasCustomPrompt="1"/>
          </p:nvPr>
        </p:nvSpPr>
        <p:spPr>
          <a:xfrm>
            <a:off x="427039" y="2865438"/>
            <a:ext cx="3769042" cy="1178241"/>
          </a:xfrm>
        </p:spPr>
        <p:txBody>
          <a:bodyPr>
            <a:normAutofit/>
          </a:bodyPr>
          <a:lstStyle>
            <a:lvl1pPr marL="0" indent="0">
              <a:buNone/>
              <a:defRPr sz="3600" b="1">
                <a:solidFill>
                  <a:schemeClr val="bg2"/>
                </a:solidFill>
              </a:defRPr>
            </a:lvl1pPr>
          </a:lstStyle>
          <a:p>
            <a:pPr lvl="0"/>
            <a:r>
              <a:rPr lang="en-US" dirty="0"/>
              <a:t>PAGE TITLE</a:t>
            </a:r>
          </a:p>
        </p:txBody>
      </p:sp>
      <p:sp>
        <p:nvSpPr>
          <p:cNvPr id="16" name="Text Placeholder 15">
            <a:extLst>
              <a:ext uri="{FF2B5EF4-FFF2-40B4-BE49-F238E27FC236}">
                <a16:creationId xmlns:a16="http://schemas.microsoft.com/office/drawing/2014/main" id="{95528B55-96E3-D541-916C-5BE3233FC052}"/>
              </a:ext>
            </a:extLst>
          </p:cNvPr>
          <p:cNvSpPr>
            <a:spLocks noGrp="1"/>
          </p:cNvSpPr>
          <p:nvPr>
            <p:ph type="body" sz="quarter" idx="12"/>
          </p:nvPr>
        </p:nvSpPr>
        <p:spPr>
          <a:xfrm>
            <a:off x="4856163" y="558800"/>
            <a:ext cx="6684962" cy="578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2779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EA3BCE-5650-2844-827E-00C245AE3B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712" y="5120640"/>
            <a:ext cx="1257056" cy="1270000"/>
          </a:xfrm>
          <a:prstGeom prst="rect">
            <a:avLst/>
          </a:prstGeom>
        </p:spPr>
      </p:pic>
      <p:sp>
        <p:nvSpPr>
          <p:cNvPr id="4" name="Text Placeholder 13">
            <a:extLst>
              <a:ext uri="{FF2B5EF4-FFF2-40B4-BE49-F238E27FC236}">
                <a16:creationId xmlns:a16="http://schemas.microsoft.com/office/drawing/2014/main" id="{CC351042-2347-C846-BC5F-7DDDC170C509}"/>
              </a:ext>
            </a:extLst>
          </p:cNvPr>
          <p:cNvSpPr>
            <a:spLocks noGrp="1"/>
          </p:cNvSpPr>
          <p:nvPr>
            <p:ph type="body" sz="quarter" idx="12" hasCustomPrompt="1"/>
          </p:nvPr>
        </p:nvSpPr>
        <p:spPr>
          <a:xfrm>
            <a:off x="1786768" y="2208807"/>
            <a:ext cx="8728805" cy="566594"/>
          </a:xfrm>
        </p:spPr>
        <p:txBody>
          <a:bodyPr>
            <a:normAutofit/>
          </a:bodyPr>
          <a:lstStyle>
            <a:lvl1pPr marL="0" indent="0">
              <a:buNone/>
              <a:defRPr sz="2000" b="0" baseline="0">
                <a:solidFill>
                  <a:schemeClr val="tx1"/>
                </a:solidFill>
              </a:defRPr>
            </a:lvl1pPr>
          </a:lstStyle>
          <a:p>
            <a:pPr lvl="0"/>
            <a:r>
              <a:rPr lang="en-US" dirty="0"/>
              <a:t>Please remember to have AT LEAST ½ inch margin from border for all text.</a:t>
            </a:r>
          </a:p>
        </p:txBody>
      </p:sp>
    </p:spTree>
    <p:extLst>
      <p:ext uri="{BB962C8B-B14F-4D97-AF65-F5344CB8AC3E}">
        <p14:creationId xmlns:p14="http://schemas.microsoft.com/office/powerpoint/2010/main" val="809337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2000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7322"/>
            <a:ext cx="10972800" cy="105031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22951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399" y="365126"/>
            <a:ext cx="11465169" cy="947859"/>
          </a:xfrm>
        </p:spPr>
        <p:txBody>
          <a:bodyPr/>
          <a:lstStyle/>
          <a:p>
            <a:r>
              <a:rPr lang="en-US" dirty="0"/>
              <a:t>Click to edit Master title style</a:t>
            </a:r>
          </a:p>
        </p:txBody>
      </p:sp>
      <p:sp>
        <p:nvSpPr>
          <p:cNvPr id="3" name="Content Placeholder 2"/>
          <p:cNvSpPr>
            <a:spLocks noGrp="1"/>
          </p:cNvSpPr>
          <p:nvPr>
            <p:ph idx="1"/>
          </p:nvPr>
        </p:nvSpPr>
        <p:spPr>
          <a:xfrm>
            <a:off x="406399" y="1484923"/>
            <a:ext cx="11465169" cy="4692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680492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noChangeArrowheads="1"/>
          </p:cNvSpPr>
          <p:nvPr>
            <p:ph type="dt" sz="half" idx="10"/>
          </p:nvPr>
        </p:nvSpPr>
        <p:spPr>
          <a:xfrm>
            <a:off x="609600" y="6356351"/>
            <a:ext cx="2844800" cy="365125"/>
          </a:xfrm>
          <a:prstGeom prst="rect">
            <a:avLst/>
          </a:prstGeom>
        </p:spPr>
        <p:txBody>
          <a:bodyPr/>
          <a:lstStyle>
            <a:lvl1pPr>
              <a:defRPr smtClean="0"/>
            </a:lvl1pPr>
          </a:lstStyle>
          <a:p>
            <a:pPr>
              <a:defRPr/>
            </a:pPr>
            <a:fld id="{185DD194-7E29-4DDB-95AE-787E75CCEFA8}" type="datetime1">
              <a:rPr lang="en-US" altLang="zh-CN" smtClean="0">
                <a:solidFill>
                  <a:prstClr val="black">
                    <a:tint val="75000"/>
                  </a:prstClr>
                </a:solidFill>
              </a:rPr>
              <a:t>4/12/2021</a:t>
            </a:fld>
            <a:endParaRPr lang="zh-CN" altLang="zh-CN">
              <a:solidFill>
                <a:prstClr val="black">
                  <a:tint val="75000"/>
                </a:prstClr>
              </a:solidFill>
            </a:endParaRPr>
          </a:p>
        </p:txBody>
      </p:sp>
      <p:sp>
        <p:nvSpPr>
          <p:cNvPr id="4" name="Slide Number Placeholder 3"/>
          <p:cNvSpPr>
            <a:spLocks noGrp="1" noChangeArrowheads="1"/>
          </p:cNvSpPr>
          <p:nvPr>
            <p:ph type="sldNum" sz="quarter" idx="11"/>
          </p:nvPr>
        </p:nvSpPr>
        <p:spPr>
          <a:xfrm>
            <a:off x="8737600" y="6356351"/>
            <a:ext cx="2844800" cy="365125"/>
          </a:xfrm>
          <a:prstGeom prst="rect">
            <a:avLst/>
          </a:prstGeom>
        </p:spPr>
        <p:txBody>
          <a:bodyPr/>
          <a:lstStyle>
            <a:lvl1pPr>
              <a:defRPr smtClean="0"/>
            </a:lvl1pPr>
          </a:lstStyle>
          <a:p>
            <a:pPr>
              <a:defRPr/>
            </a:pPr>
            <a:fld id="{2A2AA65E-AB43-4215-A347-F6E249CFC5A5}" type="slidenum">
              <a:rPr lang="en-US" altLang="zh-CN">
                <a:solidFill>
                  <a:prstClr val="black">
                    <a:tint val="75000"/>
                  </a:prstClr>
                </a:solidFill>
              </a:rPr>
              <a:pPr>
                <a:defRPr/>
              </a:pPr>
              <a:t>‹#›</a:t>
            </a:fld>
            <a:endParaRPr lang="en-US" altLang="zh-CN" dirty="0">
              <a:solidFill>
                <a:prstClr val="black">
                  <a:tint val="75000"/>
                </a:prstClr>
              </a:solidFill>
            </a:endParaRPr>
          </a:p>
        </p:txBody>
      </p:sp>
      <p:sp>
        <p:nvSpPr>
          <p:cNvPr id="5" name="Rectangle 14"/>
          <p:cNvSpPr>
            <a:spLocks noGrp="1" noChangeArrowheads="1"/>
          </p:cNvSpPr>
          <p:nvPr>
            <p:ph type="ftr" sz="quarter" idx="12"/>
          </p:nvPr>
        </p:nvSpPr>
        <p:spPr>
          <a:xfrm>
            <a:off x="4165600" y="6356351"/>
            <a:ext cx="3860800" cy="365125"/>
          </a:xfrm>
          <a:prstGeom prst="rect">
            <a:avLst/>
          </a:prstGeom>
        </p:spPr>
        <p:txBody>
          <a:bodyPr/>
          <a:lstStyle>
            <a:lvl1pPr>
              <a:defRPr/>
            </a:lvl1pPr>
          </a:lstStyle>
          <a:p>
            <a:pPr>
              <a:defRPr/>
            </a:pPr>
            <a:endParaRPr lang="en-US" altLang="zh-CN" dirty="0">
              <a:solidFill>
                <a:prstClr val="black">
                  <a:tint val="75000"/>
                </a:prstClr>
              </a:solidFill>
            </a:endParaRPr>
          </a:p>
        </p:txBody>
      </p:sp>
    </p:spTree>
    <p:extLst>
      <p:ext uri="{BB962C8B-B14F-4D97-AF65-F5344CB8AC3E}">
        <p14:creationId xmlns:p14="http://schemas.microsoft.com/office/powerpoint/2010/main" val="3151652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0200" y="365126"/>
            <a:ext cx="10515600" cy="940043"/>
          </a:xfrm>
        </p:spPr>
        <p:txBody>
          <a:bodyPr/>
          <a:lstStyle/>
          <a:p>
            <a:r>
              <a:rPr lang="en-US" dirty="0"/>
              <a:t>Click to edit Master title style</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6538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with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DDFE9-484E-1246-BFD4-725C53E5B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463" y="614276"/>
            <a:ext cx="8094285" cy="1353315"/>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2064135" y="2337498"/>
            <a:ext cx="3769042" cy="1178241"/>
          </a:xfrm>
        </p:spPr>
        <p:txBody>
          <a:bodyPr>
            <a:normAutofit/>
          </a:bodyPr>
          <a:lstStyle>
            <a:lvl1pPr marL="0" indent="0">
              <a:buNone/>
              <a:defRPr sz="3600" b="1">
                <a:solidFill>
                  <a:srgbClr val="1A2857"/>
                </a:solidFill>
              </a:defRPr>
            </a:lvl1pPr>
          </a:lstStyle>
          <a:p>
            <a:pPr lvl="0"/>
            <a:r>
              <a:rPr lang="en-US" dirty="0"/>
              <a:t>Presentation</a:t>
            </a:r>
          </a:p>
        </p:txBody>
      </p:sp>
      <p:pic>
        <p:nvPicPr>
          <p:cNvPr id="7" name="Picture 6">
            <a:extLst>
              <a:ext uri="{FF2B5EF4-FFF2-40B4-BE49-F238E27FC236}">
                <a16:creationId xmlns:a16="http://schemas.microsoft.com/office/drawing/2014/main" id="{040712C1-3301-8249-A516-FE063E313B5A}"/>
              </a:ext>
            </a:extLst>
          </p:cNvPr>
          <p:cNvPicPr>
            <a:picLocks noChangeAspect="1"/>
          </p:cNvPicPr>
          <p:nvPr userDrawn="1"/>
        </p:nvPicPr>
        <p:blipFill>
          <a:blip r:embed="rId3"/>
          <a:stretch>
            <a:fillRect/>
          </a:stretch>
        </p:blipFill>
        <p:spPr>
          <a:xfrm>
            <a:off x="4949112" y="6846"/>
            <a:ext cx="7242888" cy="6858000"/>
          </a:xfrm>
          <a:prstGeom prst="rect">
            <a:avLst/>
          </a:prstGeom>
        </p:spPr>
      </p:pic>
    </p:spTree>
    <p:extLst>
      <p:ext uri="{BB962C8B-B14F-4D97-AF65-F5344CB8AC3E}">
        <p14:creationId xmlns:p14="http://schemas.microsoft.com/office/powerpoint/2010/main" val="318919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uthor/Presenter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806161"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Presenter</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3230560" cy="1074434"/>
          </a:xfrm>
        </p:spPr>
        <p:txBody>
          <a:bodyPr>
            <a:normAutofit/>
          </a:bodyPr>
          <a:lstStyle>
            <a:lvl1pPr marL="0" indent="0">
              <a:buNone/>
              <a:defRPr sz="3600" b="1">
                <a:solidFill>
                  <a:srgbClr val="83D4EF"/>
                </a:solidFill>
              </a:defRPr>
            </a:lvl1pPr>
          </a:lstStyle>
          <a:p>
            <a:pPr lvl="0"/>
            <a:r>
              <a:rPr lang="en-US" dirty="0"/>
              <a:t>Author name</a:t>
            </a:r>
          </a:p>
          <a:p>
            <a:pPr lvl="0"/>
            <a:r>
              <a:rPr lang="en-US" dirty="0"/>
              <a:t>Author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hasCustomPrompt="1"/>
          </p:nvPr>
        </p:nvSpPr>
        <p:spPr>
          <a:xfrm>
            <a:off x="4790598" y="734207"/>
            <a:ext cx="5684362" cy="2923394"/>
          </a:xfrm>
        </p:spPr>
        <p:txBody>
          <a:bodyPr/>
          <a:lstStyle>
            <a:lvl1pPr>
              <a:defRPr baseline="0"/>
            </a:lvl1pPr>
          </a:lstStyle>
          <a:p>
            <a:pPr lvl="0"/>
            <a:r>
              <a:rPr lang="en-US" dirty="0"/>
              <a:t>Brief description of author and presentation.</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9103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2807"/>
            <a:ext cx="10972800" cy="1149593"/>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98025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ection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99164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2991642" cy="107443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4790598" y="734207"/>
            <a:ext cx="5684362" cy="2923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7938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and Content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2136491-7820-8F48-A358-05066F1E4CE8}"/>
              </a:ext>
            </a:extLst>
          </p:cNvPr>
          <p:cNvSpPr>
            <a:spLocks noGrp="1"/>
          </p:cNvSpPr>
          <p:nvPr>
            <p:ph type="pic" sz="quarter" idx="10"/>
          </p:nvPr>
        </p:nvSpPr>
        <p:spPr>
          <a:xfrm>
            <a:off x="-1" y="0"/>
            <a:ext cx="5974077" cy="6858000"/>
          </a:xfrm>
        </p:spPr>
        <p:txBody>
          <a:bodyPr anchor="ctr"/>
          <a:lstStyle>
            <a:lvl1pPr algn="ctr">
              <a:defRPr/>
            </a:lvl1pPr>
          </a:lstStyle>
          <a:p>
            <a:r>
              <a:rPr lang="en-US" dirty="0"/>
              <a:t>Click icon to add picture</a:t>
            </a:r>
          </a:p>
        </p:txBody>
      </p:sp>
      <p:sp>
        <p:nvSpPr>
          <p:cNvPr id="10" name="Text Placeholder 11">
            <a:extLst>
              <a:ext uri="{FF2B5EF4-FFF2-40B4-BE49-F238E27FC236}">
                <a16:creationId xmlns:a16="http://schemas.microsoft.com/office/drawing/2014/main" id="{6671DC36-7913-0B4D-8487-677C5F55F9BB}"/>
              </a:ext>
            </a:extLst>
          </p:cNvPr>
          <p:cNvSpPr>
            <a:spLocks noGrp="1"/>
          </p:cNvSpPr>
          <p:nvPr>
            <p:ph type="body" sz="quarter" idx="11" hasCustomPrompt="1"/>
          </p:nvPr>
        </p:nvSpPr>
        <p:spPr>
          <a:xfrm>
            <a:off x="6319519" y="836354"/>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1" name="Text Placeholder 13">
            <a:extLst>
              <a:ext uri="{FF2B5EF4-FFF2-40B4-BE49-F238E27FC236}">
                <a16:creationId xmlns:a16="http://schemas.microsoft.com/office/drawing/2014/main" id="{46D46D19-325C-1B4E-9834-FB7AA488872A}"/>
              </a:ext>
            </a:extLst>
          </p:cNvPr>
          <p:cNvSpPr>
            <a:spLocks noGrp="1"/>
          </p:cNvSpPr>
          <p:nvPr>
            <p:ph type="body" sz="quarter" idx="12" hasCustomPrompt="1"/>
          </p:nvPr>
        </p:nvSpPr>
        <p:spPr>
          <a:xfrm>
            <a:off x="6319519" y="1258628"/>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12" name="Text Placeholder 15">
            <a:extLst>
              <a:ext uri="{FF2B5EF4-FFF2-40B4-BE49-F238E27FC236}">
                <a16:creationId xmlns:a16="http://schemas.microsoft.com/office/drawing/2014/main" id="{0EDD13E5-18C1-264F-A2AF-9AB612321F6A}"/>
              </a:ext>
            </a:extLst>
          </p:cNvPr>
          <p:cNvSpPr>
            <a:spLocks noGrp="1"/>
          </p:cNvSpPr>
          <p:nvPr>
            <p:ph type="body" sz="quarter" idx="13"/>
          </p:nvPr>
        </p:nvSpPr>
        <p:spPr>
          <a:xfrm>
            <a:off x="6299515" y="2035871"/>
            <a:ext cx="5567045" cy="26275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a:extLst>
              <a:ext uri="{FF2B5EF4-FFF2-40B4-BE49-F238E27FC236}">
                <a16:creationId xmlns:a16="http://schemas.microsoft.com/office/drawing/2014/main" id="{27BA130D-2C6E-8548-8073-1DC02762D159}"/>
              </a:ext>
            </a:extLst>
          </p:cNvPr>
          <p:cNvSpPr/>
          <p:nvPr userDrawn="1"/>
        </p:nvSpPr>
        <p:spPr>
          <a:xfrm>
            <a:off x="6319519" y="4859167"/>
            <a:ext cx="4205763" cy="1524001"/>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1">
            <a:extLst>
              <a:ext uri="{FF2B5EF4-FFF2-40B4-BE49-F238E27FC236}">
                <a16:creationId xmlns:a16="http://schemas.microsoft.com/office/drawing/2014/main" id="{0DB07ED3-4CC5-8A4A-98FB-6EBD2CA16D8C}"/>
              </a:ext>
            </a:extLst>
          </p:cNvPr>
          <p:cNvSpPr>
            <a:spLocks noGrp="1"/>
          </p:cNvSpPr>
          <p:nvPr>
            <p:ph type="body" sz="quarter" idx="14" hasCustomPrompt="1"/>
          </p:nvPr>
        </p:nvSpPr>
        <p:spPr>
          <a:xfrm>
            <a:off x="6613528" y="5128798"/>
            <a:ext cx="3535362" cy="984738"/>
          </a:xfrm>
        </p:spPr>
        <p:txBody>
          <a:bodyPr>
            <a:noAutofit/>
          </a:bodyPr>
          <a:lstStyle>
            <a:lvl1pPr marL="0" indent="0">
              <a:buNone/>
              <a:defRPr sz="1800">
                <a:solidFill>
                  <a:schemeClr val="bg2"/>
                </a:solidFill>
              </a:defRPr>
            </a:lvl1pPr>
          </a:lstStyle>
          <a:p>
            <a:pPr lvl="0"/>
            <a:r>
              <a:rPr lang="en-US" dirty="0"/>
              <a:t>Call-Outs and important copy goes here.</a:t>
            </a:r>
          </a:p>
        </p:txBody>
      </p:sp>
    </p:spTree>
    <p:extLst>
      <p:ext uri="{BB962C8B-B14F-4D97-AF65-F5344CB8AC3E}">
        <p14:creationId xmlns:p14="http://schemas.microsoft.com/office/powerpoint/2010/main" val="2599560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92A29F5-4B3B-CD4A-8126-F446CFFEDFC1}"/>
              </a:ext>
            </a:extLst>
          </p:cNvPr>
          <p:cNvSpPr>
            <a:spLocks noGrp="1"/>
          </p:cNvSpPr>
          <p:nvPr>
            <p:ph type="pic" sz="quarter" idx="10"/>
          </p:nvPr>
        </p:nvSpPr>
        <p:spPr>
          <a:xfrm>
            <a:off x="1503998" y="1249363"/>
            <a:ext cx="4246562" cy="4246562"/>
          </a:xfrm>
        </p:spPr>
        <p:txBody>
          <a:bodyPr/>
          <a:lstStyle/>
          <a:p>
            <a:r>
              <a:rPr lang="en-US" dirty="0"/>
              <a:t>Click icon to add picture</a:t>
            </a:r>
          </a:p>
        </p:txBody>
      </p:sp>
      <p:sp>
        <p:nvSpPr>
          <p:cNvPr id="10" name="Text Placeholder 13">
            <a:extLst>
              <a:ext uri="{FF2B5EF4-FFF2-40B4-BE49-F238E27FC236}">
                <a16:creationId xmlns:a16="http://schemas.microsoft.com/office/drawing/2014/main" id="{F950D8FD-3C87-FD4C-98C0-AECE95625DA6}"/>
              </a:ext>
            </a:extLst>
          </p:cNvPr>
          <p:cNvSpPr>
            <a:spLocks noGrp="1"/>
          </p:cNvSpPr>
          <p:nvPr>
            <p:ph type="body" sz="quarter" idx="14" hasCustomPrompt="1"/>
          </p:nvPr>
        </p:nvSpPr>
        <p:spPr>
          <a:xfrm>
            <a:off x="6426678" y="1280160"/>
            <a:ext cx="3769042" cy="4246880"/>
          </a:xfrm>
        </p:spPr>
        <p:txBody>
          <a:bodyPr anchor="ctr">
            <a:normAutofit/>
          </a:bodyPr>
          <a:lstStyle>
            <a:lvl1pPr marL="0" indent="0">
              <a:buNone/>
              <a:defRPr sz="3600" b="1">
                <a:solidFill>
                  <a:srgbClr val="83D4EF"/>
                </a:solidFill>
              </a:defRPr>
            </a:lvl1pPr>
          </a:lstStyle>
          <a:p>
            <a:pPr lvl="0"/>
            <a:r>
              <a:rPr lang="en-US" dirty="0"/>
              <a:t>PAGE TITLE</a:t>
            </a:r>
          </a:p>
        </p:txBody>
      </p:sp>
    </p:spTree>
    <p:extLst>
      <p:ext uri="{BB962C8B-B14F-4D97-AF65-F5344CB8AC3E}">
        <p14:creationId xmlns:p14="http://schemas.microsoft.com/office/powerpoint/2010/main" val="2181262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ll out quote, divider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81F8AC-75F5-AC43-B0CD-1B397CF247AC}"/>
              </a:ext>
            </a:extLst>
          </p:cNvPr>
          <p:cNvSpPr/>
          <p:nvPr userDrawn="1"/>
        </p:nvSpPr>
        <p:spPr>
          <a:xfrm>
            <a:off x="0" y="0"/>
            <a:ext cx="12192000"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3">
            <a:extLst>
              <a:ext uri="{FF2B5EF4-FFF2-40B4-BE49-F238E27FC236}">
                <a16:creationId xmlns:a16="http://schemas.microsoft.com/office/drawing/2014/main" id="{7D58C685-B8F6-AC46-AB59-F76C6F3B1F58}"/>
              </a:ext>
            </a:extLst>
          </p:cNvPr>
          <p:cNvSpPr>
            <a:spLocks noGrp="1"/>
          </p:cNvSpPr>
          <p:nvPr>
            <p:ph type="body" sz="quarter" idx="12" hasCustomPrompt="1"/>
          </p:nvPr>
        </p:nvSpPr>
        <p:spPr>
          <a:xfrm>
            <a:off x="4371579" y="3145703"/>
            <a:ext cx="3448842" cy="566594"/>
          </a:xfrm>
        </p:spPr>
        <p:txBody>
          <a:bodyPr>
            <a:normAutofit/>
          </a:bodyPr>
          <a:lstStyle>
            <a:lvl1pPr marL="0" indent="0">
              <a:buNone/>
              <a:defRPr sz="3600" b="1">
                <a:solidFill>
                  <a:schemeClr val="bg2"/>
                </a:solidFill>
              </a:defRPr>
            </a:lvl1pPr>
          </a:lstStyle>
          <a:p>
            <a:pPr lvl="0"/>
            <a:r>
              <a:rPr lang="en-US" dirty="0"/>
              <a:t>Pull Out Quote</a:t>
            </a:r>
          </a:p>
        </p:txBody>
      </p:sp>
    </p:spTree>
    <p:extLst>
      <p:ext uri="{BB962C8B-B14F-4D97-AF65-F5344CB8AC3E}">
        <p14:creationId xmlns:p14="http://schemas.microsoft.com/office/powerpoint/2010/main" val="2663021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 title page">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6EB8A1F7-9EB9-7940-942A-8AAEDDF10FC6}"/>
              </a:ext>
            </a:extLst>
          </p:cNvPr>
          <p:cNvSpPr>
            <a:spLocks noGrp="1"/>
          </p:cNvSpPr>
          <p:nvPr>
            <p:ph type="body" sz="quarter" idx="13" hasCustomPrompt="1"/>
          </p:nvPr>
        </p:nvSpPr>
        <p:spPr>
          <a:xfrm>
            <a:off x="6345078" y="845330"/>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6" name="Text Placeholder 13">
            <a:extLst>
              <a:ext uri="{FF2B5EF4-FFF2-40B4-BE49-F238E27FC236}">
                <a16:creationId xmlns:a16="http://schemas.microsoft.com/office/drawing/2014/main" id="{50BF8431-02A1-FD49-94D9-6AC1E8675BFF}"/>
              </a:ext>
            </a:extLst>
          </p:cNvPr>
          <p:cNvSpPr>
            <a:spLocks noGrp="1"/>
          </p:cNvSpPr>
          <p:nvPr>
            <p:ph type="body" sz="quarter" idx="14" hasCustomPrompt="1"/>
          </p:nvPr>
        </p:nvSpPr>
        <p:spPr>
          <a:xfrm>
            <a:off x="6345078" y="1272367"/>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7" name="Text Placeholder 15">
            <a:extLst>
              <a:ext uri="{FF2B5EF4-FFF2-40B4-BE49-F238E27FC236}">
                <a16:creationId xmlns:a16="http://schemas.microsoft.com/office/drawing/2014/main" id="{392BD3A4-3215-D44F-B0FC-D424AC41F159}"/>
              </a:ext>
            </a:extLst>
          </p:cNvPr>
          <p:cNvSpPr>
            <a:spLocks noGrp="1"/>
          </p:cNvSpPr>
          <p:nvPr>
            <p:ph type="body" sz="quarter" idx="15"/>
          </p:nvPr>
        </p:nvSpPr>
        <p:spPr>
          <a:xfrm>
            <a:off x="6345078" y="2115966"/>
            <a:ext cx="5151353" cy="3604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hart Placeholder 10">
            <a:extLst>
              <a:ext uri="{FF2B5EF4-FFF2-40B4-BE49-F238E27FC236}">
                <a16:creationId xmlns:a16="http://schemas.microsoft.com/office/drawing/2014/main" id="{FA4FA19F-F6C9-674B-BA8A-538CD6765D24}"/>
              </a:ext>
            </a:extLst>
          </p:cNvPr>
          <p:cNvSpPr>
            <a:spLocks noGrp="1"/>
          </p:cNvSpPr>
          <p:nvPr>
            <p:ph type="chart" sz="quarter" idx="16"/>
          </p:nvPr>
        </p:nvSpPr>
        <p:spPr>
          <a:xfrm>
            <a:off x="762000" y="995363"/>
            <a:ext cx="5089525" cy="4724400"/>
          </a:xfrm>
        </p:spPr>
        <p:txBody>
          <a:bodyPr/>
          <a:lstStyle/>
          <a:p>
            <a:r>
              <a:rPr lang="en-US" dirty="0"/>
              <a:t>Click icon to add chart</a:t>
            </a:r>
          </a:p>
        </p:txBody>
      </p:sp>
    </p:spTree>
    <p:extLst>
      <p:ext uri="{BB962C8B-B14F-4D97-AF65-F5344CB8AC3E}">
        <p14:creationId xmlns:p14="http://schemas.microsoft.com/office/powerpoint/2010/main" val="2541586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806161"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2991642" cy="107443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4790598" y="734207"/>
            <a:ext cx="5684362" cy="2923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4235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page 1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a:lstStyle>
            <a:lvl1pPr>
              <a:defRPr b="1">
                <a:solidFill>
                  <a:srgbClr val="2E74B5">
                    <a:alpha val="65000"/>
                  </a:srgbClr>
                </a:solidFill>
                <a:latin typeface="Calibri Light" panose="020F030202020403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6697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page 2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numCol="2" spcCol="182880"/>
          <a:lstStyle>
            <a:lvl1pPr>
              <a:defRPr b="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64606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2A48ACC-AF4D-6643-9901-918A2420A1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8">
            <a:extLst>
              <a:ext uri="{FF2B5EF4-FFF2-40B4-BE49-F238E27FC236}">
                <a16:creationId xmlns:a16="http://schemas.microsoft.com/office/drawing/2014/main" id="{91A0C04B-2F5B-124E-9AC1-03AAF0A9234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841845677"/>
      </p:ext>
    </p:extLst>
  </p:cSld>
  <p:clrMap bg1="lt1" tx1="dk1" bg2="lt2" tx2="dk2" accent1="accent1" accent2="accent2" accent3="accent3" accent4="accent4" accent5="accent5" accent6="accent6" hlink="hlink" folHlink="folHlink"/>
  <p:sldLayoutIdLst>
    <p:sldLayoutId id="2147483675" r:id="rId1"/>
    <p:sldLayoutId id="2147483674" r:id="rId2"/>
    <p:sldLayoutId id="2147483650" r:id="rId3"/>
    <p:sldLayoutId id="2147483656" r:id="rId4"/>
    <p:sldLayoutId id="2147483652" r:id="rId5"/>
    <p:sldLayoutId id="2147483655" r:id="rId6"/>
    <p:sldLayoutId id="2147483653" r:id="rId7"/>
    <p:sldLayoutId id="2147483676" r:id="rId8"/>
    <p:sldLayoutId id="2147483677" r:id="rId9"/>
    <p:sldLayoutId id="2147483678" r:id="rId10"/>
    <p:sldLayoutId id="2147483651" r:id="rId11"/>
    <p:sldLayoutId id="2147483649" r:id="rId12"/>
    <p:sldLayoutId id="2147483654" r:id="rId13"/>
    <p:sldLayoutId id="2147483684" r:id="rId14"/>
    <p:sldLayoutId id="2147483685" r:id="rId15"/>
    <p:sldLayoutId id="2147483690" r:id="rId16"/>
    <p:sldLayoutId id="2147483691" r:id="rId17"/>
    <p:sldLayoutId id="2147483692" r:id="rId18"/>
    <p:sldLayoutId id="2147483693" r:id="rId19"/>
    <p:sldLayoutId id="2147483694" r:id="rId20"/>
    <p:sldLayoutId id="2147483695" r:id="rId21"/>
  </p:sldLayoutIdLst>
  <p:txStyles>
    <p:titleStyle>
      <a:lvl1pPr eaLnBrk="1" hangingPunct="1">
        <a:defRPr sz="3000" b="1">
          <a:solidFill>
            <a:srgbClr val="2E74B5"/>
          </a:solidFill>
          <a:latin typeface="Calibri Light" panose="020F0302020204030204" pitchFamily="34" charset="0"/>
          <a:ea typeface="+mj-ea"/>
          <a:cs typeface="Arial" panose="020B0604020202020204" pitchFamily="34" charset="0"/>
        </a:defRPr>
      </a:lvl1pPr>
    </p:titleStyle>
    <p:bodyStyle>
      <a:lvl1pPr marL="0" indent="0" eaLnBrk="1" hangingPunct="1">
        <a:buClr>
          <a:schemeClr val="tx2"/>
        </a:buClr>
        <a:buFont typeface="Wingdings" pitchFamily="2" charset="2"/>
        <a:buNone/>
        <a:defRPr sz="3000" b="0" i="0">
          <a:solidFill>
            <a:srgbClr val="4C4C4C">
              <a:alpha val="65000"/>
            </a:srgbClr>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cpsc.gov/Testing-Certification/Childrens-Product-Certificate-CPC" TargetMode="External"/><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15.png"/><Relationship Id="rId4" Type="http://schemas.openxmlformats.org/officeDocument/2006/relationships/image" Target="../media/image14.jpg"/></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hyperlink" Target="mailto:CPSCinChina@CPSC.GOV" TargetMode="External"/><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hyperlink" Target="https://www.cpsc.gov/Business--Manufacturing/Business-Education/Durable-Infant-or-Toddler-Products" TargetMode="External"/><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www.cpsc.gov/s3fs-public/HandbookforManufacturingChinese.pdf" TargetMode="External"/><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hyperlink" Target="https://www.cpsc.gov/s3fs-public/RegulatedProductsHandbook.pdf" TargetMode="External"/><Relationship Id="rId5" Type="http://schemas.openxmlformats.org/officeDocument/2006/relationships/hyperlink" Target="https://www.cpsc.gov/s3fs-public/THE%20REGULATED%20PRODUCT%20HANDBOOK_050613%20CHN%20Final_0.pdf" TargetMode="External"/><Relationship Id="rId4" Type="http://schemas.openxmlformats.org/officeDocument/2006/relationships/hyperlink" Target="https://www.cpsc.gov/s3fs-public/pdfs/blk_pdf_handbookenglishaug05.pdf"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govinfo.gov/content/pkg/CFR-2017-title16-vol2/pdf/CFR-2017-title16-vol2.pdf" TargetMode="External"/><Relationship Id="rId7"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hyperlink" Target="https://www.cpsc.gov/s3fs-public/Flammability%20of%20Clothing%20Textiles%20Test%20Manual_1610.pdf" TargetMode="External"/><Relationship Id="rId4" Type="http://schemas.openxmlformats.org/officeDocument/2006/relationships/hyperlink" Target="https://www.cpsc.gov/s3fs-public/Laboratory-test-manual-16-CFR-Part-1610-Ch.pdf?MhtbUWNy6jmOPx9b6f.RErt.n.2n_d_h"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cpsc.gov/LabSearch"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hyperlink" Target="http://business.cpsc.gov/"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28.jpe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hyperlink" Target="https://www.federalregister.gov/a/2020-03106" TargetMode="External"/><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hyperlink" Target="mailto:CPSCinChina@cpsc.gov"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slide" Target="slide9.xml"/><Relationship Id="rId1" Type="http://schemas.openxmlformats.org/officeDocument/2006/relationships/slideLayout" Target="../slideLayouts/slideLayout16.xml"/><Relationship Id="rId6" Type="http://schemas.openxmlformats.org/officeDocument/2006/relationships/slide" Target="slide22.xml"/><Relationship Id="rId5" Type="http://schemas.openxmlformats.org/officeDocument/2006/relationships/slide" Target="slide19.xml"/><Relationship Id="rId4" Type="http://schemas.openxmlformats.org/officeDocument/2006/relationships/slide" Target="slide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3736" y="365126"/>
            <a:ext cx="11905488" cy="940043"/>
          </a:xfrm>
        </p:spPr>
        <p:txBody>
          <a:bodyPr>
            <a:normAutofit/>
          </a:bodyPr>
          <a:lstStyle/>
          <a:p>
            <a:pPr algn="l"/>
            <a:r>
              <a:rPr lang="en-US" sz="2400" dirty="0"/>
              <a:t>Video: Welcome to the 2020 CPSC Podcast Series-Durable Infant or Toddler Products Common Requirements</a:t>
            </a:r>
          </a:p>
        </p:txBody>
      </p:sp>
      <p:pic>
        <p:nvPicPr>
          <p:cNvPr id="4" name="Rich O'Brien Welcome">
            <a:hlinkClick r:id="" action="ppaction://media"/>
          </p:cNvPr>
          <p:cNvPicPr>
            <a:picLocks noChangeAspect="1"/>
          </p:cNvPicPr>
          <p:nvPr>
            <a:videoFile r:link="rId1"/>
            <p:extLst>
              <p:ext uri="{DAA4B4D4-6D71-4841-9C94-3DE7FCFB9230}">
                <p14:media xmlns:p14="http://schemas.microsoft.com/office/powerpoint/2010/main" r:embed="rId2">
                  <p14:trim st="33"/>
                </p14:media>
              </p:ext>
            </p:extLst>
          </p:nvPr>
        </p:nvPicPr>
        <p:blipFill>
          <a:blip r:embed="rId5"/>
          <a:stretch>
            <a:fillRect/>
          </a:stretch>
        </p:blipFill>
        <p:spPr>
          <a:xfrm>
            <a:off x="1662831" y="1307244"/>
            <a:ext cx="8667261" cy="4875334"/>
          </a:xfrm>
          <a:prstGeom prst="rect">
            <a:avLst/>
          </a:prstGeom>
          <a:noFill/>
          <a:ln>
            <a:noFill/>
          </a:ln>
        </p:spPr>
      </p:pic>
    </p:spTree>
    <p:extLst>
      <p:ext uri="{BB962C8B-B14F-4D97-AF65-F5344CB8AC3E}">
        <p14:creationId xmlns:p14="http://schemas.microsoft.com/office/powerpoint/2010/main" val="39177925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10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2400" dirty="0"/>
              <a:t>WHAT REQUIREMENTS DOES A DURABLE INFANT OR TODDLER PRODUCT NEED TO BE IN COMPLIANCE WITH?</a:t>
            </a:r>
            <a:br>
              <a:rPr lang="en-US" sz="2800" dirty="0"/>
            </a:br>
            <a:r>
              <a:rPr lang="zh-CN" altLang="en-US" sz="2800" dirty="0">
                <a:latin typeface="PMingLiU" panose="02020500000000000000" pitchFamily="18" charset="-120"/>
                <a:ea typeface="PMingLiU" panose="02020500000000000000" pitchFamily="18" charset="-120"/>
              </a:rPr>
              <a:t>婴幼儿耐用产品需要遵守什么法规</a:t>
            </a:r>
            <a:r>
              <a:rPr lang="en-US" altLang="zh-TW" sz="2800" dirty="0">
                <a:latin typeface="PMingLiU" panose="02020500000000000000" pitchFamily="18" charset="-120"/>
                <a:ea typeface="PMingLiU" panose="02020500000000000000" pitchFamily="18" charset="-120"/>
              </a:rPr>
              <a:t>?</a:t>
            </a:r>
            <a:endParaRPr lang="en-US" sz="2800" dirty="0">
              <a:solidFill>
                <a:schemeClr val="bg1"/>
              </a:solidFill>
              <a:latin typeface="MS PGothic" panose="020B0600070205080204" pitchFamily="34" charset="-128"/>
              <a:ea typeface="MS PGothic" panose="020B0600070205080204" pitchFamily="34" charset="-128"/>
            </a:endParaRPr>
          </a:p>
        </p:txBody>
      </p:sp>
      <p:sp>
        <p:nvSpPr>
          <p:cNvPr id="3075" name="Subtitle 2"/>
          <p:cNvSpPr>
            <a:spLocks noGrp="1"/>
          </p:cNvSpPr>
          <p:nvPr>
            <p:ph idx="1"/>
          </p:nvPr>
        </p:nvSpPr>
        <p:spPr/>
        <p:txBody>
          <a:bodyPr>
            <a:normAutofit fontScale="25000" lnSpcReduction="20000"/>
          </a:bodyPr>
          <a:lstStyle/>
          <a:p>
            <a:pPr>
              <a:lnSpc>
                <a:spcPct val="120000"/>
              </a:lnSpc>
              <a:defRPr/>
            </a:pPr>
            <a:r>
              <a:rPr lang="en-US" sz="8000" dirty="0">
                <a:solidFill>
                  <a:srgbClr val="4C4C4C"/>
                </a:solidFill>
              </a:rPr>
              <a:t>The performance requirements for each respective durable infant or toddler  product</a:t>
            </a:r>
          </a:p>
          <a:p>
            <a:pPr>
              <a:lnSpc>
                <a:spcPct val="120000"/>
              </a:lnSpc>
              <a:defRPr/>
            </a:pPr>
            <a:r>
              <a:rPr lang="zh-CN" altLang="en-US" sz="7400" dirty="0">
                <a:solidFill>
                  <a:srgbClr val="4C4C4C"/>
                </a:solidFill>
                <a:latin typeface="SimSun" panose="02010600030101010101" pitchFamily="2" charset="-122"/>
                <a:ea typeface="SimSun" panose="02010600030101010101" pitchFamily="2" charset="-122"/>
              </a:rPr>
              <a:t>婴幼儿耐用产品其个别专属的产品规格</a:t>
            </a:r>
            <a:endParaRPr lang="en-US" altLang="zh-TW" sz="7400" dirty="0">
              <a:solidFill>
                <a:srgbClr val="4C4C4C"/>
              </a:solidFill>
              <a:latin typeface="SimSun" panose="02010600030101010101" pitchFamily="2" charset="-122"/>
              <a:ea typeface="SimSun" panose="02010600030101010101" pitchFamily="2" charset="-122"/>
            </a:endParaRPr>
          </a:p>
          <a:p>
            <a:pPr>
              <a:lnSpc>
                <a:spcPct val="120000"/>
              </a:lnSpc>
              <a:defRPr/>
            </a:pPr>
            <a:endParaRPr lang="en-US" dirty="0">
              <a:solidFill>
                <a:srgbClr val="4C4C4C"/>
              </a:solidFill>
            </a:endParaRPr>
          </a:p>
          <a:p>
            <a:pPr>
              <a:lnSpc>
                <a:spcPct val="120000"/>
              </a:lnSpc>
              <a:defRPr/>
            </a:pPr>
            <a:r>
              <a:rPr lang="en-US" sz="8000" dirty="0">
                <a:solidFill>
                  <a:srgbClr val="4C4C4C"/>
                </a:solidFill>
              </a:rPr>
              <a:t>Product registration and labeling requirements for durable infant or toddler products</a:t>
            </a:r>
          </a:p>
          <a:p>
            <a:pPr>
              <a:lnSpc>
                <a:spcPct val="120000"/>
              </a:lnSpc>
              <a:defRPr/>
            </a:pPr>
            <a:r>
              <a:rPr lang="zh-CN" altLang="en-US" sz="7400" dirty="0">
                <a:solidFill>
                  <a:srgbClr val="4C4C4C"/>
                </a:solidFill>
                <a:latin typeface="SimSun" panose="02010600030101010101" pitchFamily="2" charset="-122"/>
                <a:ea typeface="SimSun" panose="02010600030101010101" pitchFamily="2" charset="-122"/>
              </a:rPr>
              <a:t>婴幼儿耐用产品的产品注册和产品标签之规定</a:t>
            </a:r>
            <a:endParaRPr lang="en-US" altLang="zh-TW" sz="7400" dirty="0">
              <a:solidFill>
                <a:srgbClr val="4C4C4C"/>
              </a:solidFill>
              <a:latin typeface="SimSun" panose="02010600030101010101" pitchFamily="2" charset="-122"/>
              <a:ea typeface="SimSun" panose="02010600030101010101" pitchFamily="2" charset="-122"/>
            </a:endParaRPr>
          </a:p>
          <a:p>
            <a:pPr>
              <a:lnSpc>
                <a:spcPct val="120000"/>
              </a:lnSpc>
              <a:defRPr/>
            </a:pPr>
            <a:endParaRPr lang="en-US" dirty="0">
              <a:solidFill>
                <a:srgbClr val="4C4C4C"/>
              </a:solidFill>
            </a:endParaRPr>
          </a:p>
          <a:p>
            <a:pPr>
              <a:lnSpc>
                <a:spcPct val="120000"/>
              </a:lnSpc>
              <a:defRPr/>
            </a:pPr>
            <a:r>
              <a:rPr lang="en-US" sz="8000" dirty="0">
                <a:solidFill>
                  <a:srgbClr val="4C4C4C"/>
                </a:solidFill>
              </a:rPr>
              <a:t>Testing and certification requirements for children’s products</a:t>
            </a:r>
          </a:p>
          <a:p>
            <a:pPr>
              <a:lnSpc>
                <a:spcPct val="120000"/>
              </a:lnSpc>
              <a:defRPr/>
            </a:pPr>
            <a:r>
              <a:rPr lang="zh-CN" altLang="en-US" sz="7400" dirty="0">
                <a:solidFill>
                  <a:srgbClr val="4C4C4C"/>
                </a:solidFill>
                <a:latin typeface="SimSun" panose="02010600030101010101" pitchFamily="2" charset="-122"/>
                <a:ea typeface="SimSun" panose="02010600030101010101" pitchFamily="2" charset="-122"/>
              </a:rPr>
              <a:t>儿童产品的第三方测试和认证之规定</a:t>
            </a:r>
            <a:endParaRPr lang="en-US" altLang="zh-TW" sz="7400" dirty="0">
              <a:solidFill>
                <a:srgbClr val="4C4C4C"/>
              </a:solidFill>
              <a:latin typeface="SimSun" panose="02010600030101010101" pitchFamily="2" charset="-122"/>
              <a:ea typeface="SimSun" panose="02010600030101010101" pitchFamily="2" charset="-122"/>
            </a:endParaRPr>
          </a:p>
          <a:p>
            <a:pPr>
              <a:lnSpc>
                <a:spcPct val="120000"/>
              </a:lnSpc>
              <a:defRPr/>
            </a:pPr>
            <a:endParaRPr lang="en-US" dirty="0">
              <a:solidFill>
                <a:srgbClr val="4C4C4C"/>
              </a:solidFill>
            </a:endParaRPr>
          </a:p>
          <a:p>
            <a:pPr>
              <a:lnSpc>
                <a:spcPct val="120000"/>
              </a:lnSpc>
              <a:defRPr/>
            </a:pPr>
            <a:r>
              <a:rPr lang="en-US" sz="8000" dirty="0">
                <a:solidFill>
                  <a:srgbClr val="4C4C4C"/>
                </a:solidFill>
              </a:rPr>
              <a:t>Other common requirements: lead (surface coating and content), phthalates, and small parts </a:t>
            </a:r>
          </a:p>
          <a:p>
            <a:pPr>
              <a:lnSpc>
                <a:spcPct val="120000"/>
              </a:lnSpc>
              <a:defRPr/>
            </a:pPr>
            <a:r>
              <a:rPr lang="zh-CN" altLang="en-US" sz="7400" dirty="0">
                <a:solidFill>
                  <a:srgbClr val="4C4C4C"/>
                </a:solidFill>
                <a:latin typeface="SimSun" panose="02010600030101010101" pitchFamily="2" charset="-122"/>
                <a:ea typeface="SimSun" panose="02010600030101010101" pitchFamily="2" charset="-122"/>
              </a:rPr>
              <a:t>其他共同规定</a:t>
            </a:r>
            <a:r>
              <a:rPr lang="en-US" altLang="zh-CN" sz="7400" dirty="0">
                <a:solidFill>
                  <a:srgbClr val="4C4C4C"/>
                </a:solidFill>
                <a:latin typeface="SimSun" panose="02010600030101010101" pitchFamily="2" charset="-122"/>
                <a:ea typeface="SimSun" panose="02010600030101010101" pitchFamily="2" charset="-122"/>
              </a:rPr>
              <a:t>: </a:t>
            </a:r>
            <a:r>
              <a:rPr lang="zh-CN" altLang="en-US" sz="7400" dirty="0">
                <a:solidFill>
                  <a:srgbClr val="4C4C4C"/>
                </a:solidFill>
                <a:latin typeface="SimSun" panose="02010600030101010101" pitchFamily="2" charset="-122"/>
                <a:ea typeface="SimSun" panose="02010600030101010101" pitchFamily="2" charset="-122"/>
              </a:rPr>
              <a:t>铅， 邻苯二甲酸盐 </a:t>
            </a:r>
            <a:r>
              <a:rPr lang="en-US" altLang="zh-CN" sz="7400" dirty="0">
                <a:solidFill>
                  <a:srgbClr val="4C4C4C"/>
                </a:solidFill>
                <a:latin typeface="SimSun" panose="02010600030101010101" pitchFamily="2" charset="-122"/>
                <a:ea typeface="SimSun" panose="02010600030101010101" pitchFamily="2" charset="-122"/>
              </a:rPr>
              <a:t>(</a:t>
            </a:r>
            <a:r>
              <a:rPr lang="zh-CN" altLang="en-US" sz="7400" dirty="0">
                <a:solidFill>
                  <a:srgbClr val="4C4C4C"/>
                </a:solidFill>
                <a:latin typeface="SimSun" panose="02010600030101010101" pitchFamily="2" charset="-122"/>
                <a:ea typeface="SimSun" panose="02010600030101010101" pitchFamily="2" charset="-122"/>
              </a:rPr>
              <a:t>塑化剂</a:t>
            </a:r>
            <a:r>
              <a:rPr lang="en-US" altLang="zh-CN" sz="7400" dirty="0">
                <a:solidFill>
                  <a:srgbClr val="4C4C4C"/>
                </a:solidFill>
                <a:latin typeface="SimSun" panose="02010600030101010101" pitchFamily="2" charset="-122"/>
                <a:ea typeface="SimSun" panose="02010600030101010101" pitchFamily="2" charset="-122"/>
              </a:rPr>
              <a:t>) </a:t>
            </a:r>
            <a:r>
              <a:rPr lang="zh-CN" altLang="en-US" sz="7400" dirty="0">
                <a:solidFill>
                  <a:srgbClr val="4C4C4C"/>
                </a:solidFill>
                <a:latin typeface="SimSun" panose="02010600030101010101" pitchFamily="2" charset="-122"/>
                <a:ea typeface="SimSun" panose="02010600030101010101" pitchFamily="2" charset="-122"/>
              </a:rPr>
              <a:t>和小部件之规定</a:t>
            </a:r>
            <a:br>
              <a:rPr lang="en-US" sz="7400" dirty="0">
                <a:solidFill>
                  <a:srgbClr val="4C4C4C"/>
                </a:solidFill>
                <a:latin typeface="PMingLiU" panose="02020500000000000000" pitchFamily="18" charset="-120"/>
                <a:ea typeface="PMingLiU" panose="02020500000000000000" pitchFamily="18" charset="-120"/>
              </a:rPr>
            </a:br>
            <a:endParaRPr lang="en-US" sz="7400" dirty="0">
              <a:solidFill>
                <a:srgbClr val="4C4C4C"/>
              </a:solidFill>
              <a:latin typeface="PMingLiU" panose="02020500000000000000" pitchFamily="18" charset="-120"/>
              <a:ea typeface="PMingLiU" panose="02020500000000000000" pitchFamily="18" charset="-120"/>
            </a:endParaRPr>
          </a:p>
        </p:txBody>
      </p:sp>
    </p:spTree>
    <p:extLst>
      <p:ext uri="{BB962C8B-B14F-4D97-AF65-F5344CB8AC3E}">
        <p14:creationId xmlns:p14="http://schemas.microsoft.com/office/powerpoint/2010/main" val="264324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1000"/>
                                        <p:tgtEl>
                                          <p:spTgt spid="3075">
                                            <p:txEl>
                                              <p:pRg st="0" end="0"/>
                                            </p:txEl>
                                          </p:spTgt>
                                        </p:tgtEl>
                                      </p:cBhvr>
                                    </p:animEffect>
                                    <p:anim calcmode="lin" valueType="num">
                                      <p:cBhvr>
                                        <p:cTn id="8" dur="1000" fill="hold"/>
                                        <p:tgtEl>
                                          <p:spTgt spid="307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07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fade">
                                      <p:cBhvr>
                                        <p:cTn id="12" dur="1000"/>
                                        <p:tgtEl>
                                          <p:spTgt spid="3075">
                                            <p:txEl>
                                              <p:pRg st="1" end="1"/>
                                            </p:txEl>
                                          </p:spTgt>
                                        </p:tgtEl>
                                      </p:cBhvr>
                                    </p:animEffect>
                                    <p:anim calcmode="lin" valueType="num">
                                      <p:cBhvr>
                                        <p:cTn id="13" dur="1000" fill="hold"/>
                                        <p:tgtEl>
                                          <p:spTgt spid="307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07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animEffect transition="in" filter="fade">
                                      <p:cBhvr>
                                        <p:cTn id="19" dur="1000"/>
                                        <p:tgtEl>
                                          <p:spTgt spid="3075">
                                            <p:txEl>
                                              <p:pRg st="3" end="3"/>
                                            </p:txEl>
                                          </p:spTgt>
                                        </p:tgtEl>
                                      </p:cBhvr>
                                    </p:animEffect>
                                    <p:anim calcmode="lin" valueType="num">
                                      <p:cBhvr>
                                        <p:cTn id="20" dur="1000" fill="hold"/>
                                        <p:tgtEl>
                                          <p:spTgt spid="3075">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075">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75">
                                            <p:txEl>
                                              <p:pRg st="4" end="4"/>
                                            </p:txEl>
                                          </p:spTgt>
                                        </p:tgtEl>
                                        <p:attrNameLst>
                                          <p:attrName>style.visibility</p:attrName>
                                        </p:attrNameLst>
                                      </p:cBhvr>
                                      <p:to>
                                        <p:strVal val="visible"/>
                                      </p:to>
                                    </p:set>
                                    <p:animEffect transition="in" filter="fade">
                                      <p:cBhvr>
                                        <p:cTn id="24" dur="1000"/>
                                        <p:tgtEl>
                                          <p:spTgt spid="3075">
                                            <p:txEl>
                                              <p:pRg st="4" end="4"/>
                                            </p:txEl>
                                          </p:spTgt>
                                        </p:tgtEl>
                                      </p:cBhvr>
                                    </p:animEffect>
                                    <p:anim calcmode="lin" valueType="num">
                                      <p:cBhvr>
                                        <p:cTn id="25" dur="1000" fill="hold"/>
                                        <p:tgtEl>
                                          <p:spTgt spid="3075">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07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75">
                                            <p:txEl>
                                              <p:pRg st="6" end="6"/>
                                            </p:txEl>
                                          </p:spTgt>
                                        </p:tgtEl>
                                        <p:attrNameLst>
                                          <p:attrName>style.visibility</p:attrName>
                                        </p:attrNameLst>
                                      </p:cBhvr>
                                      <p:to>
                                        <p:strVal val="visible"/>
                                      </p:to>
                                    </p:set>
                                    <p:animEffect transition="in" filter="fade">
                                      <p:cBhvr>
                                        <p:cTn id="31" dur="1000"/>
                                        <p:tgtEl>
                                          <p:spTgt spid="3075">
                                            <p:txEl>
                                              <p:pRg st="6" end="6"/>
                                            </p:txEl>
                                          </p:spTgt>
                                        </p:tgtEl>
                                      </p:cBhvr>
                                    </p:animEffect>
                                    <p:anim calcmode="lin" valueType="num">
                                      <p:cBhvr>
                                        <p:cTn id="32" dur="1000" fill="hold"/>
                                        <p:tgtEl>
                                          <p:spTgt spid="3075">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075">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075">
                                            <p:txEl>
                                              <p:pRg st="7" end="7"/>
                                            </p:txEl>
                                          </p:spTgt>
                                        </p:tgtEl>
                                        <p:attrNameLst>
                                          <p:attrName>style.visibility</p:attrName>
                                        </p:attrNameLst>
                                      </p:cBhvr>
                                      <p:to>
                                        <p:strVal val="visible"/>
                                      </p:to>
                                    </p:set>
                                    <p:animEffect transition="in" filter="fade">
                                      <p:cBhvr>
                                        <p:cTn id="36" dur="1000"/>
                                        <p:tgtEl>
                                          <p:spTgt spid="3075">
                                            <p:txEl>
                                              <p:pRg st="7" end="7"/>
                                            </p:txEl>
                                          </p:spTgt>
                                        </p:tgtEl>
                                      </p:cBhvr>
                                    </p:animEffect>
                                    <p:anim calcmode="lin" valueType="num">
                                      <p:cBhvr>
                                        <p:cTn id="37" dur="1000" fill="hold"/>
                                        <p:tgtEl>
                                          <p:spTgt spid="3075">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307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075">
                                            <p:txEl>
                                              <p:pRg st="9" end="9"/>
                                            </p:txEl>
                                          </p:spTgt>
                                        </p:tgtEl>
                                        <p:attrNameLst>
                                          <p:attrName>style.visibility</p:attrName>
                                        </p:attrNameLst>
                                      </p:cBhvr>
                                      <p:to>
                                        <p:strVal val="visible"/>
                                      </p:to>
                                    </p:set>
                                    <p:animEffect transition="in" filter="fade">
                                      <p:cBhvr>
                                        <p:cTn id="43" dur="1000"/>
                                        <p:tgtEl>
                                          <p:spTgt spid="3075">
                                            <p:txEl>
                                              <p:pRg st="9" end="9"/>
                                            </p:txEl>
                                          </p:spTgt>
                                        </p:tgtEl>
                                      </p:cBhvr>
                                    </p:animEffect>
                                    <p:anim calcmode="lin" valueType="num">
                                      <p:cBhvr>
                                        <p:cTn id="44" dur="1000" fill="hold"/>
                                        <p:tgtEl>
                                          <p:spTgt spid="3075">
                                            <p:txEl>
                                              <p:pRg st="9" end="9"/>
                                            </p:txEl>
                                          </p:spTgt>
                                        </p:tgtEl>
                                        <p:attrNameLst>
                                          <p:attrName>ppt_x</p:attrName>
                                        </p:attrNameLst>
                                      </p:cBhvr>
                                      <p:tavLst>
                                        <p:tav tm="0">
                                          <p:val>
                                            <p:strVal val="#ppt_x"/>
                                          </p:val>
                                        </p:tav>
                                        <p:tav tm="100000">
                                          <p:val>
                                            <p:strVal val="#ppt_x"/>
                                          </p:val>
                                        </p:tav>
                                      </p:tavLst>
                                    </p:anim>
                                    <p:anim calcmode="lin" valueType="num">
                                      <p:cBhvr>
                                        <p:cTn id="45" dur="1000" fill="hold"/>
                                        <p:tgtEl>
                                          <p:spTgt spid="3075">
                                            <p:txEl>
                                              <p:pRg st="9" end="9"/>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075">
                                            <p:txEl>
                                              <p:pRg st="10" end="10"/>
                                            </p:txEl>
                                          </p:spTgt>
                                        </p:tgtEl>
                                        <p:attrNameLst>
                                          <p:attrName>style.visibility</p:attrName>
                                        </p:attrNameLst>
                                      </p:cBhvr>
                                      <p:to>
                                        <p:strVal val="visible"/>
                                      </p:to>
                                    </p:set>
                                    <p:animEffect transition="in" filter="fade">
                                      <p:cBhvr>
                                        <p:cTn id="48" dur="1000"/>
                                        <p:tgtEl>
                                          <p:spTgt spid="3075">
                                            <p:txEl>
                                              <p:pRg st="10" end="10"/>
                                            </p:txEl>
                                          </p:spTgt>
                                        </p:tgtEl>
                                      </p:cBhvr>
                                    </p:animEffect>
                                    <p:anim calcmode="lin" valueType="num">
                                      <p:cBhvr>
                                        <p:cTn id="49" dur="1000" fill="hold"/>
                                        <p:tgtEl>
                                          <p:spTgt spid="3075">
                                            <p:txEl>
                                              <p:pRg st="10" end="10"/>
                                            </p:txEl>
                                          </p:spTgt>
                                        </p:tgtEl>
                                        <p:attrNameLst>
                                          <p:attrName>ppt_x</p:attrName>
                                        </p:attrNameLst>
                                      </p:cBhvr>
                                      <p:tavLst>
                                        <p:tav tm="0">
                                          <p:val>
                                            <p:strVal val="#ppt_x"/>
                                          </p:val>
                                        </p:tav>
                                        <p:tav tm="100000">
                                          <p:val>
                                            <p:strVal val="#ppt_x"/>
                                          </p:val>
                                        </p:tav>
                                      </p:tavLst>
                                    </p:anim>
                                    <p:anim calcmode="lin" valueType="num">
                                      <p:cBhvr>
                                        <p:cTn id="50" dur="1000" fill="hold"/>
                                        <p:tgtEl>
                                          <p:spTgt spid="3075">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5167" y="343204"/>
            <a:ext cx="2916864" cy="1569660"/>
          </a:xfrm>
          <a:prstGeom prst="rect">
            <a:avLst/>
          </a:prstGeom>
          <a:noFill/>
        </p:spPr>
        <p:txBody>
          <a:bodyPr wrap="square" rtlCol="0">
            <a:spAutoFit/>
          </a:bodyPr>
          <a:lstStyle/>
          <a:p>
            <a:pPr algn="ctr"/>
            <a:r>
              <a:rPr lang="en-US" sz="3200" b="1" dirty="0">
                <a:solidFill>
                  <a:srgbClr val="2E74B5"/>
                </a:solidFill>
                <a:latin typeface="Calibri Light" panose="020F0302020204030204" pitchFamily="34" charset="0"/>
                <a:cs typeface="Arial" panose="020B0604020202020204" pitchFamily="34" charset="0"/>
              </a:rPr>
              <a:t>List of Durable Infant or Toddler Products</a:t>
            </a:r>
          </a:p>
        </p:txBody>
      </p:sp>
      <p:graphicFrame>
        <p:nvGraphicFramePr>
          <p:cNvPr id="3" name="Table 2"/>
          <p:cNvGraphicFramePr>
            <a:graphicFrameLocks noGrp="1"/>
          </p:cNvGraphicFramePr>
          <p:nvPr>
            <p:extLst>
              <p:ext uri="{D42A27DB-BD31-4B8C-83A1-F6EECF244321}">
                <p14:modId xmlns:p14="http://schemas.microsoft.com/office/powerpoint/2010/main" val="3516157124"/>
              </p:ext>
            </p:extLst>
          </p:nvPr>
        </p:nvGraphicFramePr>
        <p:xfrm>
          <a:off x="3712463" y="343204"/>
          <a:ext cx="7818121" cy="6152416"/>
        </p:xfrm>
        <a:graphic>
          <a:graphicData uri="http://schemas.openxmlformats.org/drawingml/2006/table">
            <a:tbl>
              <a:tblPr firstRow="1" bandRow="1">
                <a:tableStyleId>{BC89EF96-8CEA-46FF-86C4-4CE0E7609802}</a:tableStyleId>
              </a:tblPr>
              <a:tblGrid>
                <a:gridCol w="4078225">
                  <a:extLst>
                    <a:ext uri="{9D8B030D-6E8A-4147-A177-3AD203B41FA5}">
                      <a16:colId xmlns:a16="http://schemas.microsoft.com/office/drawing/2014/main" val="20000"/>
                    </a:ext>
                  </a:extLst>
                </a:gridCol>
                <a:gridCol w="3739896">
                  <a:extLst>
                    <a:ext uri="{9D8B030D-6E8A-4147-A177-3AD203B41FA5}">
                      <a16:colId xmlns:a16="http://schemas.microsoft.com/office/drawing/2014/main" val="20001"/>
                    </a:ext>
                  </a:extLst>
                </a:gridCol>
              </a:tblGrid>
              <a:tr h="421604">
                <a:tc>
                  <a:txBody>
                    <a:bodyPr/>
                    <a:lstStyle/>
                    <a:p>
                      <a:r>
                        <a:rPr lang="en-US" sz="1100" b="0" dirty="0">
                          <a:effectLst/>
                        </a:rPr>
                        <a:t>Bassinets and Cradles</a:t>
                      </a:r>
                      <a:r>
                        <a:rPr lang="en-US" sz="1100" b="0" baseline="0" dirty="0">
                          <a:effectLst/>
                        </a:rPr>
                        <a:t> </a:t>
                      </a:r>
                      <a:r>
                        <a:rPr lang="zh-CN" altLang="en-US" sz="1100" b="0" baseline="0" dirty="0">
                          <a:effectLst/>
                        </a:rPr>
                        <a:t>婴儿提篮和摇篮</a:t>
                      </a:r>
                      <a:endParaRPr lang="en-US" altLang="zh-TW" sz="1100" b="0" kern="1200" dirty="0">
                        <a:effectLst/>
                      </a:endParaRPr>
                    </a:p>
                    <a:p>
                      <a:r>
                        <a:rPr lang="en-US" sz="1100" b="0" kern="1200" dirty="0">
                          <a:effectLst/>
                        </a:rPr>
                        <a:t>(F2194-13)</a:t>
                      </a:r>
                      <a:endParaRPr lang="en-US" sz="1100" b="0" dirty="0">
                        <a:solidFill>
                          <a:srgbClr val="00B050"/>
                        </a:solidFill>
                        <a:effectLst/>
                        <a:latin typeface="Arial" panose="020B0604020202020204" pitchFamily="34" charset="0"/>
                        <a:ea typeface="Albany WT J" panose="020B0604020202020204" pitchFamily="34" charset="2"/>
                        <a:cs typeface="Arial" panose="020B0604020202020204" pitchFamily="34" charset="0"/>
                      </a:endParaRPr>
                    </a:p>
                  </a:txBody>
                  <a:tcPr/>
                </a:tc>
                <a:tc>
                  <a:txBody>
                    <a:bodyPr/>
                    <a:lstStyle/>
                    <a:p>
                      <a:r>
                        <a:rPr lang="en-US" sz="1100" b="0" dirty="0">
                          <a:effectLst/>
                        </a:rPr>
                        <a:t>Soft</a:t>
                      </a:r>
                      <a:r>
                        <a:rPr lang="en-US" sz="1100" b="0" baseline="0" dirty="0">
                          <a:effectLst/>
                        </a:rPr>
                        <a:t> Infant and Toddler Carriers </a:t>
                      </a:r>
                      <a:r>
                        <a:rPr lang="zh-CN" altLang="en-US" sz="1100" b="0" baseline="0" dirty="0">
                          <a:effectLst/>
                        </a:rPr>
                        <a:t>婴儿和幼儿软式搬运架</a:t>
                      </a:r>
                      <a:endParaRPr lang="en-US" altLang="zh-TW" sz="1100" b="0" dirty="0">
                        <a:effectLst/>
                      </a:endParaRPr>
                    </a:p>
                    <a:p>
                      <a:r>
                        <a:rPr lang="en-US" sz="1100" b="0" u="none" dirty="0">
                          <a:effectLst/>
                        </a:rPr>
                        <a:t>(F2236-14)</a:t>
                      </a:r>
                      <a:endParaRPr lang="en-US" sz="1100" b="0" u="none" dirty="0">
                        <a:solidFill>
                          <a:srgbClr val="00B050"/>
                        </a:solidFill>
                        <a:effectLst/>
                        <a:latin typeface="Arial" panose="020B0604020202020204" pitchFamily="34" charset="0"/>
                        <a:ea typeface="Albany WT J" panose="020B0604020202020204" pitchFamily="34" charset="2"/>
                        <a:cs typeface="Arial" panose="020B0604020202020204" pitchFamily="34" charset="0"/>
                      </a:endParaRPr>
                    </a:p>
                  </a:txBody>
                  <a:tcPr/>
                </a:tc>
                <a:extLst>
                  <a:ext uri="{0D108BD9-81ED-4DB2-BD59-A6C34878D82A}">
                    <a16:rowId xmlns:a16="http://schemas.microsoft.com/office/drawing/2014/main" val="10000"/>
                  </a:ext>
                </a:extLst>
              </a:tr>
              <a:tr h="421604">
                <a:tc>
                  <a:txBody>
                    <a:bodyPr/>
                    <a:lstStyle/>
                    <a:p>
                      <a:r>
                        <a:rPr lang="en-US" sz="1100" dirty="0">
                          <a:effectLst/>
                        </a:rPr>
                        <a:t>Bedside Sleepers </a:t>
                      </a:r>
                      <a:r>
                        <a:rPr lang="zh-CN" altLang="en-US" sz="1100" dirty="0"/>
                        <a:t>床边婴儿睡眠床</a:t>
                      </a:r>
                      <a:endParaRPr lang="en-US" altLang="zh-TW" sz="1100" dirty="0">
                        <a:effectLst/>
                      </a:endParaRPr>
                    </a:p>
                    <a:p>
                      <a:r>
                        <a:rPr lang="en-US" altLang="zh-TW" sz="1100" dirty="0">
                          <a:effectLst/>
                        </a:rPr>
                        <a:t>(F2906-13)</a:t>
                      </a:r>
                      <a:endParaRPr lang="en-US" sz="1100" b="0" dirty="0">
                        <a:solidFill>
                          <a:srgbClr val="00B050"/>
                        </a:solidFill>
                        <a:effectLst/>
                        <a:latin typeface="Arial" panose="020B0604020202020204" pitchFamily="34" charset="0"/>
                        <a:ea typeface="Albany WT J" panose="020B0604020202020204" pitchFamily="34" charset="2"/>
                        <a:cs typeface="Arial" panose="020B0604020202020204" pitchFamily="34" charset="0"/>
                      </a:endParaRPr>
                    </a:p>
                  </a:txBody>
                  <a:tcPr/>
                </a:tc>
                <a:tc>
                  <a:txBody>
                    <a:bodyPr/>
                    <a:lstStyle/>
                    <a:p>
                      <a:r>
                        <a:rPr lang="en-US" altLang="ja-JP" sz="1100" dirty="0">
                          <a:effectLst/>
                        </a:rPr>
                        <a:t>Infant Bath Seats</a:t>
                      </a:r>
                      <a:r>
                        <a:rPr lang="en-US" altLang="ja-JP" sz="1100" baseline="0" dirty="0">
                          <a:effectLst/>
                        </a:rPr>
                        <a:t> </a:t>
                      </a:r>
                      <a:r>
                        <a:rPr lang="ja-JP" altLang="en-US" sz="1100" baseline="0" dirty="0">
                          <a:effectLst/>
                        </a:rPr>
                        <a:t>婴儿浴座椅</a:t>
                      </a:r>
                      <a:endParaRPr lang="en-US" altLang="ja-JP" sz="1100" kern="1200" dirty="0">
                        <a:effectLst/>
                      </a:endParaRPr>
                    </a:p>
                    <a:p>
                      <a:r>
                        <a:rPr lang="en-US" sz="1100" kern="1200" dirty="0">
                          <a:effectLst/>
                        </a:rPr>
                        <a:t>(F1967-19)</a:t>
                      </a:r>
                      <a:endParaRPr lang="en-US" sz="1100" b="0" dirty="0">
                        <a:solidFill>
                          <a:srgbClr val="00B050"/>
                        </a:solidFill>
                        <a:effectLst/>
                        <a:latin typeface="Arial" panose="020B0604020202020204" pitchFamily="34" charset="0"/>
                        <a:ea typeface="Albany WT J" panose="020B0604020202020204" pitchFamily="34" charset="2"/>
                        <a:cs typeface="Arial" panose="020B0604020202020204" pitchFamily="34" charset="0"/>
                      </a:endParaRPr>
                    </a:p>
                  </a:txBody>
                  <a:tcPr/>
                </a:tc>
                <a:extLst>
                  <a:ext uri="{0D108BD9-81ED-4DB2-BD59-A6C34878D82A}">
                    <a16:rowId xmlns:a16="http://schemas.microsoft.com/office/drawing/2014/main" val="10001"/>
                  </a:ext>
                </a:extLst>
              </a:tr>
              <a:tr h="421604">
                <a:tc>
                  <a:txBody>
                    <a:bodyPr/>
                    <a:lstStyle/>
                    <a:p>
                      <a:r>
                        <a:rPr lang="en-US" sz="1100" dirty="0">
                          <a:effectLst/>
                        </a:rPr>
                        <a:t>Booster Seats </a:t>
                      </a:r>
                      <a:r>
                        <a:rPr lang="zh-CN" altLang="en-US" sz="1100" dirty="0">
                          <a:effectLst/>
                        </a:rPr>
                        <a:t>幼儿增高座位 </a:t>
                      </a:r>
                      <a:r>
                        <a:rPr lang="en-US" altLang="zh-CN" sz="1100" dirty="0">
                          <a:effectLst/>
                        </a:rPr>
                        <a:t>(</a:t>
                      </a:r>
                      <a:r>
                        <a:rPr lang="zh-CN" altLang="en-US" sz="1100" dirty="0">
                          <a:effectLst/>
                        </a:rPr>
                        <a:t>用于汽车内的</a:t>
                      </a:r>
                      <a:r>
                        <a:rPr lang="en-US" altLang="zh-CN" sz="1100" dirty="0">
                          <a:effectLst/>
                        </a:rPr>
                        <a:t>)</a:t>
                      </a:r>
                      <a:r>
                        <a:rPr lang="en-US" sz="1100" dirty="0">
                          <a:effectLst/>
                        </a:rPr>
                        <a:t> </a:t>
                      </a:r>
                    </a:p>
                    <a:p>
                      <a:r>
                        <a:rPr lang="en-US" sz="1100" kern="1200" dirty="0">
                          <a:effectLst/>
                        </a:rPr>
                        <a:t>(F2640-18)</a:t>
                      </a:r>
                      <a:endParaRPr lang="en-US" sz="1100" b="0" dirty="0">
                        <a:solidFill>
                          <a:srgbClr val="00B050"/>
                        </a:solidFill>
                        <a:effectLst/>
                        <a:latin typeface="Arial" panose="020B0604020202020204" pitchFamily="34" charset="0"/>
                        <a:ea typeface="Albany WT J" panose="020B0604020202020204" pitchFamily="34" charset="2"/>
                        <a:cs typeface="Arial" panose="020B0604020202020204" pitchFamily="34" charset="0"/>
                      </a:endParaRPr>
                    </a:p>
                  </a:txBody>
                  <a:tcPr/>
                </a:tc>
                <a:tc>
                  <a:txBody>
                    <a:bodyPr/>
                    <a:lstStyle/>
                    <a:p>
                      <a:r>
                        <a:rPr lang="en-US" sz="1100" dirty="0">
                          <a:effectLst/>
                        </a:rPr>
                        <a:t>Infant Bath Tubs</a:t>
                      </a:r>
                      <a:r>
                        <a:rPr lang="en-US" sz="1100" baseline="0" dirty="0">
                          <a:effectLst/>
                        </a:rPr>
                        <a:t> </a:t>
                      </a:r>
                      <a:r>
                        <a:rPr lang="ja-JP" altLang="en-US" sz="1100" baseline="0" dirty="0">
                          <a:effectLst/>
                        </a:rPr>
                        <a:t>婴儿浴缸</a:t>
                      </a:r>
                      <a:endParaRPr lang="en-US" altLang="zh-TW" sz="1100" dirty="0">
                        <a:effectLst/>
                      </a:endParaRPr>
                    </a:p>
                    <a:p>
                      <a:r>
                        <a:rPr lang="en-US" sz="1100" dirty="0">
                          <a:effectLst/>
                        </a:rPr>
                        <a:t>(F2670-18)</a:t>
                      </a:r>
                      <a:endParaRPr lang="en-US" sz="1100" b="0" dirty="0">
                        <a:solidFill>
                          <a:srgbClr val="00B050"/>
                        </a:solidFill>
                        <a:effectLst/>
                        <a:latin typeface="Arial" panose="020B0604020202020204" pitchFamily="34" charset="0"/>
                        <a:ea typeface="Albany WT J" panose="020B0604020202020204" pitchFamily="34" charset="2"/>
                        <a:cs typeface="Arial" panose="020B0604020202020204" pitchFamily="34" charset="0"/>
                      </a:endParaRPr>
                    </a:p>
                  </a:txBody>
                  <a:tcPr/>
                </a:tc>
                <a:extLst>
                  <a:ext uri="{0D108BD9-81ED-4DB2-BD59-A6C34878D82A}">
                    <a16:rowId xmlns:a16="http://schemas.microsoft.com/office/drawing/2014/main" val="10002"/>
                  </a:ext>
                </a:extLst>
              </a:tr>
              <a:tr h="421604">
                <a:tc>
                  <a:txBody>
                    <a:bodyPr/>
                    <a:lstStyle/>
                    <a:p>
                      <a:r>
                        <a:rPr lang="en-US" sz="1100" dirty="0">
                          <a:effectLst/>
                        </a:rPr>
                        <a:t>Carriages and Strollers</a:t>
                      </a:r>
                      <a:r>
                        <a:rPr lang="en-US" sz="1100" baseline="0" dirty="0">
                          <a:effectLst/>
                        </a:rPr>
                        <a:t> </a:t>
                      </a:r>
                      <a:r>
                        <a:rPr lang="zh-CN" altLang="en-US" sz="1100" baseline="0" dirty="0">
                          <a:effectLst/>
                        </a:rPr>
                        <a:t>婴儿车和婴儿推</a:t>
                      </a:r>
                      <a:endParaRPr lang="en-US" altLang="zh-TW" sz="1100" dirty="0">
                        <a:effectLst/>
                      </a:endParaRPr>
                    </a:p>
                    <a:p>
                      <a:r>
                        <a:rPr lang="en-US" altLang="zh-TW" sz="1100" dirty="0">
                          <a:effectLst/>
                        </a:rPr>
                        <a:t>(F833-19)</a:t>
                      </a:r>
                      <a:endParaRPr lang="en-US" sz="1100" b="0" dirty="0">
                        <a:solidFill>
                          <a:srgbClr val="00B050"/>
                        </a:solidFill>
                        <a:effectLst/>
                        <a:latin typeface="Arial" panose="020B0604020202020204" pitchFamily="34" charset="0"/>
                        <a:ea typeface="Albany WT J" panose="020B0604020202020204" pitchFamily="34" charset="2"/>
                        <a:cs typeface="Arial" panose="020B0604020202020204" pitchFamily="34" charset="0"/>
                      </a:endParaRPr>
                    </a:p>
                  </a:txBody>
                  <a:tcPr/>
                </a:tc>
                <a:tc>
                  <a:txBody>
                    <a:bodyPr/>
                    <a:lstStyle/>
                    <a:p>
                      <a:r>
                        <a:rPr lang="en-US" sz="1100" dirty="0">
                          <a:effectLst/>
                        </a:rPr>
                        <a:t>Infant Bouncer Seats</a:t>
                      </a:r>
                      <a:r>
                        <a:rPr lang="en-US" sz="1100" baseline="0" dirty="0">
                          <a:effectLst/>
                        </a:rPr>
                        <a:t> </a:t>
                      </a:r>
                      <a:r>
                        <a:rPr lang="ja-JP" altLang="en-US" sz="1100" baseline="0" dirty="0">
                          <a:effectLst/>
                        </a:rPr>
                        <a:t>婴儿蹦蹦座</a:t>
                      </a:r>
                      <a:endParaRPr lang="en-US" altLang="zh-TW" sz="1100" dirty="0">
                        <a:effectLst/>
                      </a:endParaRPr>
                    </a:p>
                    <a:p>
                      <a:r>
                        <a:rPr lang="en-US" altLang="zh-TW" sz="1100" dirty="0">
                          <a:effectLst/>
                        </a:rPr>
                        <a:t>(F2167-19)</a:t>
                      </a:r>
                      <a:endParaRPr lang="en-US" sz="1100" b="0" dirty="0">
                        <a:solidFill>
                          <a:srgbClr val="00B050"/>
                        </a:solidFill>
                        <a:effectLst/>
                        <a:latin typeface="Arial" panose="020B0604020202020204" pitchFamily="34" charset="0"/>
                        <a:ea typeface="Albany WT J" panose="020B0604020202020204" pitchFamily="34" charset="2"/>
                        <a:cs typeface="Arial" panose="020B0604020202020204" pitchFamily="34" charset="0"/>
                      </a:endParaRPr>
                    </a:p>
                  </a:txBody>
                  <a:tcPr/>
                </a:tc>
                <a:extLst>
                  <a:ext uri="{0D108BD9-81ED-4DB2-BD59-A6C34878D82A}">
                    <a16:rowId xmlns:a16="http://schemas.microsoft.com/office/drawing/2014/main" val="10003"/>
                  </a:ext>
                </a:extLst>
              </a:tr>
              <a:tr h="421604">
                <a:tc>
                  <a:txBody>
                    <a:bodyPr/>
                    <a:lstStyle/>
                    <a:p>
                      <a:r>
                        <a:rPr lang="en-US" sz="1100" dirty="0">
                          <a:effectLst/>
                        </a:rPr>
                        <a:t>Changing Products</a:t>
                      </a:r>
                      <a:r>
                        <a:rPr lang="ja-JP" altLang="en-US" sz="1100" kern="1200" dirty="0">
                          <a:effectLst/>
                        </a:rPr>
                        <a:t>更換尿布檯</a:t>
                      </a:r>
                      <a:endParaRPr lang="en-US" altLang="ja-JP" sz="1100" kern="1200" dirty="0">
                        <a:effectLst/>
                      </a:endParaRPr>
                    </a:p>
                    <a:p>
                      <a:r>
                        <a:rPr lang="en-US" altLang="ja-JP" sz="1100" kern="1200" dirty="0">
                          <a:effectLst/>
                        </a:rPr>
                        <a:t>(F2388-18)</a:t>
                      </a:r>
                      <a:endParaRPr lang="en-US" sz="1100" b="0" dirty="0">
                        <a:solidFill>
                          <a:srgbClr val="00B050"/>
                        </a:solidFill>
                        <a:effectLst/>
                        <a:latin typeface="Arial" panose="020B0604020202020204" pitchFamily="34" charset="0"/>
                        <a:ea typeface="Albany WT J" panose="020B0604020202020204" pitchFamily="34" charset="2"/>
                        <a:cs typeface="Arial" panose="020B0604020202020204" pitchFamily="34" charset="0"/>
                      </a:endParaRPr>
                    </a:p>
                  </a:txBody>
                  <a:tcPr/>
                </a:tc>
                <a:tc>
                  <a:txBody>
                    <a:bodyPr/>
                    <a:lstStyle/>
                    <a:p>
                      <a:r>
                        <a:rPr lang="en-US" sz="1100" dirty="0">
                          <a:effectLst/>
                        </a:rPr>
                        <a:t>Infant Sleep</a:t>
                      </a:r>
                      <a:r>
                        <a:rPr lang="en-US" sz="1100" baseline="0" dirty="0">
                          <a:effectLst/>
                        </a:rPr>
                        <a:t> Products </a:t>
                      </a:r>
                      <a:r>
                        <a:rPr lang="zh-CN" altLang="en-US" sz="1100" baseline="0" dirty="0">
                          <a:effectLst/>
                        </a:rPr>
                        <a:t>婴儿倾斜睡眠产品</a:t>
                      </a:r>
                      <a:endParaRPr lang="en-US" altLang="zh-TW" sz="1100" dirty="0">
                        <a:effectLst/>
                      </a:endParaRPr>
                    </a:p>
                    <a:p>
                      <a:r>
                        <a:rPr lang="en-US" sz="1100" dirty="0">
                          <a:effectLst/>
                        </a:rPr>
                        <a:t>(F3118-17) Final Rule pending</a:t>
                      </a:r>
                      <a:endParaRPr lang="en-US" sz="1100" b="0" dirty="0">
                        <a:solidFill>
                          <a:srgbClr val="232323"/>
                        </a:solidFill>
                        <a:effectLst/>
                        <a:latin typeface="Arial" panose="020B0604020202020204" pitchFamily="34" charset="0"/>
                        <a:ea typeface="Albany WT J" panose="020B0604020202020204" pitchFamily="34" charset="2"/>
                        <a:cs typeface="Arial" panose="020B0604020202020204" pitchFamily="34" charset="0"/>
                      </a:endParaRPr>
                    </a:p>
                  </a:txBody>
                  <a:tcPr/>
                </a:tc>
                <a:extLst>
                  <a:ext uri="{0D108BD9-81ED-4DB2-BD59-A6C34878D82A}">
                    <a16:rowId xmlns:a16="http://schemas.microsoft.com/office/drawing/2014/main" val="10004"/>
                  </a:ext>
                </a:extLst>
              </a:tr>
              <a:tr h="437416">
                <a:tc>
                  <a:txBody>
                    <a:bodyPr/>
                    <a:lstStyle/>
                    <a:p>
                      <a:r>
                        <a:rPr lang="en-US" sz="1100" dirty="0">
                          <a:effectLst/>
                        </a:rPr>
                        <a:t>Children’s Folding Chairs and Stools</a:t>
                      </a:r>
                      <a:r>
                        <a:rPr lang="en-US" sz="1100" baseline="0" dirty="0">
                          <a:effectLst/>
                        </a:rPr>
                        <a:t> </a:t>
                      </a:r>
                      <a:r>
                        <a:rPr lang="zh-CN" altLang="en-US" sz="1100" baseline="0" dirty="0">
                          <a:effectLst/>
                        </a:rPr>
                        <a:t>儿童折叠椅和折叠凳子</a:t>
                      </a:r>
                      <a:endParaRPr lang="en-US" altLang="zh-TW" sz="1100" dirty="0">
                        <a:effectLst/>
                      </a:endParaRPr>
                    </a:p>
                    <a:p>
                      <a:r>
                        <a:rPr lang="en-US" sz="1100" dirty="0">
                          <a:effectLst/>
                        </a:rPr>
                        <a:t>(F2613-19)</a:t>
                      </a:r>
                      <a:endParaRPr lang="en-US" sz="1100" b="0" dirty="0">
                        <a:solidFill>
                          <a:srgbClr val="00B050"/>
                        </a:solidFill>
                        <a:effectLst/>
                        <a:latin typeface="Arial" panose="020B0604020202020204" pitchFamily="34" charset="0"/>
                        <a:ea typeface="Albany WT J" panose="020B0604020202020204" pitchFamily="34" charset="2"/>
                        <a:cs typeface="Arial" panose="020B0604020202020204" pitchFamily="34" charset="0"/>
                      </a:endParaRPr>
                    </a:p>
                  </a:txBody>
                  <a:tcPr/>
                </a:tc>
                <a:tc>
                  <a:txBody>
                    <a:bodyPr/>
                    <a:lstStyle/>
                    <a:p>
                      <a:r>
                        <a:rPr lang="en-US" sz="1100" dirty="0">
                          <a:effectLst/>
                        </a:rPr>
                        <a:t>Infant Swings</a:t>
                      </a:r>
                      <a:r>
                        <a:rPr lang="en-US" sz="1100" baseline="0" dirty="0">
                          <a:effectLst/>
                        </a:rPr>
                        <a:t> </a:t>
                      </a:r>
                      <a:r>
                        <a:rPr lang="ja-JP" altLang="en-US" sz="1100" baseline="0" dirty="0">
                          <a:effectLst/>
                        </a:rPr>
                        <a:t>婴儿秋千</a:t>
                      </a:r>
                      <a:endParaRPr lang="en-US" altLang="zh-TW" sz="1100" dirty="0">
                        <a:effectLst/>
                      </a:endParaRPr>
                    </a:p>
                    <a:p>
                      <a:r>
                        <a:rPr lang="en-US" sz="1100" dirty="0">
                          <a:effectLst/>
                        </a:rPr>
                        <a:t>(F2088-13)</a:t>
                      </a:r>
                      <a:endParaRPr lang="en-US" sz="1100" b="0" dirty="0">
                        <a:solidFill>
                          <a:srgbClr val="00B050"/>
                        </a:solidFill>
                        <a:effectLst/>
                        <a:latin typeface="Arial" panose="020B0604020202020204" pitchFamily="34" charset="0"/>
                        <a:ea typeface="Albany WT J" panose="020B0604020202020204" pitchFamily="34" charset="2"/>
                        <a:cs typeface="Arial" panose="020B0604020202020204" pitchFamily="34" charset="0"/>
                      </a:endParaRPr>
                    </a:p>
                  </a:txBody>
                  <a:tcPr/>
                </a:tc>
                <a:extLst>
                  <a:ext uri="{0D108BD9-81ED-4DB2-BD59-A6C34878D82A}">
                    <a16:rowId xmlns:a16="http://schemas.microsoft.com/office/drawing/2014/main" val="10005"/>
                  </a:ext>
                </a:extLst>
              </a:tr>
              <a:tr h="421604">
                <a:tc>
                  <a:txBody>
                    <a:bodyPr/>
                    <a:lstStyle/>
                    <a:p>
                      <a:r>
                        <a:rPr lang="en-US" sz="1100" dirty="0">
                          <a:effectLst/>
                        </a:rPr>
                        <a:t>Cribs (Full-size) </a:t>
                      </a:r>
                      <a:r>
                        <a:rPr lang="zh-CN" altLang="en-US" sz="1100" dirty="0">
                          <a:effectLst/>
                        </a:rPr>
                        <a:t>婴儿床 </a:t>
                      </a:r>
                      <a:r>
                        <a:rPr lang="en-US" altLang="zh-CN" sz="1100" dirty="0">
                          <a:effectLst/>
                        </a:rPr>
                        <a:t>(</a:t>
                      </a:r>
                      <a:r>
                        <a:rPr lang="zh-CN" altLang="en-US" sz="1100" dirty="0">
                          <a:effectLst/>
                        </a:rPr>
                        <a:t>全尺寸</a:t>
                      </a:r>
                      <a:r>
                        <a:rPr lang="en-US" altLang="zh-CN" sz="1100" dirty="0">
                          <a:effectLst/>
                        </a:rPr>
                        <a:t>) </a:t>
                      </a:r>
                    </a:p>
                    <a:p>
                      <a:r>
                        <a:rPr lang="en-US" sz="1100" dirty="0">
                          <a:effectLst/>
                        </a:rPr>
                        <a:t>(F1169-19)</a:t>
                      </a:r>
                      <a:endParaRPr lang="en-US" sz="1100" b="0" dirty="0">
                        <a:solidFill>
                          <a:srgbClr val="00B050"/>
                        </a:solidFill>
                        <a:effectLst/>
                        <a:latin typeface="Arial" panose="020B0604020202020204" pitchFamily="34" charset="0"/>
                        <a:ea typeface="Albany WT J" panose="020B0604020202020204" pitchFamily="34" charset="2"/>
                        <a:cs typeface="Arial" panose="020B0604020202020204" pitchFamily="34" charset="0"/>
                      </a:endParaRPr>
                    </a:p>
                  </a:txBody>
                  <a:tcPr/>
                </a:tc>
                <a:tc>
                  <a:txBody>
                    <a:bodyPr/>
                    <a:lstStyle/>
                    <a:p>
                      <a:r>
                        <a:rPr lang="en-US" sz="1100" dirty="0">
                          <a:effectLst/>
                        </a:rPr>
                        <a:t>Infant Walkers</a:t>
                      </a:r>
                      <a:r>
                        <a:rPr lang="en-US" sz="1100" baseline="0" dirty="0">
                          <a:effectLst/>
                        </a:rPr>
                        <a:t> </a:t>
                      </a:r>
                      <a:r>
                        <a:rPr lang="ja-JP" altLang="en-US" sz="1100" baseline="0" dirty="0">
                          <a:effectLst/>
                        </a:rPr>
                        <a:t>婴儿学步车</a:t>
                      </a:r>
                      <a:endParaRPr lang="en-US" altLang="zh-TW" sz="1100" dirty="0">
                        <a:effectLst/>
                      </a:endParaRPr>
                    </a:p>
                    <a:p>
                      <a:r>
                        <a:rPr lang="en-US" sz="1100" dirty="0">
                          <a:effectLst/>
                        </a:rPr>
                        <a:t>(F977-12)</a:t>
                      </a:r>
                      <a:endParaRPr lang="en-US" sz="1100" b="0" dirty="0">
                        <a:solidFill>
                          <a:srgbClr val="00B050"/>
                        </a:solidFill>
                        <a:effectLst/>
                        <a:latin typeface="Arial" panose="020B0604020202020204" pitchFamily="34" charset="0"/>
                        <a:ea typeface="Albany WT J" panose="020B0604020202020204" pitchFamily="34" charset="2"/>
                        <a:cs typeface="Arial" panose="020B0604020202020204" pitchFamily="34" charset="0"/>
                      </a:endParaRPr>
                    </a:p>
                  </a:txBody>
                  <a:tcPr/>
                </a:tc>
                <a:extLst>
                  <a:ext uri="{0D108BD9-81ED-4DB2-BD59-A6C34878D82A}">
                    <a16:rowId xmlns:a16="http://schemas.microsoft.com/office/drawing/2014/main" val="10006"/>
                  </a:ext>
                </a:extLst>
              </a:tr>
              <a:tr h="421604">
                <a:tc>
                  <a:txBody>
                    <a:bodyPr/>
                    <a:lstStyle/>
                    <a:p>
                      <a:r>
                        <a:rPr lang="en-US" sz="1100" dirty="0">
                          <a:effectLst/>
                        </a:rPr>
                        <a:t>Cribs (Non Full-size) </a:t>
                      </a:r>
                      <a:r>
                        <a:rPr lang="ja-JP" altLang="en-US" sz="1100" dirty="0">
                          <a:effectLst/>
                        </a:rPr>
                        <a:t>婴儿床 </a:t>
                      </a:r>
                      <a:r>
                        <a:rPr lang="en-US" altLang="zh-TW" sz="1100" dirty="0">
                          <a:effectLst/>
                        </a:rPr>
                        <a:t>(</a:t>
                      </a:r>
                      <a:r>
                        <a:rPr lang="zh-TW" altLang="en-US" sz="1100" dirty="0">
                          <a:effectLst/>
                        </a:rPr>
                        <a:t>非全尺寸</a:t>
                      </a:r>
                      <a:r>
                        <a:rPr lang="en-US" altLang="zh-TW" sz="1100" dirty="0">
                          <a:effectLst/>
                        </a:rPr>
                        <a:t>)</a:t>
                      </a:r>
                    </a:p>
                    <a:p>
                      <a:r>
                        <a:rPr lang="en-US" sz="1100" dirty="0">
                          <a:effectLst/>
                        </a:rPr>
                        <a:t>(F406-19)</a:t>
                      </a:r>
                      <a:endParaRPr lang="en-US" sz="1100" b="0" dirty="0">
                        <a:solidFill>
                          <a:srgbClr val="00B050"/>
                        </a:solidFill>
                        <a:effectLst/>
                        <a:latin typeface="Arial" panose="020B0604020202020204" pitchFamily="34" charset="0"/>
                        <a:ea typeface="Albany WT J" panose="020B0604020202020204" pitchFamily="34" charset="2"/>
                        <a:cs typeface="Arial" panose="020B0604020202020204" pitchFamily="34" charset="0"/>
                      </a:endParaRPr>
                    </a:p>
                  </a:txBody>
                  <a:tcPr/>
                </a:tc>
                <a:tc>
                  <a:txBody>
                    <a:bodyPr/>
                    <a:lstStyle/>
                    <a:p>
                      <a:r>
                        <a:rPr lang="en-US" sz="1100" dirty="0">
                          <a:effectLst/>
                        </a:rPr>
                        <a:t>Play Yards</a:t>
                      </a:r>
                      <a:r>
                        <a:rPr lang="en-US" sz="1100" baseline="0" dirty="0">
                          <a:effectLst/>
                        </a:rPr>
                        <a:t> </a:t>
                      </a:r>
                      <a:r>
                        <a:rPr lang="zh-CN" altLang="en-US" sz="1100" baseline="0" dirty="0">
                          <a:effectLst/>
                        </a:rPr>
                        <a:t>婴儿用游戏围栏</a:t>
                      </a:r>
                      <a:endParaRPr lang="en-US" altLang="ja-JP" sz="1100" kern="1200" dirty="0">
                        <a:effectLst/>
                      </a:endParaRPr>
                    </a:p>
                    <a:p>
                      <a:r>
                        <a:rPr lang="en-US" sz="1100" kern="1200" dirty="0">
                          <a:effectLst/>
                        </a:rPr>
                        <a:t>(F406-19)</a:t>
                      </a:r>
                      <a:endParaRPr lang="en-US" sz="1100" b="0" dirty="0">
                        <a:solidFill>
                          <a:srgbClr val="00B050"/>
                        </a:solidFill>
                        <a:effectLst/>
                        <a:latin typeface="Arial" panose="020B0604020202020204" pitchFamily="34" charset="0"/>
                        <a:ea typeface="Albany WT J" panose="020B0604020202020204" pitchFamily="34" charset="2"/>
                        <a:cs typeface="Arial" panose="020B0604020202020204" pitchFamily="34" charset="0"/>
                      </a:endParaRPr>
                    </a:p>
                  </a:txBody>
                  <a:tcPr/>
                </a:tc>
                <a:extLst>
                  <a:ext uri="{0D108BD9-81ED-4DB2-BD59-A6C34878D82A}">
                    <a16:rowId xmlns:a16="http://schemas.microsoft.com/office/drawing/2014/main" val="10007"/>
                  </a:ext>
                </a:extLst>
              </a:tr>
              <a:tr h="590245">
                <a:tc>
                  <a:txBody>
                    <a:bodyPr/>
                    <a:lstStyle/>
                    <a:p>
                      <a:r>
                        <a:rPr lang="en-US" sz="1100" dirty="0">
                          <a:effectLst/>
                        </a:rPr>
                        <a:t>Expansion Gates and Expandable Enclosures </a:t>
                      </a:r>
                    </a:p>
                    <a:p>
                      <a:r>
                        <a:rPr lang="zh-CN" altLang="en-US" sz="1100" dirty="0"/>
                        <a:t>扩张门和可扩展围栏</a:t>
                      </a:r>
                      <a:endParaRPr lang="en-US" altLang="zh-TW" sz="1100" dirty="0"/>
                    </a:p>
                    <a:p>
                      <a:r>
                        <a:rPr lang="en-US" sz="1100" dirty="0">
                          <a:effectLst/>
                        </a:rPr>
                        <a:t>(F1004-19) Final</a:t>
                      </a:r>
                      <a:r>
                        <a:rPr lang="en-US" sz="1100" baseline="0" dirty="0">
                          <a:effectLst/>
                        </a:rPr>
                        <a:t> Rule pending</a:t>
                      </a:r>
                      <a:endParaRPr lang="en-US" sz="1100" b="0" dirty="0">
                        <a:solidFill>
                          <a:srgbClr val="232323"/>
                        </a:solidFill>
                        <a:effectLst/>
                        <a:latin typeface="Arial" panose="020B0604020202020204" pitchFamily="34" charset="0"/>
                        <a:ea typeface="Albany WT J" panose="020B0604020202020204" pitchFamily="34" charset="2"/>
                        <a:cs typeface="Arial" panose="020B0604020202020204" pitchFamily="34" charset="0"/>
                      </a:endParaRPr>
                    </a:p>
                  </a:txBody>
                  <a:tcPr/>
                </a:tc>
                <a:tc>
                  <a:txBody>
                    <a:bodyPr/>
                    <a:lstStyle/>
                    <a:p>
                      <a:r>
                        <a:rPr lang="en-US" sz="1100" dirty="0">
                          <a:effectLst/>
                        </a:rPr>
                        <a:t>Portable Bed Rails</a:t>
                      </a:r>
                      <a:r>
                        <a:rPr lang="en-US" sz="1100" baseline="0" dirty="0">
                          <a:effectLst/>
                        </a:rPr>
                        <a:t> </a:t>
                      </a:r>
                      <a:r>
                        <a:rPr lang="ja-JP" altLang="en-US" sz="1100" baseline="0" dirty="0">
                          <a:effectLst/>
                        </a:rPr>
                        <a:t>携带式床架</a:t>
                      </a:r>
                      <a:endParaRPr lang="en-US" altLang="zh-TW" sz="1100" dirty="0">
                        <a:effectLst/>
                      </a:endParaRPr>
                    </a:p>
                    <a:p>
                      <a:r>
                        <a:rPr lang="en-US" sz="1100" dirty="0">
                          <a:effectLst/>
                        </a:rPr>
                        <a:t>(F2085-19)</a:t>
                      </a:r>
                      <a:endParaRPr lang="en-US" sz="1100" b="0" dirty="0">
                        <a:solidFill>
                          <a:srgbClr val="00B050"/>
                        </a:solidFill>
                        <a:effectLst/>
                        <a:latin typeface="Arial" panose="020B0604020202020204" pitchFamily="34" charset="0"/>
                        <a:ea typeface="Albany WT J" panose="020B0604020202020204" pitchFamily="34" charset="2"/>
                        <a:cs typeface="Arial" panose="020B0604020202020204" pitchFamily="34" charset="0"/>
                      </a:endParaRPr>
                    </a:p>
                  </a:txBody>
                  <a:tcPr/>
                </a:tc>
                <a:extLst>
                  <a:ext uri="{0D108BD9-81ED-4DB2-BD59-A6C34878D82A}">
                    <a16:rowId xmlns:a16="http://schemas.microsoft.com/office/drawing/2014/main" val="10008"/>
                  </a:ext>
                </a:extLst>
              </a:tr>
              <a:tr h="42160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effectLst/>
                        </a:rPr>
                        <a:t>Frame Child Carriers </a:t>
                      </a:r>
                      <a:r>
                        <a:rPr lang="zh-CN" altLang="en-US" sz="1100" dirty="0"/>
                        <a:t>儿童搬运架</a:t>
                      </a:r>
                      <a:endParaRPr lang="en-US" altLang="zh-TW" sz="1100" dirty="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u="none" dirty="0">
                          <a:effectLst/>
                        </a:rPr>
                        <a:t>(F2549-14a)</a:t>
                      </a:r>
                      <a:endParaRPr lang="en-US" sz="1100" b="0" u="none" dirty="0">
                        <a:solidFill>
                          <a:srgbClr val="00B050"/>
                        </a:solidFill>
                        <a:effectLst/>
                        <a:latin typeface="Arial" panose="020B0604020202020204" pitchFamily="34" charset="0"/>
                        <a:ea typeface="Albany WT J" panose="020B0604020202020204" pitchFamily="34" charset="2"/>
                        <a:cs typeface="Arial" panose="020B0604020202020204" pitchFamily="34" charset="0"/>
                      </a:endParaRPr>
                    </a:p>
                  </a:txBody>
                  <a:tcPr/>
                </a:tc>
                <a:tc>
                  <a:txBody>
                    <a:bodyPr/>
                    <a:lstStyle/>
                    <a:p>
                      <a:r>
                        <a:rPr lang="en-US" sz="1100" dirty="0">
                          <a:effectLst/>
                        </a:rPr>
                        <a:t>Portable Hook-On Chairs</a:t>
                      </a:r>
                      <a:r>
                        <a:rPr lang="en-US" sz="1100" baseline="0" dirty="0">
                          <a:effectLst/>
                        </a:rPr>
                        <a:t> </a:t>
                      </a:r>
                      <a:r>
                        <a:rPr lang="zh-CN" altLang="en-US" sz="1100" baseline="0" dirty="0">
                          <a:effectLst/>
                        </a:rPr>
                        <a:t>携带式挂钩椅</a:t>
                      </a:r>
                      <a:endParaRPr lang="en-US" altLang="zh-TW" sz="1100" dirty="0">
                        <a:effectLst/>
                      </a:endParaRPr>
                    </a:p>
                    <a:p>
                      <a:r>
                        <a:rPr lang="en-US" sz="1100" dirty="0">
                          <a:effectLst/>
                        </a:rPr>
                        <a:t>(F1235-18)</a:t>
                      </a:r>
                      <a:endParaRPr lang="en-US" sz="1100" b="0" dirty="0">
                        <a:solidFill>
                          <a:srgbClr val="00B050"/>
                        </a:solidFill>
                        <a:effectLst/>
                        <a:latin typeface="Arial" panose="020B0604020202020204" pitchFamily="34" charset="0"/>
                        <a:ea typeface="Albany WT J" panose="020B0604020202020204" pitchFamily="34" charset="2"/>
                        <a:cs typeface="Arial" panose="020B0604020202020204" pitchFamily="34" charset="0"/>
                      </a:endParaRPr>
                    </a:p>
                  </a:txBody>
                  <a:tcPr/>
                </a:tc>
                <a:extLst>
                  <a:ext uri="{0D108BD9-81ED-4DB2-BD59-A6C34878D82A}">
                    <a16:rowId xmlns:a16="http://schemas.microsoft.com/office/drawing/2014/main" val="10009"/>
                  </a:ext>
                </a:extLst>
              </a:tr>
              <a:tr h="421604">
                <a:tc>
                  <a:txBody>
                    <a:bodyPr/>
                    <a:lstStyle/>
                    <a:p>
                      <a:r>
                        <a:rPr lang="en-US" sz="1100" dirty="0">
                          <a:effectLst/>
                        </a:rPr>
                        <a:t>High Chairs </a:t>
                      </a:r>
                      <a:r>
                        <a:rPr lang="zh-CN" altLang="en-US" sz="1100" dirty="0"/>
                        <a:t>高脚椅</a:t>
                      </a:r>
                      <a:endParaRPr lang="en-US" altLang="ja-JP" sz="1100" kern="1200" dirty="0">
                        <a:effectLst/>
                      </a:endParaRPr>
                    </a:p>
                    <a:p>
                      <a:r>
                        <a:rPr lang="en-US" sz="1100" kern="1200" dirty="0">
                          <a:effectLst/>
                        </a:rPr>
                        <a:t>(F404-18)</a:t>
                      </a:r>
                      <a:endParaRPr lang="en-US" sz="1100" b="0" dirty="0">
                        <a:solidFill>
                          <a:srgbClr val="00B050"/>
                        </a:solidFill>
                        <a:effectLst/>
                        <a:latin typeface="Arial" panose="020B0604020202020204" pitchFamily="34" charset="0"/>
                        <a:ea typeface="Albany WT J" panose="020B0604020202020204" pitchFamily="34" charset="2"/>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strike="noStrike" dirty="0">
                          <a:effectLst/>
                        </a:rPr>
                        <a:t>Sling Carriers</a:t>
                      </a:r>
                      <a:r>
                        <a:rPr lang="en-US" sz="1100" strike="noStrike" baseline="0" dirty="0">
                          <a:effectLst/>
                        </a:rPr>
                        <a:t> </a:t>
                      </a:r>
                      <a:r>
                        <a:rPr lang="ja-JP" altLang="en-US" sz="1100" strike="noStrike" baseline="0" dirty="0">
                          <a:effectLst/>
                        </a:rPr>
                        <a:t>婴儿挂带</a:t>
                      </a:r>
                      <a:endParaRPr lang="en-US" altLang="ja-JP" sz="1100" strike="noStrike" kern="1200" dirty="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kern="1200" dirty="0">
                          <a:effectLst/>
                        </a:rPr>
                        <a:t>(F2907-19)</a:t>
                      </a:r>
                      <a:endParaRPr lang="en-US" sz="1100" b="0" dirty="0">
                        <a:solidFill>
                          <a:srgbClr val="00B050"/>
                        </a:solidFill>
                        <a:effectLst/>
                        <a:latin typeface="Arial" panose="020B0604020202020204" pitchFamily="34" charset="0"/>
                        <a:ea typeface="Albany WT J" panose="020B0604020202020204" pitchFamily="34" charset="2"/>
                        <a:cs typeface="Arial" panose="020B0604020202020204" pitchFamily="34" charset="0"/>
                      </a:endParaRPr>
                    </a:p>
                  </a:txBody>
                  <a:tcPr/>
                </a:tc>
                <a:extLst>
                  <a:ext uri="{0D108BD9-81ED-4DB2-BD59-A6C34878D82A}">
                    <a16:rowId xmlns:a16="http://schemas.microsoft.com/office/drawing/2014/main" val="10010"/>
                  </a:ext>
                </a:extLst>
              </a:tr>
              <a:tr h="421604">
                <a:tc>
                  <a:txBody>
                    <a:bodyPr/>
                    <a:lstStyle/>
                    <a:p>
                      <a:r>
                        <a:rPr lang="en-US" sz="1100" dirty="0">
                          <a:effectLst/>
                        </a:rPr>
                        <a:t>Stationary Activity</a:t>
                      </a:r>
                      <a:r>
                        <a:rPr lang="en-US" sz="1100" baseline="0" dirty="0">
                          <a:effectLst/>
                        </a:rPr>
                        <a:t> Centers </a:t>
                      </a:r>
                      <a:r>
                        <a:rPr lang="zh-CN" altLang="en-US" sz="1100" dirty="0"/>
                        <a:t>固定式婴儿活动座</a:t>
                      </a:r>
                      <a:endParaRPr lang="en-US" altLang="zh-TW" sz="1100" dirty="0">
                        <a:effectLst/>
                      </a:endParaRPr>
                    </a:p>
                    <a:p>
                      <a:pPr marL="0" marR="0" lvl="0" indent="0" defTabSz="914400" eaLnBrk="1" fontAlgn="auto" latinLnBrk="0" hangingPunct="1">
                        <a:lnSpc>
                          <a:spcPct val="100000"/>
                        </a:lnSpc>
                        <a:spcBef>
                          <a:spcPts val="0"/>
                        </a:spcBef>
                        <a:spcAft>
                          <a:spcPts val="0"/>
                        </a:spcAft>
                        <a:buClrTx/>
                        <a:buSzTx/>
                        <a:buFontTx/>
                        <a:buNone/>
                        <a:tabLst/>
                        <a:defRPr/>
                      </a:pPr>
                      <a:r>
                        <a:rPr lang="en-US" sz="1100" dirty="0">
                          <a:effectLst/>
                        </a:rPr>
                        <a:t>(F2012-18</a:t>
                      </a:r>
                      <a:r>
                        <a:rPr lang="el-GR" sz="1100" baseline="30000" dirty="0"/>
                        <a:t>ε1</a:t>
                      </a:r>
                      <a:r>
                        <a:rPr lang="en-US" sz="1100" dirty="0">
                          <a:effectLst/>
                        </a:rPr>
                        <a:t>)</a:t>
                      </a:r>
                      <a:endParaRPr lang="en-US" sz="1100" b="0" dirty="0">
                        <a:solidFill>
                          <a:srgbClr val="00B050"/>
                        </a:solidFill>
                        <a:effectLst/>
                        <a:latin typeface="Arial" panose="020B0604020202020204" pitchFamily="34" charset="0"/>
                        <a:ea typeface="Albany WT J" panose="020B0604020202020204" pitchFamily="34" charset="2"/>
                        <a:cs typeface="Arial" panose="020B0604020202020204" pitchFamily="34" charset="0"/>
                      </a:endParaRPr>
                    </a:p>
                  </a:txBody>
                  <a:tcPr/>
                </a:tc>
                <a:tc>
                  <a:txBody>
                    <a:bodyPr/>
                    <a:lstStyle/>
                    <a:p>
                      <a:r>
                        <a:rPr lang="en-US" sz="1100" dirty="0">
                          <a:effectLst/>
                        </a:rPr>
                        <a:t>Toddler Beds</a:t>
                      </a:r>
                      <a:r>
                        <a:rPr lang="en-US" sz="1100" baseline="0" dirty="0">
                          <a:effectLst/>
                        </a:rPr>
                        <a:t> </a:t>
                      </a:r>
                      <a:r>
                        <a:rPr lang="ja-JP" altLang="en-US" sz="1100" baseline="0" dirty="0">
                          <a:effectLst/>
                        </a:rPr>
                        <a:t>幼儿床</a:t>
                      </a:r>
                      <a:endParaRPr lang="en-US" altLang="zh-TW" sz="1100" dirty="0">
                        <a:effectLst/>
                      </a:endParaRPr>
                    </a:p>
                    <a:p>
                      <a:pPr marL="0" marR="0" lvl="0" indent="0" defTabSz="914400" eaLnBrk="1" fontAlgn="auto" latinLnBrk="0" hangingPunct="1">
                        <a:lnSpc>
                          <a:spcPct val="100000"/>
                        </a:lnSpc>
                        <a:spcBef>
                          <a:spcPts val="0"/>
                        </a:spcBef>
                        <a:spcAft>
                          <a:spcPts val="0"/>
                        </a:spcAft>
                        <a:buClrTx/>
                        <a:buSzTx/>
                        <a:buFontTx/>
                        <a:buNone/>
                        <a:tabLst/>
                        <a:defRPr/>
                      </a:pPr>
                      <a:r>
                        <a:rPr lang="en-US" sz="1100" dirty="0">
                          <a:effectLst/>
                        </a:rPr>
                        <a:t>(F1821-19</a:t>
                      </a:r>
                      <a:r>
                        <a:rPr lang="el-GR" sz="1100" baseline="30000" dirty="0"/>
                        <a:t>ε1</a:t>
                      </a:r>
                      <a:r>
                        <a:rPr lang="en-US" sz="1100" dirty="0">
                          <a:effectLst/>
                        </a:rPr>
                        <a:t>)</a:t>
                      </a:r>
                      <a:endParaRPr lang="en-US" sz="1100" b="0" dirty="0">
                        <a:solidFill>
                          <a:srgbClr val="00B050"/>
                        </a:solidFill>
                        <a:effectLst/>
                        <a:latin typeface="Arial" panose="020B0604020202020204" pitchFamily="34" charset="0"/>
                        <a:ea typeface="Albany WT J" panose="020B0604020202020204" pitchFamily="34" charset="2"/>
                        <a:cs typeface="Arial" panose="020B0604020202020204" pitchFamily="34" charset="0"/>
                      </a:endParaRPr>
                    </a:p>
                  </a:txBody>
                  <a:tcPr/>
                </a:tc>
                <a:extLst>
                  <a:ext uri="{0D108BD9-81ED-4DB2-BD59-A6C34878D82A}">
                    <a16:rowId xmlns:a16="http://schemas.microsoft.com/office/drawing/2014/main" val="10011"/>
                  </a:ext>
                </a:extLst>
              </a:tr>
              <a:tr h="421604">
                <a:tc>
                  <a:txBody>
                    <a:bodyPr/>
                    <a:lstStyle/>
                    <a:p>
                      <a:r>
                        <a:rPr lang="en-US" altLang="zh-TW" sz="1100" dirty="0"/>
                        <a:t>Hand-Held Infant Carriers</a:t>
                      </a:r>
                      <a:r>
                        <a:rPr lang="en-US" altLang="zh-TW" sz="1100" baseline="0" dirty="0"/>
                        <a:t> </a:t>
                      </a:r>
                      <a:r>
                        <a:rPr lang="zh-CN" altLang="en-US" sz="1100" baseline="0" dirty="0"/>
                        <a:t>手持式婴儿座椅</a:t>
                      </a:r>
                      <a:endParaRPr lang="en-US" altLang="zh-TW" sz="1100" dirty="0">
                        <a:effectLst/>
                      </a:endParaRPr>
                    </a:p>
                    <a:p>
                      <a:r>
                        <a:rPr lang="en-US" sz="1100" kern="1200" dirty="0">
                          <a:effectLst/>
                        </a:rPr>
                        <a:t>(F2050-19)  </a:t>
                      </a:r>
                      <a:endParaRPr lang="en-US" sz="1100" kern="1200" dirty="0">
                        <a:solidFill>
                          <a:srgbClr val="00B050"/>
                        </a:solidFill>
                        <a:effectLst/>
                        <a:latin typeface="Arial" panose="020B0604020202020204" pitchFamily="34" charset="0"/>
                        <a:ea typeface="+mn-ea"/>
                        <a:cs typeface="Arial" panose="020B0604020202020204" pitchFamily="34" charset="0"/>
                      </a:endParaRPr>
                    </a:p>
                  </a:txBody>
                  <a:tcPr/>
                </a:tc>
                <a:tc>
                  <a:txBody>
                    <a:bodyPr/>
                    <a:lstStyle/>
                    <a:p>
                      <a:r>
                        <a:rPr lang="en-US" sz="1100" dirty="0">
                          <a:effectLst/>
                        </a:rPr>
                        <a:t>Crib Bumpers and Liners</a:t>
                      </a:r>
                      <a:r>
                        <a:rPr lang="en-US" sz="1100" baseline="0" dirty="0">
                          <a:effectLst/>
                        </a:rPr>
                        <a:t> </a:t>
                      </a:r>
                      <a:r>
                        <a:rPr lang="zh-CN" altLang="en-US" sz="1100" baseline="0" dirty="0">
                          <a:effectLst/>
                        </a:rPr>
                        <a:t>婴儿床保险垫和床垫</a:t>
                      </a:r>
                      <a:endParaRPr lang="en-US" altLang="zh-TW" sz="1100" dirty="0">
                        <a:effectLst/>
                      </a:endParaRPr>
                    </a:p>
                    <a:p>
                      <a:pPr marL="0" marR="0" lvl="0" indent="0" defTabSz="914400" eaLnBrk="1" fontAlgn="auto" latinLnBrk="0" hangingPunct="1">
                        <a:lnSpc>
                          <a:spcPct val="100000"/>
                        </a:lnSpc>
                        <a:spcBef>
                          <a:spcPts val="0"/>
                        </a:spcBef>
                        <a:spcAft>
                          <a:spcPts val="0"/>
                        </a:spcAft>
                        <a:buClrTx/>
                        <a:buSzTx/>
                        <a:buFontTx/>
                        <a:buNone/>
                        <a:tabLst/>
                        <a:defRPr/>
                      </a:pPr>
                      <a:r>
                        <a:rPr lang="en-US" sz="1100" dirty="0">
                          <a:effectLst/>
                        </a:rPr>
                        <a:t>(F1917-12) NPR issued</a:t>
                      </a:r>
                      <a:endParaRPr lang="en-US" sz="1100" b="1" dirty="0">
                        <a:solidFill>
                          <a:schemeClr val="tx1"/>
                        </a:solidFill>
                        <a:effectLst/>
                        <a:latin typeface="Arial" panose="020B0604020202020204" pitchFamily="34" charset="0"/>
                        <a:ea typeface="Albany WT J" panose="020B0604020202020204" pitchFamily="34" charset="2"/>
                        <a:cs typeface="Arial" panose="020B0604020202020204" pitchFamily="34" charset="0"/>
                      </a:endParaRPr>
                    </a:p>
                  </a:txBody>
                  <a:tcPr/>
                </a:tc>
                <a:extLst>
                  <a:ext uri="{0D108BD9-81ED-4DB2-BD59-A6C34878D82A}">
                    <a16:rowId xmlns:a16="http://schemas.microsoft.com/office/drawing/2014/main" val="10012"/>
                  </a:ext>
                </a:extLst>
              </a:tr>
              <a:tr h="421604">
                <a:tc>
                  <a:txBody>
                    <a:bodyPr/>
                    <a:lstStyle/>
                    <a:p>
                      <a:r>
                        <a:rPr lang="en-US" sz="1100" kern="1200" dirty="0">
                          <a:effectLst/>
                        </a:rPr>
                        <a:t>Cri</a:t>
                      </a:r>
                      <a:r>
                        <a:rPr lang="en-US" sz="1100" kern="1200" baseline="0" dirty="0">
                          <a:effectLst/>
                        </a:rPr>
                        <a:t>b Mattresses</a:t>
                      </a:r>
                    </a:p>
                    <a:p>
                      <a:r>
                        <a:rPr lang="en-US" sz="1100" kern="1200" baseline="0" dirty="0">
                          <a:effectLst/>
                        </a:rPr>
                        <a:t>(TBD) NPR pending</a:t>
                      </a:r>
                      <a:endParaRPr lang="en-US" sz="1100" b="1" kern="1200" dirty="0">
                        <a:solidFill>
                          <a:schemeClr val="tx1"/>
                        </a:solidFill>
                        <a:effectLst/>
                        <a:latin typeface="Arial" panose="020B0604020202020204" pitchFamily="34" charset="0"/>
                        <a:ea typeface="+mn-ea"/>
                        <a:cs typeface="Arial"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sz="1100" b="1" dirty="0">
                        <a:solidFill>
                          <a:schemeClr val="tx1"/>
                        </a:solidFill>
                        <a:effectLst/>
                        <a:latin typeface="Arial" panose="020B0604020202020204" pitchFamily="34" charset="0"/>
                        <a:ea typeface="Albany WT J" panose="020B0604020202020204" pitchFamily="34" charset="2"/>
                        <a:cs typeface="Arial" panose="020B0604020202020204" pitchFamily="34" charset="0"/>
                      </a:endParaRPr>
                    </a:p>
                  </a:txBody>
                  <a:tcPr/>
                </a:tc>
                <a:extLst>
                  <a:ext uri="{0D108BD9-81ED-4DB2-BD59-A6C34878D82A}">
                    <a16:rowId xmlns:a16="http://schemas.microsoft.com/office/drawing/2014/main" val="10013"/>
                  </a:ext>
                </a:extLst>
              </a:tr>
            </a:tbl>
          </a:graphicData>
        </a:graphic>
      </p:graphicFrame>
      <p:sp>
        <p:nvSpPr>
          <p:cNvPr id="4" name="TextBox 3"/>
          <p:cNvSpPr txBox="1"/>
          <p:nvPr/>
        </p:nvSpPr>
        <p:spPr>
          <a:xfrm>
            <a:off x="114735" y="2569028"/>
            <a:ext cx="3597728" cy="646331"/>
          </a:xfrm>
          <a:prstGeom prst="rect">
            <a:avLst/>
          </a:prstGeom>
          <a:noFill/>
        </p:spPr>
        <p:txBody>
          <a:bodyPr wrap="square" rtlCol="0">
            <a:spAutoFit/>
          </a:bodyPr>
          <a:lstStyle/>
          <a:p>
            <a:r>
              <a:rPr lang="en-US" altLang="ja-JP" sz="1600" dirty="0"/>
              <a:t>27 Different Performance Requirements </a:t>
            </a:r>
          </a:p>
          <a:p>
            <a:r>
              <a:rPr lang="en-US" altLang="zh-CN" sz="2000" dirty="0">
                <a:latin typeface="SimSun" panose="02010600030101010101" pitchFamily="2" charset="-122"/>
                <a:ea typeface="SimSun" panose="02010600030101010101" pitchFamily="2" charset="-122"/>
                <a:cs typeface="Albany WT" panose="020B0604020202020204" pitchFamily="34" charset="0"/>
              </a:rPr>
              <a:t>27</a:t>
            </a:r>
            <a:r>
              <a:rPr lang="zh-CN" altLang="en-US" sz="2000" dirty="0">
                <a:latin typeface="SimSun" panose="02010600030101010101" pitchFamily="2" charset="-122"/>
                <a:ea typeface="SimSun" panose="02010600030101010101" pitchFamily="2" charset="-122"/>
                <a:cs typeface="Albany WT" panose="020B0604020202020204" pitchFamily="34" charset="0"/>
              </a:rPr>
              <a:t>个专属的产品规格</a:t>
            </a:r>
            <a:r>
              <a:rPr lang="en-US" altLang="ja-JP" sz="2000" dirty="0">
                <a:latin typeface="SimSun" panose="02010600030101010101" pitchFamily="2" charset="-122"/>
                <a:ea typeface="SimSun" panose="02010600030101010101" pitchFamily="2" charset="-122"/>
              </a:rPr>
              <a:t> </a:t>
            </a:r>
            <a:endParaRPr lang="en-US" sz="20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634156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p:nvPr>
            <p:extLst>
              <p:ext uri="{D42A27DB-BD31-4B8C-83A1-F6EECF244321}">
                <p14:modId xmlns:p14="http://schemas.microsoft.com/office/powerpoint/2010/main" val="2032660197"/>
              </p:ext>
            </p:extLst>
          </p:nvPr>
        </p:nvGraphicFramePr>
        <p:xfrm>
          <a:off x="2031606" y="1284801"/>
          <a:ext cx="76200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12" name="Down Arrow 11"/>
          <p:cNvSpPr/>
          <p:nvPr/>
        </p:nvSpPr>
        <p:spPr>
          <a:xfrm rot="3801910">
            <a:off x="7420487" y="1964391"/>
            <a:ext cx="228600" cy="381000"/>
          </a:xfrm>
          <a:prstGeom prst="downArrow">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15" name="Down Arrow 14"/>
          <p:cNvSpPr/>
          <p:nvPr/>
        </p:nvSpPr>
        <p:spPr>
          <a:xfrm rot="5400000">
            <a:off x="7674821" y="3608901"/>
            <a:ext cx="228600" cy="381000"/>
          </a:xfrm>
          <a:prstGeom prst="downArrow">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17" name="Down Arrow 16"/>
          <p:cNvSpPr/>
          <p:nvPr/>
        </p:nvSpPr>
        <p:spPr>
          <a:xfrm rot="7924534">
            <a:off x="7387387" y="4322363"/>
            <a:ext cx="228600" cy="381000"/>
          </a:xfrm>
          <a:prstGeom prst="downArrow">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20" name="Down Arrow 19"/>
          <p:cNvSpPr/>
          <p:nvPr/>
        </p:nvSpPr>
        <p:spPr>
          <a:xfrm rot="16200000">
            <a:off x="5199351" y="4576459"/>
            <a:ext cx="228600" cy="381000"/>
          </a:xfrm>
          <a:prstGeom prst="downArrow">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21" name="Down Arrow 20"/>
          <p:cNvSpPr/>
          <p:nvPr/>
        </p:nvSpPr>
        <p:spPr>
          <a:xfrm rot="16200000">
            <a:off x="3657600" y="2422871"/>
            <a:ext cx="228600" cy="381000"/>
          </a:xfrm>
          <a:prstGeom prst="downArrow">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22" name="Rounded Rectangle 21"/>
          <p:cNvSpPr/>
          <p:nvPr/>
        </p:nvSpPr>
        <p:spPr>
          <a:xfrm>
            <a:off x="2650442" y="5166784"/>
            <a:ext cx="3191164" cy="253674"/>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ounded Rectangle 22"/>
          <p:cNvSpPr/>
          <p:nvPr/>
        </p:nvSpPr>
        <p:spPr>
          <a:xfrm>
            <a:off x="2656635" y="5431224"/>
            <a:ext cx="5321556" cy="272573"/>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ounded Rectangle 23"/>
          <p:cNvSpPr/>
          <p:nvPr/>
        </p:nvSpPr>
        <p:spPr>
          <a:xfrm>
            <a:off x="2656635" y="5705984"/>
            <a:ext cx="4810186" cy="260825"/>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ounded Rectangle 24"/>
          <p:cNvSpPr/>
          <p:nvPr/>
        </p:nvSpPr>
        <p:spPr>
          <a:xfrm>
            <a:off x="2656635" y="5974527"/>
            <a:ext cx="7074154" cy="277371"/>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ounded Rectangle 25"/>
          <p:cNvSpPr/>
          <p:nvPr/>
        </p:nvSpPr>
        <p:spPr>
          <a:xfrm>
            <a:off x="2650442" y="6251887"/>
            <a:ext cx="4200586" cy="281221"/>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ounded Rectangle 26"/>
          <p:cNvSpPr/>
          <p:nvPr/>
        </p:nvSpPr>
        <p:spPr>
          <a:xfrm>
            <a:off x="2677207" y="5201196"/>
            <a:ext cx="7102699" cy="1044465"/>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6841236" y="2176138"/>
            <a:ext cx="418977" cy="34868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p:cNvSpPr/>
          <p:nvPr/>
        </p:nvSpPr>
        <p:spPr>
          <a:xfrm>
            <a:off x="5645387" y="4619919"/>
            <a:ext cx="360266" cy="3204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p:cNvSpPr/>
          <p:nvPr/>
        </p:nvSpPr>
        <p:spPr>
          <a:xfrm>
            <a:off x="6893903" y="4009843"/>
            <a:ext cx="419359" cy="27209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Oval 30"/>
          <p:cNvSpPr/>
          <p:nvPr/>
        </p:nvSpPr>
        <p:spPr>
          <a:xfrm>
            <a:off x="7098287" y="3629958"/>
            <a:ext cx="379920" cy="26700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extBox 31"/>
          <p:cNvSpPr txBox="1"/>
          <p:nvPr/>
        </p:nvSpPr>
        <p:spPr>
          <a:xfrm>
            <a:off x="7339396" y="2456598"/>
            <a:ext cx="2799653" cy="1077218"/>
          </a:xfrm>
          <a:prstGeom prst="rect">
            <a:avLst/>
          </a:prstGeom>
          <a:noFill/>
        </p:spPr>
        <p:txBody>
          <a:bodyPr wrap="square" rtlCol="0">
            <a:spAutoFit/>
          </a:bodyPr>
          <a:lstStyle/>
          <a:p>
            <a:r>
              <a:rPr lang="en-US" sz="1600" dirty="0">
                <a:solidFill>
                  <a:srgbClr val="4C4C4C"/>
                </a:solidFill>
              </a:rPr>
              <a:t>64% of the violations is </a:t>
            </a:r>
          </a:p>
          <a:p>
            <a:r>
              <a:rPr lang="en-US" sz="1600" dirty="0">
                <a:solidFill>
                  <a:srgbClr val="4C4C4C"/>
                </a:solidFill>
              </a:rPr>
              <a:t>not related to the product’s</a:t>
            </a:r>
          </a:p>
          <a:p>
            <a:r>
              <a:rPr lang="en-US" sz="1600" dirty="0">
                <a:solidFill>
                  <a:srgbClr val="4C4C4C"/>
                </a:solidFill>
              </a:rPr>
              <a:t>performance violation</a:t>
            </a:r>
          </a:p>
          <a:p>
            <a:r>
              <a:rPr lang="zh-CN" altLang="en-US" sz="1600" dirty="0">
                <a:solidFill>
                  <a:srgbClr val="4C4C4C"/>
                </a:solidFill>
              </a:rPr>
              <a:t>非产品规格违规占</a:t>
            </a:r>
            <a:r>
              <a:rPr lang="en-US" altLang="zh-CN" sz="1600" dirty="0">
                <a:solidFill>
                  <a:srgbClr val="4C4C4C"/>
                </a:solidFill>
              </a:rPr>
              <a:t>64%</a:t>
            </a:r>
            <a:endParaRPr lang="en-US" sz="1600" dirty="0">
              <a:solidFill>
                <a:srgbClr val="4C4C4C"/>
              </a:solidFill>
            </a:endParaRPr>
          </a:p>
        </p:txBody>
      </p:sp>
      <p:sp>
        <p:nvSpPr>
          <p:cNvPr id="19" name="Title 1"/>
          <p:cNvSpPr>
            <a:spLocks noGrp="1"/>
          </p:cNvSpPr>
          <p:nvPr>
            <p:ph type="title"/>
          </p:nvPr>
        </p:nvSpPr>
        <p:spPr>
          <a:xfrm>
            <a:off x="162560" y="301836"/>
            <a:ext cx="11582400" cy="1067111"/>
          </a:xfrm>
        </p:spPr>
        <p:txBody>
          <a:bodyPr>
            <a:noAutofit/>
          </a:bodyPr>
          <a:lstStyle/>
          <a:p>
            <a:pPr>
              <a:defRPr/>
            </a:pPr>
            <a:r>
              <a:rPr lang="en-US" sz="2400" dirty="0"/>
              <a:t>Majority Of The Violations In Durable Infant Or Toddler Products Are In Registration, Labeling, And Certification</a:t>
            </a:r>
            <a:br>
              <a:rPr lang="en-US" sz="2400" dirty="0"/>
            </a:br>
            <a:r>
              <a:rPr lang="zh-CN" altLang="en-US" sz="2000" dirty="0"/>
              <a:t>婴幼儿耐用产品大多数是在注册，标签和认证上违规</a:t>
            </a:r>
            <a:endParaRPr lang="en-US" sz="2000" dirty="0"/>
          </a:p>
        </p:txBody>
      </p:sp>
    </p:spTree>
    <p:extLst>
      <p:ext uri="{BB962C8B-B14F-4D97-AF65-F5344CB8AC3E}">
        <p14:creationId xmlns:p14="http://schemas.microsoft.com/office/powerpoint/2010/main" val="169405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12"/>
                                        </p:tgtEl>
                                      </p:cBhvr>
                                    </p:animEffect>
                                    <p:anim calcmode="lin" valueType="num">
                                      <p:cBhvr>
                                        <p:cTn id="19" dur="1000"/>
                                        <p:tgtEl>
                                          <p:spTgt spid="12"/>
                                        </p:tgtEl>
                                        <p:attrNameLst>
                                          <p:attrName>ppt_x</p:attrName>
                                        </p:attrNameLst>
                                      </p:cBhvr>
                                      <p:tavLst>
                                        <p:tav tm="0">
                                          <p:val>
                                            <p:strVal val="ppt_x"/>
                                          </p:val>
                                        </p:tav>
                                        <p:tav tm="100000">
                                          <p:val>
                                            <p:strVal val="ppt_x"/>
                                          </p:val>
                                        </p:tav>
                                      </p:tavLst>
                                    </p:anim>
                                    <p:anim calcmode="lin" valueType="num">
                                      <p:cBhvr>
                                        <p:cTn id="20" dur="1000"/>
                                        <p:tgtEl>
                                          <p:spTgt spid="12"/>
                                        </p:tgtEl>
                                        <p:attrNameLst>
                                          <p:attrName>ppt_y</p:attrName>
                                        </p:attrNameLst>
                                      </p:cBhvr>
                                      <p:tavLst>
                                        <p:tav tm="0">
                                          <p:val>
                                            <p:strVal val="ppt_y"/>
                                          </p:val>
                                        </p:tav>
                                        <p:tav tm="100000">
                                          <p:val>
                                            <p:strVal val="ppt_y+.1"/>
                                          </p:val>
                                        </p:tav>
                                      </p:tavLst>
                                    </p:anim>
                                    <p:set>
                                      <p:cBhvr>
                                        <p:cTn id="21" dur="1" fill="hold">
                                          <p:stCondLst>
                                            <p:cond delay="999"/>
                                          </p:stCondLst>
                                        </p:cTn>
                                        <p:tgtEl>
                                          <p:spTgt spid="12"/>
                                        </p:tgtEl>
                                        <p:attrNameLst>
                                          <p:attrName>style.visibility</p:attrName>
                                        </p:attrNameLst>
                                      </p:cBhvr>
                                      <p:to>
                                        <p:strVal val="hidden"/>
                                      </p:to>
                                    </p:set>
                                  </p:childTnLst>
                                </p:cTn>
                              </p:par>
                              <p:par>
                                <p:cTn id="22" presetID="42" presetClass="exit" presetSubtype="0" fill="hold" grpId="1" nodeType="withEffect">
                                  <p:stCondLst>
                                    <p:cond delay="0"/>
                                  </p:stCondLst>
                                  <p:childTnLst>
                                    <p:animEffect transition="out" filter="fade">
                                      <p:cBhvr>
                                        <p:cTn id="23" dur="1000"/>
                                        <p:tgtEl>
                                          <p:spTgt spid="22"/>
                                        </p:tgtEl>
                                      </p:cBhvr>
                                    </p:animEffect>
                                    <p:anim calcmode="lin" valueType="num">
                                      <p:cBhvr>
                                        <p:cTn id="24" dur="1000"/>
                                        <p:tgtEl>
                                          <p:spTgt spid="22"/>
                                        </p:tgtEl>
                                        <p:attrNameLst>
                                          <p:attrName>ppt_x</p:attrName>
                                        </p:attrNameLst>
                                      </p:cBhvr>
                                      <p:tavLst>
                                        <p:tav tm="0">
                                          <p:val>
                                            <p:strVal val="ppt_x"/>
                                          </p:val>
                                        </p:tav>
                                        <p:tav tm="100000">
                                          <p:val>
                                            <p:strVal val="ppt_x"/>
                                          </p:val>
                                        </p:tav>
                                      </p:tavLst>
                                    </p:anim>
                                    <p:anim calcmode="lin" valueType="num">
                                      <p:cBhvr>
                                        <p:cTn id="25" dur="1000"/>
                                        <p:tgtEl>
                                          <p:spTgt spid="22"/>
                                        </p:tgtEl>
                                        <p:attrNameLst>
                                          <p:attrName>ppt_y</p:attrName>
                                        </p:attrNameLst>
                                      </p:cBhvr>
                                      <p:tavLst>
                                        <p:tav tm="0">
                                          <p:val>
                                            <p:strVal val="ppt_y"/>
                                          </p:val>
                                        </p:tav>
                                        <p:tav tm="100000">
                                          <p:val>
                                            <p:strVal val="ppt_y+.1"/>
                                          </p:val>
                                        </p:tav>
                                      </p:tavLst>
                                    </p:anim>
                                    <p:set>
                                      <p:cBhvr>
                                        <p:cTn id="26" dur="1" fill="hold">
                                          <p:stCondLst>
                                            <p:cond delay="999"/>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xit" presetSubtype="0" fill="hold" grpId="1" nodeType="clickEffect">
                                  <p:stCondLst>
                                    <p:cond delay="0"/>
                                  </p:stCondLst>
                                  <p:childTnLst>
                                    <p:animEffect transition="out" filter="fade">
                                      <p:cBhvr>
                                        <p:cTn id="42" dur="1000"/>
                                        <p:tgtEl>
                                          <p:spTgt spid="15"/>
                                        </p:tgtEl>
                                      </p:cBhvr>
                                    </p:animEffect>
                                    <p:anim calcmode="lin" valueType="num">
                                      <p:cBhvr>
                                        <p:cTn id="43" dur="1000"/>
                                        <p:tgtEl>
                                          <p:spTgt spid="15"/>
                                        </p:tgtEl>
                                        <p:attrNameLst>
                                          <p:attrName>ppt_x</p:attrName>
                                        </p:attrNameLst>
                                      </p:cBhvr>
                                      <p:tavLst>
                                        <p:tav tm="0">
                                          <p:val>
                                            <p:strVal val="ppt_x"/>
                                          </p:val>
                                        </p:tav>
                                        <p:tav tm="100000">
                                          <p:val>
                                            <p:strVal val="ppt_x"/>
                                          </p:val>
                                        </p:tav>
                                      </p:tavLst>
                                    </p:anim>
                                    <p:anim calcmode="lin" valueType="num">
                                      <p:cBhvr>
                                        <p:cTn id="44" dur="1000"/>
                                        <p:tgtEl>
                                          <p:spTgt spid="15"/>
                                        </p:tgtEl>
                                        <p:attrNameLst>
                                          <p:attrName>ppt_y</p:attrName>
                                        </p:attrNameLst>
                                      </p:cBhvr>
                                      <p:tavLst>
                                        <p:tav tm="0">
                                          <p:val>
                                            <p:strVal val="ppt_y"/>
                                          </p:val>
                                        </p:tav>
                                        <p:tav tm="100000">
                                          <p:val>
                                            <p:strVal val="ppt_y+.1"/>
                                          </p:val>
                                        </p:tav>
                                      </p:tavLst>
                                    </p:anim>
                                    <p:set>
                                      <p:cBhvr>
                                        <p:cTn id="45" dur="1" fill="hold">
                                          <p:stCondLst>
                                            <p:cond delay="999"/>
                                          </p:stCondLst>
                                        </p:cTn>
                                        <p:tgtEl>
                                          <p:spTgt spid="15"/>
                                        </p:tgtEl>
                                        <p:attrNameLst>
                                          <p:attrName>style.visibility</p:attrName>
                                        </p:attrNameLst>
                                      </p:cBhvr>
                                      <p:to>
                                        <p:strVal val="hidden"/>
                                      </p:to>
                                    </p:set>
                                  </p:childTnLst>
                                </p:cTn>
                              </p:par>
                              <p:par>
                                <p:cTn id="46" presetID="42" presetClass="exit" presetSubtype="0" fill="hold" grpId="1" nodeType="withEffect">
                                  <p:stCondLst>
                                    <p:cond delay="0"/>
                                  </p:stCondLst>
                                  <p:childTnLst>
                                    <p:animEffect transition="out" filter="fade">
                                      <p:cBhvr>
                                        <p:cTn id="47" dur="1000"/>
                                        <p:tgtEl>
                                          <p:spTgt spid="23"/>
                                        </p:tgtEl>
                                      </p:cBhvr>
                                    </p:animEffect>
                                    <p:anim calcmode="lin" valueType="num">
                                      <p:cBhvr>
                                        <p:cTn id="48" dur="1000"/>
                                        <p:tgtEl>
                                          <p:spTgt spid="23"/>
                                        </p:tgtEl>
                                        <p:attrNameLst>
                                          <p:attrName>ppt_x</p:attrName>
                                        </p:attrNameLst>
                                      </p:cBhvr>
                                      <p:tavLst>
                                        <p:tav tm="0">
                                          <p:val>
                                            <p:strVal val="ppt_x"/>
                                          </p:val>
                                        </p:tav>
                                        <p:tav tm="100000">
                                          <p:val>
                                            <p:strVal val="ppt_x"/>
                                          </p:val>
                                        </p:tav>
                                      </p:tavLst>
                                    </p:anim>
                                    <p:anim calcmode="lin" valueType="num">
                                      <p:cBhvr>
                                        <p:cTn id="49" dur="1000"/>
                                        <p:tgtEl>
                                          <p:spTgt spid="23"/>
                                        </p:tgtEl>
                                        <p:attrNameLst>
                                          <p:attrName>ppt_y</p:attrName>
                                        </p:attrNameLst>
                                      </p:cBhvr>
                                      <p:tavLst>
                                        <p:tav tm="0">
                                          <p:val>
                                            <p:strVal val="ppt_y"/>
                                          </p:val>
                                        </p:tav>
                                        <p:tav tm="100000">
                                          <p:val>
                                            <p:strVal val="ppt_y+.1"/>
                                          </p:val>
                                        </p:tav>
                                      </p:tavLst>
                                    </p:anim>
                                    <p:set>
                                      <p:cBhvr>
                                        <p:cTn id="50" dur="1" fill="hold">
                                          <p:stCondLst>
                                            <p:cond delay="999"/>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1000"/>
                                        <p:tgtEl>
                                          <p:spTgt spid="24"/>
                                        </p:tgtEl>
                                      </p:cBhvr>
                                    </p:animEffect>
                                    <p:anim calcmode="lin" valueType="num">
                                      <p:cBhvr>
                                        <p:cTn id="61" dur="1000" fill="hold"/>
                                        <p:tgtEl>
                                          <p:spTgt spid="24"/>
                                        </p:tgtEl>
                                        <p:attrNameLst>
                                          <p:attrName>ppt_x</p:attrName>
                                        </p:attrNameLst>
                                      </p:cBhvr>
                                      <p:tavLst>
                                        <p:tav tm="0">
                                          <p:val>
                                            <p:strVal val="#ppt_x"/>
                                          </p:val>
                                        </p:tav>
                                        <p:tav tm="100000">
                                          <p:val>
                                            <p:strVal val="#ppt_x"/>
                                          </p:val>
                                        </p:tav>
                                      </p:tavLst>
                                    </p:anim>
                                    <p:anim calcmode="lin" valueType="num">
                                      <p:cBhvr>
                                        <p:cTn id="6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xit" presetSubtype="0" fill="hold" grpId="1" nodeType="clickEffect">
                                  <p:stCondLst>
                                    <p:cond delay="0"/>
                                  </p:stCondLst>
                                  <p:childTnLst>
                                    <p:animEffect transition="out" filter="fade">
                                      <p:cBhvr>
                                        <p:cTn id="66" dur="1000"/>
                                        <p:tgtEl>
                                          <p:spTgt spid="17"/>
                                        </p:tgtEl>
                                      </p:cBhvr>
                                    </p:animEffect>
                                    <p:anim calcmode="lin" valueType="num">
                                      <p:cBhvr>
                                        <p:cTn id="67" dur="1000"/>
                                        <p:tgtEl>
                                          <p:spTgt spid="17"/>
                                        </p:tgtEl>
                                        <p:attrNameLst>
                                          <p:attrName>ppt_x</p:attrName>
                                        </p:attrNameLst>
                                      </p:cBhvr>
                                      <p:tavLst>
                                        <p:tav tm="0">
                                          <p:val>
                                            <p:strVal val="ppt_x"/>
                                          </p:val>
                                        </p:tav>
                                        <p:tav tm="100000">
                                          <p:val>
                                            <p:strVal val="ppt_x"/>
                                          </p:val>
                                        </p:tav>
                                      </p:tavLst>
                                    </p:anim>
                                    <p:anim calcmode="lin" valueType="num">
                                      <p:cBhvr>
                                        <p:cTn id="68" dur="1000"/>
                                        <p:tgtEl>
                                          <p:spTgt spid="17"/>
                                        </p:tgtEl>
                                        <p:attrNameLst>
                                          <p:attrName>ppt_y</p:attrName>
                                        </p:attrNameLst>
                                      </p:cBhvr>
                                      <p:tavLst>
                                        <p:tav tm="0">
                                          <p:val>
                                            <p:strVal val="ppt_y"/>
                                          </p:val>
                                        </p:tav>
                                        <p:tav tm="100000">
                                          <p:val>
                                            <p:strVal val="ppt_y+.1"/>
                                          </p:val>
                                        </p:tav>
                                      </p:tavLst>
                                    </p:anim>
                                    <p:set>
                                      <p:cBhvr>
                                        <p:cTn id="69" dur="1" fill="hold">
                                          <p:stCondLst>
                                            <p:cond delay="999"/>
                                          </p:stCondLst>
                                        </p:cTn>
                                        <p:tgtEl>
                                          <p:spTgt spid="17"/>
                                        </p:tgtEl>
                                        <p:attrNameLst>
                                          <p:attrName>style.visibility</p:attrName>
                                        </p:attrNameLst>
                                      </p:cBhvr>
                                      <p:to>
                                        <p:strVal val="hidden"/>
                                      </p:to>
                                    </p:set>
                                  </p:childTnLst>
                                </p:cTn>
                              </p:par>
                              <p:par>
                                <p:cTn id="70" presetID="42" presetClass="exit" presetSubtype="0" fill="hold" grpId="1" nodeType="withEffect">
                                  <p:stCondLst>
                                    <p:cond delay="0"/>
                                  </p:stCondLst>
                                  <p:childTnLst>
                                    <p:animEffect transition="out" filter="fade">
                                      <p:cBhvr>
                                        <p:cTn id="71" dur="1000"/>
                                        <p:tgtEl>
                                          <p:spTgt spid="24"/>
                                        </p:tgtEl>
                                      </p:cBhvr>
                                    </p:animEffect>
                                    <p:anim calcmode="lin" valueType="num">
                                      <p:cBhvr>
                                        <p:cTn id="72" dur="1000"/>
                                        <p:tgtEl>
                                          <p:spTgt spid="24"/>
                                        </p:tgtEl>
                                        <p:attrNameLst>
                                          <p:attrName>ppt_x</p:attrName>
                                        </p:attrNameLst>
                                      </p:cBhvr>
                                      <p:tavLst>
                                        <p:tav tm="0">
                                          <p:val>
                                            <p:strVal val="ppt_x"/>
                                          </p:val>
                                        </p:tav>
                                        <p:tav tm="100000">
                                          <p:val>
                                            <p:strVal val="ppt_x"/>
                                          </p:val>
                                        </p:tav>
                                      </p:tavLst>
                                    </p:anim>
                                    <p:anim calcmode="lin" valueType="num">
                                      <p:cBhvr>
                                        <p:cTn id="73" dur="1000"/>
                                        <p:tgtEl>
                                          <p:spTgt spid="24"/>
                                        </p:tgtEl>
                                        <p:attrNameLst>
                                          <p:attrName>ppt_y</p:attrName>
                                        </p:attrNameLst>
                                      </p:cBhvr>
                                      <p:tavLst>
                                        <p:tav tm="0">
                                          <p:val>
                                            <p:strVal val="ppt_y"/>
                                          </p:val>
                                        </p:tav>
                                        <p:tav tm="100000">
                                          <p:val>
                                            <p:strVal val="ppt_y+.1"/>
                                          </p:val>
                                        </p:tav>
                                      </p:tavLst>
                                    </p:anim>
                                    <p:set>
                                      <p:cBhvr>
                                        <p:cTn id="74" dur="1" fill="hold">
                                          <p:stCondLst>
                                            <p:cond delay="999"/>
                                          </p:stCondLst>
                                        </p:cTn>
                                        <p:tgtEl>
                                          <p:spTgt spid="2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1000"/>
                                        <p:tgtEl>
                                          <p:spTgt spid="20"/>
                                        </p:tgtEl>
                                      </p:cBhvr>
                                    </p:animEffect>
                                    <p:anim calcmode="lin" valueType="num">
                                      <p:cBhvr>
                                        <p:cTn id="80" dur="1000" fill="hold"/>
                                        <p:tgtEl>
                                          <p:spTgt spid="20"/>
                                        </p:tgtEl>
                                        <p:attrNameLst>
                                          <p:attrName>ppt_x</p:attrName>
                                        </p:attrNameLst>
                                      </p:cBhvr>
                                      <p:tavLst>
                                        <p:tav tm="0">
                                          <p:val>
                                            <p:strVal val="#ppt_x"/>
                                          </p:val>
                                        </p:tav>
                                        <p:tav tm="100000">
                                          <p:val>
                                            <p:strVal val="#ppt_x"/>
                                          </p:val>
                                        </p:tav>
                                      </p:tavLst>
                                    </p:anim>
                                    <p:anim calcmode="lin" valueType="num">
                                      <p:cBhvr>
                                        <p:cTn id="81" dur="1000" fill="hold"/>
                                        <p:tgtEl>
                                          <p:spTgt spid="20"/>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fade">
                                      <p:cBhvr>
                                        <p:cTn id="84" dur="1000"/>
                                        <p:tgtEl>
                                          <p:spTgt spid="25"/>
                                        </p:tgtEl>
                                      </p:cBhvr>
                                    </p:animEffect>
                                    <p:anim calcmode="lin" valueType="num">
                                      <p:cBhvr>
                                        <p:cTn id="85" dur="1000" fill="hold"/>
                                        <p:tgtEl>
                                          <p:spTgt spid="25"/>
                                        </p:tgtEl>
                                        <p:attrNameLst>
                                          <p:attrName>ppt_x</p:attrName>
                                        </p:attrNameLst>
                                      </p:cBhvr>
                                      <p:tavLst>
                                        <p:tav tm="0">
                                          <p:val>
                                            <p:strVal val="#ppt_x"/>
                                          </p:val>
                                        </p:tav>
                                        <p:tav tm="100000">
                                          <p:val>
                                            <p:strVal val="#ppt_x"/>
                                          </p:val>
                                        </p:tav>
                                      </p:tavLst>
                                    </p:anim>
                                    <p:anim calcmode="lin" valueType="num">
                                      <p:cBhvr>
                                        <p:cTn id="8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xit" presetSubtype="0" fill="hold" grpId="1" nodeType="clickEffect">
                                  <p:stCondLst>
                                    <p:cond delay="0"/>
                                  </p:stCondLst>
                                  <p:childTnLst>
                                    <p:animEffect transition="out" filter="fade">
                                      <p:cBhvr>
                                        <p:cTn id="90" dur="1000"/>
                                        <p:tgtEl>
                                          <p:spTgt spid="20"/>
                                        </p:tgtEl>
                                      </p:cBhvr>
                                    </p:animEffect>
                                    <p:anim calcmode="lin" valueType="num">
                                      <p:cBhvr>
                                        <p:cTn id="91" dur="1000"/>
                                        <p:tgtEl>
                                          <p:spTgt spid="20"/>
                                        </p:tgtEl>
                                        <p:attrNameLst>
                                          <p:attrName>ppt_x</p:attrName>
                                        </p:attrNameLst>
                                      </p:cBhvr>
                                      <p:tavLst>
                                        <p:tav tm="0">
                                          <p:val>
                                            <p:strVal val="ppt_x"/>
                                          </p:val>
                                        </p:tav>
                                        <p:tav tm="100000">
                                          <p:val>
                                            <p:strVal val="ppt_x"/>
                                          </p:val>
                                        </p:tav>
                                      </p:tavLst>
                                    </p:anim>
                                    <p:anim calcmode="lin" valueType="num">
                                      <p:cBhvr>
                                        <p:cTn id="92" dur="1000"/>
                                        <p:tgtEl>
                                          <p:spTgt spid="20"/>
                                        </p:tgtEl>
                                        <p:attrNameLst>
                                          <p:attrName>ppt_y</p:attrName>
                                        </p:attrNameLst>
                                      </p:cBhvr>
                                      <p:tavLst>
                                        <p:tav tm="0">
                                          <p:val>
                                            <p:strVal val="ppt_y"/>
                                          </p:val>
                                        </p:tav>
                                        <p:tav tm="100000">
                                          <p:val>
                                            <p:strVal val="ppt_y+.1"/>
                                          </p:val>
                                        </p:tav>
                                      </p:tavLst>
                                    </p:anim>
                                    <p:set>
                                      <p:cBhvr>
                                        <p:cTn id="93" dur="1" fill="hold">
                                          <p:stCondLst>
                                            <p:cond delay="999"/>
                                          </p:stCondLst>
                                        </p:cTn>
                                        <p:tgtEl>
                                          <p:spTgt spid="20"/>
                                        </p:tgtEl>
                                        <p:attrNameLst>
                                          <p:attrName>style.visibility</p:attrName>
                                        </p:attrNameLst>
                                      </p:cBhvr>
                                      <p:to>
                                        <p:strVal val="hidden"/>
                                      </p:to>
                                    </p:set>
                                  </p:childTnLst>
                                </p:cTn>
                              </p:par>
                              <p:par>
                                <p:cTn id="94" presetID="42" presetClass="exit" presetSubtype="0" fill="hold" grpId="1" nodeType="withEffect">
                                  <p:stCondLst>
                                    <p:cond delay="0"/>
                                  </p:stCondLst>
                                  <p:childTnLst>
                                    <p:animEffect transition="out" filter="fade">
                                      <p:cBhvr>
                                        <p:cTn id="95" dur="1000"/>
                                        <p:tgtEl>
                                          <p:spTgt spid="25"/>
                                        </p:tgtEl>
                                      </p:cBhvr>
                                    </p:animEffect>
                                    <p:anim calcmode="lin" valueType="num">
                                      <p:cBhvr>
                                        <p:cTn id="96" dur="1000"/>
                                        <p:tgtEl>
                                          <p:spTgt spid="25"/>
                                        </p:tgtEl>
                                        <p:attrNameLst>
                                          <p:attrName>ppt_x</p:attrName>
                                        </p:attrNameLst>
                                      </p:cBhvr>
                                      <p:tavLst>
                                        <p:tav tm="0">
                                          <p:val>
                                            <p:strVal val="ppt_x"/>
                                          </p:val>
                                        </p:tav>
                                        <p:tav tm="100000">
                                          <p:val>
                                            <p:strVal val="ppt_x"/>
                                          </p:val>
                                        </p:tav>
                                      </p:tavLst>
                                    </p:anim>
                                    <p:anim calcmode="lin" valueType="num">
                                      <p:cBhvr>
                                        <p:cTn id="97" dur="1000"/>
                                        <p:tgtEl>
                                          <p:spTgt spid="25"/>
                                        </p:tgtEl>
                                        <p:attrNameLst>
                                          <p:attrName>ppt_y</p:attrName>
                                        </p:attrNameLst>
                                      </p:cBhvr>
                                      <p:tavLst>
                                        <p:tav tm="0">
                                          <p:val>
                                            <p:strVal val="ppt_y"/>
                                          </p:val>
                                        </p:tav>
                                        <p:tav tm="100000">
                                          <p:val>
                                            <p:strVal val="ppt_y+.1"/>
                                          </p:val>
                                        </p:tav>
                                      </p:tavLst>
                                    </p:anim>
                                    <p:set>
                                      <p:cBhvr>
                                        <p:cTn id="98" dur="1" fill="hold">
                                          <p:stCondLst>
                                            <p:cond delay="999"/>
                                          </p:stCondLst>
                                        </p:cTn>
                                        <p:tgtEl>
                                          <p:spTgt spid="25"/>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21"/>
                                        </p:tgtEl>
                                        <p:attrNameLst>
                                          <p:attrName>style.visibility</p:attrName>
                                        </p:attrNameLst>
                                      </p:cBhvr>
                                      <p:to>
                                        <p:strVal val="visible"/>
                                      </p:to>
                                    </p:set>
                                    <p:animEffect transition="in" filter="barn(inVertical)">
                                      <p:cBhvr>
                                        <p:cTn id="103" dur="500"/>
                                        <p:tgtEl>
                                          <p:spTgt spid="21"/>
                                        </p:tgtEl>
                                      </p:cBhvr>
                                    </p:animEffect>
                                  </p:childTnLst>
                                </p:cTn>
                              </p:par>
                              <p:par>
                                <p:cTn id="104" presetID="16" presetClass="entr" presetSubtype="21" fill="hold" grpId="0" nodeType="with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barn(inVertical)">
                                      <p:cBhvr>
                                        <p:cTn id="106" dur="500"/>
                                        <p:tgtEl>
                                          <p:spTgt spid="26"/>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xit" presetSubtype="21" fill="hold" grpId="1" nodeType="clickEffect">
                                  <p:stCondLst>
                                    <p:cond delay="0"/>
                                  </p:stCondLst>
                                  <p:childTnLst>
                                    <p:animEffect transition="out" filter="barn(inVertical)">
                                      <p:cBhvr>
                                        <p:cTn id="110" dur="500"/>
                                        <p:tgtEl>
                                          <p:spTgt spid="21"/>
                                        </p:tgtEl>
                                      </p:cBhvr>
                                    </p:animEffect>
                                    <p:set>
                                      <p:cBhvr>
                                        <p:cTn id="111" dur="1" fill="hold">
                                          <p:stCondLst>
                                            <p:cond delay="499"/>
                                          </p:stCondLst>
                                        </p:cTn>
                                        <p:tgtEl>
                                          <p:spTgt spid="21"/>
                                        </p:tgtEl>
                                        <p:attrNameLst>
                                          <p:attrName>style.visibility</p:attrName>
                                        </p:attrNameLst>
                                      </p:cBhvr>
                                      <p:to>
                                        <p:strVal val="hidden"/>
                                      </p:to>
                                    </p:set>
                                  </p:childTnLst>
                                </p:cTn>
                              </p:par>
                              <p:par>
                                <p:cTn id="112" presetID="16" presetClass="exit" presetSubtype="21" fill="hold" grpId="1" nodeType="withEffect">
                                  <p:stCondLst>
                                    <p:cond delay="0"/>
                                  </p:stCondLst>
                                  <p:childTnLst>
                                    <p:animEffect transition="out" filter="barn(inVertical)">
                                      <p:cBhvr>
                                        <p:cTn id="113" dur="500"/>
                                        <p:tgtEl>
                                          <p:spTgt spid="26"/>
                                        </p:tgtEl>
                                      </p:cBhvr>
                                    </p:animEffect>
                                    <p:set>
                                      <p:cBhvr>
                                        <p:cTn id="114" dur="1" fill="hold">
                                          <p:stCondLst>
                                            <p:cond delay="499"/>
                                          </p:stCondLst>
                                        </p:cTn>
                                        <p:tgtEl>
                                          <p:spTgt spid="26"/>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21" presetClass="entr" presetSubtype="1" fill="hold" grpId="0" nodeType="clickEffect">
                                  <p:stCondLst>
                                    <p:cond delay="0"/>
                                  </p:stCondLst>
                                  <p:childTnLst>
                                    <p:set>
                                      <p:cBhvr>
                                        <p:cTn id="118" dur="1" fill="hold">
                                          <p:stCondLst>
                                            <p:cond delay="0"/>
                                          </p:stCondLst>
                                        </p:cTn>
                                        <p:tgtEl>
                                          <p:spTgt spid="28"/>
                                        </p:tgtEl>
                                        <p:attrNameLst>
                                          <p:attrName>style.visibility</p:attrName>
                                        </p:attrNameLst>
                                      </p:cBhvr>
                                      <p:to>
                                        <p:strVal val="visible"/>
                                      </p:to>
                                    </p:set>
                                    <p:animEffect transition="in" filter="wheel(1)">
                                      <p:cBhvr>
                                        <p:cTn id="119" dur="2000"/>
                                        <p:tgtEl>
                                          <p:spTgt spid="28"/>
                                        </p:tgtEl>
                                      </p:cBhvr>
                                    </p:animEffect>
                                  </p:childTnLst>
                                </p:cTn>
                              </p:par>
                              <p:par>
                                <p:cTn id="120" presetID="21" presetClass="entr" presetSubtype="1" fill="hold" grpId="0" nodeType="withEffect">
                                  <p:stCondLst>
                                    <p:cond delay="0"/>
                                  </p:stCondLst>
                                  <p:childTnLst>
                                    <p:set>
                                      <p:cBhvr>
                                        <p:cTn id="121" dur="1" fill="hold">
                                          <p:stCondLst>
                                            <p:cond delay="0"/>
                                          </p:stCondLst>
                                        </p:cTn>
                                        <p:tgtEl>
                                          <p:spTgt spid="29"/>
                                        </p:tgtEl>
                                        <p:attrNameLst>
                                          <p:attrName>style.visibility</p:attrName>
                                        </p:attrNameLst>
                                      </p:cBhvr>
                                      <p:to>
                                        <p:strVal val="visible"/>
                                      </p:to>
                                    </p:set>
                                    <p:animEffect transition="in" filter="wheel(1)">
                                      <p:cBhvr>
                                        <p:cTn id="122" dur="2000"/>
                                        <p:tgtEl>
                                          <p:spTgt spid="29"/>
                                        </p:tgtEl>
                                      </p:cBhvr>
                                    </p:animEffect>
                                  </p:childTnLst>
                                </p:cTn>
                              </p:par>
                              <p:par>
                                <p:cTn id="123" presetID="21" presetClass="entr" presetSubtype="1" fill="hold" grpId="0" nodeType="withEffect">
                                  <p:stCondLst>
                                    <p:cond delay="0"/>
                                  </p:stCondLst>
                                  <p:childTnLst>
                                    <p:set>
                                      <p:cBhvr>
                                        <p:cTn id="124" dur="1" fill="hold">
                                          <p:stCondLst>
                                            <p:cond delay="0"/>
                                          </p:stCondLst>
                                        </p:cTn>
                                        <p:tgtEl>
                                          <p:spTgt spid="27"/>
                                        </p:tgtEl>
                                        <p:attrNameLst>
                                          <p:attrName>style.visibility</p:attrName>
                                        </p:attrNameLst>
                                      </p:cBhvr>
                                      <p:to>
                                        <p:strVal val="visible"/>
                                      </p:to>
                                    </p:set>
                                    <p:animEffect transition="in" filter="wheel(1)">
                                      <p:cBhvr>
                                        <p:cTn id="125" dur="2000"/>
                                        <p:tgtEl>
                                          <p:spTgt spid="27"/>
                                        </p:tgtEl>
                                      </p:cBhvr>
                                    </p:animEffect>
                                  </p:childTnLst>
                                </p:cTn>
                              </p:par>
                              <p:par>
                                <p:cTn id="126" presetID="21" presetClass="entr" presetSubtype="1" fill="hold" grpId="0" nodeType="withEffect">
                                  <p:stCondLst>
                                    <p:cond delay="0"/>
                                  </p:stCondLst>
                                  <p:childTnLst>
                                    <p:set>
                                      <p:cBhvr>
                                        <p:cTn id="127" dur="1" fill="hold">
                                          <p:stCondLst>
                                            <p:cond delay="0"/>
                                          </p:stCondLst>
                                        </p:cTn>
                                        <p:tgtEl>
                                          <p:spTgt spid="30"/>
                                        </p:tgtEl>
                                        <p:attrNameLst>
                                          <p:attrName>style.visibility</p:attrName>
                                        </p:attrNameLst>
                                      </p:cBhvr>
                                      <p:to>
                                        <p:strVal val="visible"/>
                                      </p:to>
                                    </p:set>
                                    <p:animEffect transition="in" filter="wheel(1)">
                                      <p:cBhvr>
                                        <p:cTn id="128" dur="2000"/>
                                        <p:tgtEl>
                                          <p:spTgt spid="30"/>
                                        </p:tgtEl>
                                      </p:cBhvr>
                                    </p:animEffect>
                                  </p:childTnLst>
                                </p:cTn>
                              </p:par>
                            </p:childTnLst>
                          </p:cTn>
                        </p:par>
                        <p:par>
                          <p:cTn id="129" fill="hold">
                            <p:stCondLst>
                              <p:cond delay="2000"/>
                            </p:stCondLst>
                            <p:childTnLst>
                              <p:par>
                                <p:cTn id="130" presetID="21" presetClass="entr" presetSubtype="1" fill="hold" grpId="0" nodeType="afterEffect">
                                  <p:stCondLst>
                                    <p:cond delay="0"/>
                                  </p:stCondLst>
                                  <p:childTnLst>
                                    <p:set>
                                      <p:cBhvr>
                                        <p:cTn id="131" dur="1" fill="hold">
                                          <p:stCondLst>
                                            <p:cond delay="0"/>
                                          </p:stCondLst>
                                        </p:cTn>
                                        <p:tgtEl>
                                          <p:spTgt spid="31"/>
                                        </p:tgtEl>
                                        <p:attrNameLst>
                                          <p:attrName>style.visibility</p:attrName>
                                        </p:attrNameLst>
                                      </p:cBhvr>
                                      <p:to>
                                        <p:strVal val="visible"/>
                                      </p:to>
                                    </p:set>
                                    <p:animEffect transition="in" filter="wheel(1)">
                                      <p:cBhvr>
                                        <p:cTn id="132" dur="2000"/>
                                        <p:tgtEl>
                                          <p:spTgt spid="31"/>
                                        </p:tgtEl>
                                      </p:cBhvr>
                                    </p:animEffect>
                                  </p:childTnLst>
                                </p:cTn>
                              </p:par>
                              <p:par>
                                <p:cTn id="133" presetID="21" presetClass="entr" presetSubtype="1" fill="hold" grpId="0" nodeType="with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wheel(1)">
                                      <p:cBhvr>
                                        <p:cTn id="135"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5" grpId="0" animBg="1"/>
      <p:bldP spid="15" grpId="1" animBg="1"/>
      <p:bldP spid="17" grpId="0" animBg="1"/>
      <p:bldP spid="17"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8" grpId="0" animBg="1"/>
      <p:bldP spid="29" grpId="0" animBg="1"/>
      <p:bldP spid="30" grpId="0" animBg="1"/>
      <p:bldP spid="31" grpId="0" animBg="1"/>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2400" dirty="0">
                <a:ea typeface="Albany WT J" panose="020B0604020202020204" pitchFamily="34" charset="2"/>
              </a:rPr>
              <a:t>Product registration and labeling requirements for a durable infant or toddler product</a:t>
            </a:r>
            <a:br>
              <a:rPr lang="en-US" sz="2400" dirty="0"/>
            </a:br>
            <a:r>
              <a:rPr lang="zh-CN" altLang="en-US" sz="2400" dirty="0"/>
              <a:t>婴幼儿耐用产品的消费者</a:t>
            </a:r>
            <a:r>
              <a:rPr lang="zh-CN" altLang="en-US" sz="2400" u="sng" dirty="0"/>
              <a:t>产品注册</a:t>
            </a:r>
            <a:r>
              <a:rPr lang="zh-CN" altLang="en-US" sz="2400" dirty="0"/>
              <a:t>和</a:t>
            </a:r>
            <a:r>
              <a:rPr lang="zh-CN" altLang="en-US" sz="2400" u="sng" dirty="0"/>
              <a:t>产品标签</a:t>
            </a:r>
            <a:r>
              <a:rPr lang="zh-CN" altLang="en-US" sz="2400" dirty="0"/>
              <a:t>之规定</a:t>
            </a:r>
            <a:endParaRPr lang="en-US" sz="2400" dirty="0">
              <a:ea typeface="PMingLiU" panose="02020500000000000000" pitchFamily="18" charset="-120"/>
            </a:endParaRPr>
          </a:p>
        </p:txBody>
      </p:sp>
      <p:sp>
        <p:nvSpPr>
          <p:cNvPr id="3" name="Content Placeholder 2"/>
          <p:cNvSpPr>
            <a:spLocks noGrp="1"/>
          </p:cNvSpPr>
          <p:nvPr>
            <p:ph idx="1"/>
          </p:nvPr>
        </p:nvSpPr>
        <p:spPr>
          <a:xfrm>
            <a:off x="406399" y="1464603"/>
            <a:ext cx="11465169" cy="4692040"/>
          </a:xfrm>
        </p:spPr>
        <p:txBody>
          <a:bodyPr>
            <a:noAutofit/>
          </a:bodyPr>
          <a:lstStyle/>
          <a:p>
            <a:pPr marL="571500" indent="-571500">
              <a:buFont typeface="Arial" panose="020B0604020202020204" pitchFamily="34" charset="0"/>
              <a:buChar char="•"/>
              <a:defRPr/>
            </a:pPr>
            <a:r>
              <a:rPr lang="en-US" sz="2100" dirty="0">
                <a:solidFill>
                  <a:srgbClr val="4C4C4C"/>
                </a:solidFill>
              </a:rPr>
              <a:t>CPSIA requires a specific registration form and labeling for durable infant or toddler products.</a:t>
            </a:r>
            <a:endParaRPr lang="en-US" sz="2000" dirty="0">
              <a:solidFill>
                <a:srgbClr val="4C4C4C"/>
              </a:solidFill>
              <a:latin typeface="SimSun" panose="02010600030101010101" pitchFamily="2" charset="-122"/>
              <a:ea typeface="SimSun" panose="02010600030101010101" pitchFamily="2" charset="-122"/>
            </a:endParaRPr>
          </a:p>
          <a:p>
            <a:pPr>
              <a:defRPr/>
            </a:pPr>
            <a:r>
              <a:rPr lang="zh-TW" altLang="en-US" sz="2000" b="1" dirty="0">
                <a:solidFill>
                  <a:srgbClr val="4C4C4C"/>
                </a:solidFill>
                <a:latin typeface="SimSun" panose="02010600030101010101" pitchFamily="2" charset="-122"/>
                <a:ea typeface="SimSun" panose="02010600030101010101" pitchFamily="2" charset="-122"/>
              </a:rPr>
              <a:t>    </a:t>
            </a:r>
            <a:r>
              <a:rPr lang="zh-CN" altLang="en-US" sz="2000" dirty="0">
                <a:solidFill>
                  <a:srgbClr val="4C4C4C"/>
                </a:solidFill>
                <a:latin typeface="SimSun" panose="02010600030101010101" pitchFamily="2" charset="-122"/>
                <a:ea typeface="SimSun" panose="02010600030101010101" pitchFamily="2" charset="-122"/>
              </a:rPr>
              <a:t>消费品安全改进法案明文规定婴幼儿耐用产品必须有特定的</a:t>
            </a:r>
            <a:r>
              <a:rPr lang="zh-CN" altLang="en-US" sz="2000" u="sng" dirty="0">
                <a:solidFill>
                  <a:srgbClr val="4C4C4C"/>
                </a:solidFill>
                <a:latin typeface="SimSun" panose="02010600030101010101" pitchFamily="2" charset="-122"/>
                <a:ea typeface="SimSun" panose="02010600030101010101" pitchFamily="2" charset="-122"/>
              </a:rPr>
              <a:t>产品注册表</a:t>
            </a:r>
            <a:r>
              <a:rPr lang="zh-CN" altLang="en-US" sz="2000" dirty="0">
                <a:solidFill>
                  <a:srgbClr val="4C4C4C"/>
                </a:solidFill>
                <a:latin typeface="SimSun" panose="02010600030101010101" pitchFamily="2" charset="-122"/>
                <a:ea typeface="SimSun" panose="02010600030101010101" pitchFamily="2" charset="-122"/>
              </a:rPr>
              <a:t>和</a:t>
            </a:r>
            <a:r>
              <a:rPr lang="zh-CN" altLang="en-US" sz="2000" u="sng" dirty="0">
                <a:solidFill>
                  <a:srgbClr val="4C4C4C"/>
                </a:solidFill>
                <a:latin typeface="SimSun" panose="02010600030101010101" pitchFamily="2" charset="-122"/>
                <a:ea typeface="SimSun" panose="02010600030101010101" pitchFamily="2" charset="-122"/>
              </a:rPr>
              <a:t>标签</a:t>
            </a:r>
            <a:r>
              <a:rPr lang="zh-TW" altLang="en-US" sz="2000" dirty="0">
                <a:solidFill>
                  <a:srgbClr val="4C4C4C"/>
                </a:solidFill>
                <a:latin typeface="SimSun" panose="02010600030101010101" pitchFamily="2" charset="-122"/>
                <a:ea typeface="SimSun" panose="02010600030101010101" pitchFamily="2" charset="-122"/>
              </a:rPr>
              <a:t>。</a:t>
            </a:r>
            <a:endParaRPr lang="en-US" altLang="zh-TW" sz="2000" dirty="0">
              <a:solidFill>
                <a:srgbClr val="4C4C4C"/>
              </a:solidFill>
              <a:latin typeface="SimSun" panose="02010600030101010101" pitchFamily="2" charset="-122"/>
              <a:ea typeface="SimSun" panose="02010600030101010101" pitchFamily="2" charset="-122"/>
            </a:endParaRPr>
          </a:p>
          <a:p>
            <a:pPr>
              <a:defRPr/>
            </a:pPr>
            <a:endParaRPr lang="en-US" sz="1000" u="sng" dirty="0">
              <a:solidFill>
                <a:srgbClr val="4C4C4C"/>
              </a:solidFill>
            </a:endParaRPr>
          </a:p>
          <a:p>
            <a:pPr marL="571500" indent="-571500">
              <a:buFont typeface="Arial" panose="020B0604020202020204" pitchFamily="34" charset="0"/>
              <a:buChar char="•"/>
              <a:defRPr/>
            </a:pPr>
            <a:r>
              <a:rPr lang="en-US" sz="2100" dirty="0">
                <a:solidFill>
                  <a:srgbClr val="4C4C4C"/>
                </a:solidFill>
              </a:rPr>
              <a:t>Registration form must be </a:t>
            </a:r>
            <a:r>
              <a:rPr lang="en-US" sz="2100" u="sng" dirty="0">
                <a:solidFill>
                  <a:srgbClr val="4C4C4C"/>
                </a:solidFill>
              </a:rPr>
              <a:t>attached to the product. </a:t>
            </a:r>
          </a:p>
          <a:p>
            <a:pPr>
              <a:defRPr/>
            </a:pPr>
            <a:r>
              <a:rPr lang="en-US" sz="2100" dirty="0">
                <a:solidFill>
                  <a:srgbClr val="4C4C4C"/>
                </a:solidFill>
              </a:rPr>
              <a:t>     </a:t>
            </a:r>
            <a:r>
              <a:rPr lang="en-US" sz="2100" dirty="0">
                <a:solidFill>
                  <a:srgbClr val="4C4C4C"/>
                </a:solidFill>
                <a:ea typeface="PMingLiU" panose="02020500000000000000" pitchFamily="18" charset="-120"/>
              </a:rPr>
              <a:t>   </a:t>
            </a:r>
            <a:r>
              <a:rPr lang="zh-CN" altLang="en-US" sz="2000" dirty="0">
                <a:solidFill>
                  <a:srgbClr val="4C4C4C"/>
                </a:solidFill>
                <a:latin typeface="SimSun" panose="02010600030101010101" pitchFamily="2" charset="-122"/>
                <a:ea typeface="SimSun" panose="02010600030101010101" pitchFamily="2" charset="-122"/>
              </a:rPr>
              <a:t>产品注册表必须附在产品上</a:t>
            </a:r>
            <a:r>
              <a:rPr lang="en-US" sz="2000" dirty="0">
                <a:solidFill>
                  <a:srgbClr val="4C4C4C"/>
                </a:solidFill>
                <a:latin typeface="SimSun" panose="02010600030101010101" pitchFamily="2" charset="-122"/>
                <a:ea typeface="SimSun" panose="02010600030101010101" pitchFamily="2" charset="-122"/>
              </a:rPr>
              <a:t>。</a:t>
            </a:r>
          </a:p>
          <a:p>
            <a:pPr>
              <a:defRPr/>
            </a:pPr>
            <a:endParaRPr lang="en-US" sz="1000" dirty="0">
              <a:solidFill>
                <a:srgbClr val="4C4C4C"/>
              </a:solidFill>
              <a:ea typeface="Albany WT J" panose="020B0604020202020204" pitchFamily="34" charset="2"/>
            </a:endParaRPr>
          </a:p>
          <a:p>
            <a:pPr marL="571500" indent="-571500">
              <a:buFont typeface="Arial" panose="020B0604020202020204" pitchFamily="34" charset="0"/>
              <a:buChar char="•"/>
              <a:defRPr/>
            </a:pPr>
            <a:r>
              <a:rPr lang="en-US" sz="2100" dirty="0">
                <a:solidFill>
                  <a:srgbClr val="4C4C4C"/>
                </a:solidFill>
              </a:rPr>
              <a:t>Labeling must be on the product and its packaging. </a:t>
            </a:r>
          </a:p>
          <a:p>
            <a:pPr>
              <a:defRPr/>
            </a:pPr>
            <a:r>
              <a:rPr lang="en-US" sz="2100" dirty="0">
                <a:solidFill>
                  <a:srgbClr val="4C4C4C"/>
                </a:solidFill>
                <a:ea typeface="PMingLiU" panose="02020500000000000000" pitchFamily="18" charset="-120"/>
              </a:rPr>
              <a:t>        </a:t>
            </a:r>
            <a:r>
              <a:rPr lang="zh-CN" altLang="en-US" sz="2000" dirty="0">
                <a:solidFill>
                  <a:srgbClr val="4C4C4C"/>
                </a:solidFill>
                <a:latin typeface="SimSun" panose="02010600030101010101" pitchFamily="2" charset="-122"/>
                <a:ea typeface="SimSun" panose="02010600030101010101" pitchFamily="2" charset="-122"/>
              </a:rPr>
              <a:t>产品标签必须在产品本身和产品包装上</a:t>
            </a:r>
            <a:r>
              <a:rPr lang="zh-TW" altLang="en-US" sz="2000" dirty="0">
                <a:solidFill>
                  <a:srgbClr val="4C4C4C"/>
                </a:solidFill>
                <a:latin typeface="SimSun" panose="02010600030101010101" pitchFamily="2" charset="-122"/>
                <a:ea typeface="SimSun" panose="02010600030101010101" pitchFamily="2" charset="-122"/>
              </a:rPr>
              <a:t>。</a:t>
            </a:r>
            <a:endParaRPr lang="en-US" altLang="zh-TW" sz="2000" dirty="0">
              <a:solidFill>
                <a:srgbClr val="4C4C4C"/>
              </a:solidFill>
              <a:latin typeface="SimSun" panose="02010600030101010101" pitchFamily="2" charset="-122"/>
              <a:ea typeface="SimSun" panose="02010600030101010101" pitchFamily="2" charset="-122"/>
            </a:endParaRPr>
          </a:p>
          <a:p>
            <a:pPr>
              <a:defRPr/>
            </a:pPr>
            <a:endParaRPr lang="en-US" sz="1000" dirty="0">
              <a:solidFill>
                <a:srgbClr val="4C4C4C"/>
              </a:solidFill>
            </a:endParaRPr>
          </a:p>
          <a:p>
            <a:pPr marL="571500" indent="-571500">
              <a:buFont typeface="Arial" panose="020B0604020202020204" pitchFamily="34" charset="0"/>
              <a:buChar char="•"/>
              <a:defRPr/>
            </a:pPr>
            <a:r>
              <a:rPr lang="en-US" sz="2100" dirty="0">
                <a:solidFill>
                  <a:srgbClr val="4C4C4C"/>
                </a:solidFill>
              </a:rPr>
              <a:t>The on-product labeling must be </a:t>
            </a:r>
            <a:r>
              <a:rPr lang="en-US" sz="2100" u="sng" dirty="0">
                <a:solidFill>
                  <a:srgbClr val="4C4C4C"/>
                </a:solidFill>
              </a:rPr>
              <a:t>permanent. </a:t>
            </a:r>
          </a:p>
          <a:p>
            <a:pPr>
              <a:defRPr/>
            </a:pPr>
            <a:r>
              <a:rPr lang="en-US" sz="2100" dirty="0">
                <a:solidFill>
                  <a:srgbClr val="4C4C4C"/>
                </a:solidFill>
                <a:ea typeface="PMingLiU" panose="02020500000000000000" pitchFamily="18" charset="-120"/>
              </a:rPr>
              <a:t>        </a:t>
            </a:r>
            <a:r>
              <a:rPr lang="zh-CN" altLang="en-US" sz="2000" dirty="0">
                <a:solidFill>
                  <a:srgbClr val="4C4C4C"/>
                </a:solidFill>
                <a:latin typeface="SimSun" panose="02010600030101010101" pitchFamily="2" charset="-122"/>
                <a:ea typeface="SimSun" panose="02010600030101010101" pitchFamily="2" charset="-122"/>
              </a:rPr>
              <a:t>产品上的标签必须是永久性的</a:t>
            </a:r>
            <a:r>
              <a:rPr lang="zh-TW" altLang="en-US" sz="2000" dirty="0">
                <a:solidFill>
                  <a:srgbClr val="4C4C4C"/>
                </a:solidFill>
                <a:latin typeface="SimSun" panose="02010600030101010101" pitchFamily="2" charset="-122"/>
                <a:ea typeface="SimSun" panose="02010600030101010101" pitchFamily="2" charset="-122"/>
              </a:rPr>
              <a:t>。</a:t>
            </a:r>
            <a:endParaRPr lang="en-US" altLang="zh-TW" sz="2000" dirty="0">
              <a:solidFill>
                <a:srgbClr val="4C4C4C"/>
              </a:solidFill>
              <a:latin typeface="SimSun" panose="02010600030101010101" pitchFamily="2" charset="-122"/>
              <a:ea typeface="SimSun" panose="02010600030101010101" pitchFamily="2" charset="-122"/>
            </a:endParaRPr>
          </a:p>
          <a:p>
            <a:pPr>
              <a:defRPr/>
            </a:pPr>
            <a:endParaRPr lang="en-US" sz="1000" dirty="0">
              <a:solidFill>
                <a:srgbClr val="4C4C4C"/>
              </a:solidFill>
              <a:ea typeface="Albany WT J" panose="020B0604020202020204" pitchFamily="34" charset="2"/>
            </a:endParaRPr>
          </a:p>
          <a:p>
            <a:pPr marL="571500" indent="-571500">
              <a:buFont typeface="Arial" panose="020B0604020202020204" pitchFamily="34" charset="0"/>
              <a:buChar char="•"/>
              <a:defRPr/>
            </a:pPr>
            <a:r>
              <a:rPr lang="en-US" sz="2100" dirty="0">
                <a:solidFill>
                  <a:srgbClr val="4C4C4C"/>
                </a:solidFill>
              </a:rPr>
              <a:t>Purpose - improve notification to product owners and </a:t>
            </a:r>
            <a:r>
              <a:rPr lang="en-US" sz="2100" u="sng" dirty="0">
                <a:solidFill>
                  <a:srgbClr val="4C4C4C"/>
                </a:solidFill>
              </a:rPr>
              <a:t>promote recall effectiveness.</a:t>
            </a:r>
            <a:r>
              <a:rPr lang="en-US" sz="2100" dirty="0">
                <a:solidFill>
                  <a:srgbClr val="4C4C4C"/>
                </a:solidFill>
              </a:rPr>
              <a:t> </a:t>
            </a:r>
          </a:p>
          <a:p>
            <a:pPr>
              <a:defRPr/>
            </a:pPr>
            <a:r>
              <a:rPr lang="en-US" altLang="zh-TW" sz="2100" dirty="0">
                <a:solidFill>
                  <a:srgbClr val="4C4C4C"/>
                </a:solidFill>
                <a:ea typeface="Albany WT J" panose="020B0604020202020204" pitchFamily="34" charset="2"/>
              </a:rPr>
              <a:t>    </a:t>
            </a:r>
            <a:r>
              <a:rPr lang="en-US" altLang="zh-TW" sz="2100" dirty="0">
                <a:solidFill>
                  <a:srgbClr val="4C4C4C"/>
                </a:solidFill>
                <a:ea typeface="PMingLiU" panose="02020500000000000000" pitchFamily="18" charset="-120"/>
              </a:rPr>
              <a:t>    </a:t>
            </a:r>
            <a:r>
              <a:rPr lang="zh-CN" altLang="en-US" sz="2000" dirty="0">
                <a:solidFill>
                  <a:srgbClr val="4C4C4C"/>
                </a:solidFill>
                <a:latin typeface="SimSun" panose="02010600030101010101" pitchFamily="2" charset="-122"/>
                <a:ea typeface="SimSun" panose="02010600030101010101" pitchFamily="2" charset="-122"/>
              </a:rPr>
              <a:t>促进产品召回效能</a:t>
            </a:r>
            <a:r>
              <a:rPr lang="en-US" altLang="zh-TW" sz="2000" dirty="0">
                <a:solidFill>
                  <a:srgbClr val="4C4C4C"/>
                </a:solidFill>
                <a:latin typeface="SimSun" panose="02010600030101010101" pitchFamily="2" charset="-122"/>
                <a:ea typeface="SimSun" panose="02010600030101010101" pitchFamily="2" charset="-122"/>
              </a:rPr>
              <a:t> </a:t>
            </a:r>
            <a:r>
              <a:rPr lang="zh-TW" altLang="en-US" sz="2000" dirty="0">
                <a:solidFill>
                  <a:srgbClr val="4C4C4C"/>
                </a:solidFill>
                <a:latin typeface="SimSun" panose="02010600030101010101" pitchFamily="2" charset="-122"/>
                <a:ea typeface="SimSun" panose="02010600030101010101" pitchFamily="2" charset="-122"/>
              </a:rPr>
              <a:t>。</a:t>
            </a:r>
            <a:endParaRPr lang="en-US" sz="2000" dirty="0">
              <a:solidFill>
                <a:srgbClr val="4C4C4C"/>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777716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sk-SK" b="1" dirty="0">
                <a:solidFill>
                  <a:srgbClr val="000000"/>
                </a:solidFill>
              </a:rPr>
              <a:t> </a:t>
            </a:r>
            <a:endParaRPr lang="en-US" dirty="0"/>
          </a:p>
        </p:txBody>
      </p:sp>
      <p:sp>
        <p:nvSpPr>
          <p:cNvPr id="6" name="Rectangle 3"/>
          <p:cNvSpPr>
            <a:spLocks noChangeArrowheads="1"/>
          </p:cNvSpPr>
          <p:nvPr/>
        </p:nvSpPr>
        <p:spPr bwMode="auto">
          <a:xfrm>
            <a:off x="187181" y="1133606"/>
            <a:ext cx="5440592"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lvl="0" algn="ctr" eaLnBrk="0" hangingPunct="0"/>
            <a:r>
              <a:rPr lang="zh-CN" altLang="en-US" sz="2400" b="1" dirty="0">
                <a:solidFill>
                  <a:srgbClr val="2E74B5"/>
                </a:solidFill>
                <a:latin typeface="PMingLiU" panose="02020500000000000000" pitchFamily="18" charset="-120"/>
                <a:ea typeface="PMingLiU" panose="02020500000000000000" pitchFamily="18" charset="-120"/>
                <a:cs typeface="Albany WT J" panose="020B0604020202020204" pitchFamily="34" charset="2"/>
              </a:rPr>
              <a:t>婴幼儿耐用产品的标签需要有什么信息</a:t>
            </a:r>
            <a:r>
              <a:rPr lang="en-US" altLang="zh-CN" sz="2400" b="1" dirty="0">
                <a:solidFill>
                  <a:srgbClr val="2E74B5"/>
                </a:solidFill>
                <a:latin typeface="PMingLiU" panose="02020500000000000000" pitchFamily="18" charset="-120"/>
                <a:ea typeface="PMingLiU" panose="02020500000000000000" pitchFamily="18" charset="-120"/>
                <a:cs typeface="Albany WT J" panose="020B0604020202020204" pitchFamily="34" charset="2"/>
              </a:rPr>
              <a:t>?</a:t>
            </a:r>
            <a:r>
              <a:rPr lang="ja-JP" altLang="en-US" sz="2400" b="1" dirty="0">
                <a:solidFill>
                  <a:srgbClr val="2E74B5"/>
                </a:solidFill>
                <a:latin typeface="PMingLiU" panose="02020500000000000000" pitchFamily="18" charset="-120"/>
                <a:ea typeface="PMingLiU" panose="02020500000000000000" pitchFamily="18" charset="-120"/>
                <a:cs typeface="Albany WT J" panose="020B0604020202020204" pitchFamily="34" charset="2"/>
              </a:rPr>
              <a:t> </a:t>
            </a:r>
            <a:endParaRPr lang="zh-TW" altLang="en-US" sz="2400" b="1" dirty="0">
              <a:solidFill>
                <a:srgbClr val="2E74B5"/>
              </a:solidFill>
              <a:latin typeface="PMingLiU" panose="02020500000000000000" pitchFamily="18" charset="-120"/>
              <a:ea typeface="PMingLiU" panose="02020500000000000000" pitchFamily="18" charset="-120"/>
              <a:cs typeface="Albany WT J" panose="020B0604020202020204" pitchFamily="34" charset="2"/>
            </a:endParaRPr>
          </a:p>
        </p:txBody>
      </p:sp>
      <p:sp>
        <p:nvSpPr>
          <p:cNvPr id="12" name="Rectangle 3"/>
          <p:cNvSpPr>
            <a:spLocks noChangeArrowheads="1"/>
          </p:cNvSpPr>
          <p:nvPr/>
        </p:nvSpPr>
        <p:spPr bwMode="auto">
          <a:xfrm>
            <a:off x="162560" y="326570"/>
            <a:ext cx="11709008" cy="86177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eaLnBrk="0" hangingPunct="0"/>
            <a:r>
              <a:rPr lang="en-US" altLang="zh-TW" sz="2800" b="1" dirty="0">
                <a:solidFill>
                  <a:srgbClr val="2E74B5"/>
                </a:solidFill>
                <a:latin typeface="Calibri Light" panose="020F0302020204030204" pitchFamily="34" charset="0"/>
                <a:ea typeface="Albany WT J" panose="020B0604020202020204" pitchFamily="34" charset="2"/>
                <a:cs typeface="Arial" panose="020B0604020202020204" pitchFamily="34" charset="0"/>
              </a:rPr>
              <a:t>What Information Satisfies The Labeling Requirements For Durable Infant or Toddler Products?</a:t>
            </a:r>
            <a:endParaRPr lang="zh-TW" altLang="en-US" sz="2800" b="1" dirty="0">
              <a:solidFill>
                <a:srgbClr val="2E74B5"/>
              </a:solidFill>
              <a:latin typeface="Calibri Light" panose="020F0302020204030204" pitchFamily="34" charset="0"/>
              <a:ea typeface="Albany WT J" panose="020B0604020202020204" pitchFamily="34" charset="2"/>
              <a:cs typeface="Arial" panose="020B0604020202020204" pitchFamily="34" charset="0"/>
            </a:endParaRPr>
          </a:p>
        </p:txBody>
      </p:sp>
      <p:sp>
        <p:nvSpPr>
          <p:cNvPr id="13" name="TextBox 12"/>
          <p:cNvSpPr txBox="1"/>
          <p:nvPr/>
        </p:nvSpPr>
        <p:spPr>
          <a:xfrm>
            <a:off x="392635" y="3752216"/>
            <a:ext cx="7110393" cy="1107996"/>
          </a:xfrm>
          <a:prstGeom prst="rect">
            <a:avLst/>
          </a:prstGeom>
          <a:noFill/>
        </p:spPr>
        <p:txBody>
          <a:bodyPr wrap="square" rtlCol="0">
            <a:spAutoFit/>
          </a:bodyPr>
          <a:lstStyle/>
          <a:p>
            <a:endParaRPr lang="en-US" dirty="0">
              <a:solidFill>
                <a:srgbClr val="4C4C4C"/>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solidFill>
                  <a:srgbClr val="4C4C4C"/>
                </a:solidFill>
                <a:latin typeface="Arial" panose="020B0604020202020204" pitchFamily="34" charset="0"/>
                <a:cs typeface="Arial" panose="020B0604020202020204" pitchFamily="34" charset="0"/>
              </a:rPr>
              <a:t>Product’s city and country of origin </a:t>
            </a:r>
          </a:p>
          <a:p>
            <a:r>
              <a:rPr lang="ja-JP" altLang="en-US" sz="2400" b="1" dirty="0">
                <a:solidFill>
                  <a:srgbClr val="4C4C4C"/>
                </a:solidFill>
                <a:latin typeface="Arial" panose="020B0604020202020204" pitchFamily="34" charset="0"/>
                <a:ea typeface="PMingLiU" panose="02020500000000000000" pitchFamily="18" charset="-120"/>
                <a:cs typeface="Arial" panose="020B0604020202020204" pitchFamily="34" charset="0"/>
              </a:rPr>
              <a:t>    </a:t>
            </a:r>
            <a:r>
              <a:rPr lang="zh-CN" altLang="en-US" sz="2400" dirty="0">
                <a:solidFill>
                  <a:srgbClr val="4C4C4C"/>
                </a:solidFill>
                <a:latin typeface="SimSun" panose="02010600030101010101" pitchFamily="2" charset="-122"/>
                <a:ea typeface="SimSun" panose="02010600030101010101" pitchFamily="2" charset="-122"/>
                <a:cs typeface="Arial" panose="020B0604020202020204" pitchFamily="34" charset="0"/>
              </a:rPr>
              <a:t>产品的原产国及城市</a:t>
            </a:r>
            <a:endParaRPr lang="en-US" sz="2400" dirty="0">
              <a:solidFill>
                <a:srgbClr val="4C4C4C"/>
              </a:solidFill>
              <a:latin typeface="SimSun" panose="02010600030101010101" pitchFamily="2" charset="-122"/>
              <a:ea typeface="SimSun" panose="02010600030101010101" pitchFamily="2" charset="-122"/>
              <a:cs typeface="Arial" panose="020B0604020202020204" pitchFamily="34" charset="0"/>
            </a:endParaRPr>
          </a:p>
        </p:txBody>
      </p:sp>
      <p:sp>
        <p:nvSpPr>
          <p:cNvPr id="15" name="TextBox 14"/>
          <p:cNvSpPr txBox="1"/>
          <p:nvPr/>
        </p:nvSpPr>
        <p:spPr>
          <a:xfrm>
            <a:off x="406399" y="1798126"/>
            <a:ext cx="5097425"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4C4C4C"/>
                </a:solidFill>
                <a:latin typeface="Arial" panose="020B0604020202020204" pitchFamily="34" charset="0"/>
                <a:cs typeface="Arial" panose="020B0604020202020204" pitchFamily="34" charset="0"/>
              </a:rPr>
              <a:t>Name of manufacturer</a:t>
            </a:r>
          </a:p>
          <a:p>
            <a:r>
              <a:rPr lang="en-US" altLang="ja-JP" sz="2400" dirty="0">
                <a:solidFill>
                  <a:srgbClr val="4C4C4C"/>
                </a:solidFill>
                <a:latin typeface="Arial" panose="020B0604020202020204" pitchFamily="34" charset="0"/>
                <a:cs typeface="Arial" panose="020B0604020202020204" pitchFamily="34" charset="0"/>
              </a:rPr>
              <a:t>   </a:t>
            </a:r>
            <a:r>
              <a:rPr lang="ja-JP" altLang="en-US" sz="2400" dirty="0">
                <a:solidFill>
                  <a:srgbClr val="4C4C4C"/>
                </a:solidFill>
                <a:latin typeface="SimSun" panose="02010600030101010101" pitchFamily="2" charset="-122"/>
                <a:ea typeface="SimSun" panose="02010600030101010101" pitchFamily="2" charset="-122"/>
                <a:cs typeface="Arial" panose="020B0604020202020204" pitchFamily="34" charset="0"/>
              </a:rPr>
              <a:t>制造商名称</a:t>
            </a:r>
            <a:endParaRPr lang="en-US" sz="2400" dirty="0">
              <a:solidFill>
                <a:srgbClr val="4C4C4C"/>
              </a:solidFill>
              <a:latin typeface="SimSun" panose="02010600030101010101" pitchFamily="2" charset="-122"/>
              <a:ea typeface="SimSun" panose="02010600030101010101" pitchFamily="2" charset="-122"/>
              <a:cs typeface="Arial" panose="020B0604020202020204" pitchFamily="34" charset="0"/>
            </a:endParaRPr>
          </a:p>
        </p:txBody>
      </p:sp>
      <p:sp>
        <p:nvSpPr>
          <p:cNvPr id="19" name="TextBox 18"/>
          <p:cNvSpPr txBox="1"/>
          <p:nvPr/>
        </p:nvSpPr>
        <p:spPr>
          <a:xfrm>
            <a:off x="406397" y="4819338"/>
            <a:ext cx="11477987"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4C4C4C"/>
                </a:solidFill>
                <a:latin typeface="Arial" panose="020B0604020202020204" pitchFamily="34" charset="0"/>
                <a:cs typeface="Arial" panose="020B0604020202020204" pitchFamily="34" charset="0"/>
              </a:rPr>
              <a:t>Include manufacturer’s contact information (must be U.S. address and telephone number).</a:t>
            </a:r>
          </a:p>
          <a:p>
            <a:r>
              <a:rPr lang="zh-TW" altLang="en-US" sz="2400" b="1" dirty="0">
                <a:solidFill>
                  <a:srgbClr val="4C4C4C"/>
                </a:solidFill>
                <a:latin typeface="Arial" panose="020B0604020202020204" pitchFamily="34" charset="0"/>
                <a:ea typeface="PMingLiU" panose="02020500000000000000" pitchFamily="18" charset="-120"/>
                <a:cs typeface="Arial" panose="020B0604020202020204" pitchFamily="34" charset="0"/>
              </a:rPr>
              <a:t>    </a:t>
            </a:r>
            <a:r>
              <a:rPr lang="zh-CN" altLang="en-US" sz="2400" dirty="0">
                <a:solidFill>
                  <a:srgbClr val="4C4C4C"/>
                </a:solidFill>
                <a:latin typeface="SimSun" panose="02010600030101010101" pitchFamily="2" charset="-122"/>
                <a:ea typeface="SimSun" panose="02010600030101010101" pitchFamily="2" charset="-122"/>
                <a:cs typeface="Arial" panose="020B0604020202020204" pitchFamily="34" charset="0"/>
              </a:rPr>
              <a:t>制造商的联系信息</a:t>
            </a:r>
            <a:r>
              <a:rPr lang="zh-TW" altLang="en-US" sz="2400" dirty="0">
                <a:solidFill>
                  <a:srgbClr val="4C4C4C"/>
                </a:solidFill>
                <a:latin typeface="SimSun" panose="02010600030101010101" pitchFamily="2" charset="-122"/>
                <a:ea typeface="SimSun" panose="02010600030101010101" pitchFamily="2" charset="-122"/>
                <a:cs typeface="Arial" panose="020B0604020202020204" pitchFamily="34" charset="0"/>
              </a:rPr>
              <a:t> </a:t>
            </a:r>
            <a:r>
              <a:rPr lang="en-US" altLang="zh-TW" sz="2400" dirty="0">
                <a:solidFill>
                  <a:srgbClr val="4C4C4C"/>
                </a:solidFill>
                <a:latin typeface="SimSun" panose="02010600030101010101" pitchFamily="2" charset="-122"/>
                <a:ea typeface="SimSun" panose="02010600030101010101" pitchFamily="2" charset="-122"/>
                <a:cs typeface="Arial" panose="020B0604020202020204" pitchFamily="34" charset="0"/>
              </a:rPr>
              <a:t>(</a:t>
            </a:r>
            <a:r>
              <a:rPr lang="zh-CN" altLang="en-US" sz="2400" dirty="0">
                <a:solidFill>
                  <a:srgbClr val="4C4C4C"/>
                </a:solidFill>
                <a:latin typeface="SimSun" panose="02010600030101010101" pitchFamily="2" charset="-122"/>
                <a:ea typeface="SimSun" panose="02010600030101010101" pitchFamily="2" charset="-122"/>
                <a:cs typeface="Arial" panose="020B0604020202020204" pitchFamily="34" charset="0"/>
              </a:rPr>
              <a:t>必须是美国地址和电话号码</a:t>
            </a:r>
            <a:r>
              <a:rPr lang="en-US" altLang="zh-TW" sz="2400" dirty="0">
                <a:solidFill>
                  <a:srgbClr val="4C4C4C"/>
                </a:solidFill>
                <a:latin typeface="SimSun" panose="02010600030101010101" pitchFamily="2" charset="-122"/>
                <a:ea typeface="SimSun" panose="02010600030101010101" pitchFamily="2" charset="-122"/>
                <a:cs typeface="Arial" panose="020B0604020202020204" pitchFamily="34" charset="0"/>
              </a:rPr>
              <a:t>)</a:t>
            </a:r>
            <a:endParaRPr lang="en-US" sz="2400" dirty="0">
              <a:solidFill>
                <a:srgbClr val="4C4C4C"/>
              </a:solidFill>
              <a:latin typeface="SimSun" panose="02010600030101010101" pitchFamily="2" charset="-122"/>
              <a:ea typeface="SimSun" panose="02010600030101010101" pitchFamily="2" charset="-122"/>
              <a:cs typeface="Arial" panose="020B0604020202020204" pitchFamily="34" charset="0"/>
            </a:endParaRPr>
          </a:p>
        </p:txBody>
      </p:sp>
      <p:sp>
        <p:nvSpPr>
          <p:cNvPr id="14" name="TextBox 13"/>
          <p:cNvSpPr txBox="1"/>
          <p:nvPr/>
        </p:nvSpPr>
        <p:spPr>
          <a:xfrm>
            <a:off x="408709" y="2472286"/>
            <a:ext cx="5219064"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4C4C4C"/>
                </a:solidFill>
                <a:latin typeface="Arial" panose="020B0604020202020204" pitchFamily="34" charset="0"/>
                <a:cs typeface="Arial" panose="020B0604020202020204" pitchFamily="34" charset="0"/>
              </a:rPr>
              <a:t>Date of manufacture </a:t>
            </a:r>
          </a:p>
          <a:p>
            <a:r>
              <a:rPr lang="ja-JP" altLang="en-US" sz="2400" dirty="0">
                <a:solidFill>
                  <a:srgbClr val="4C4C4C"/>
                </a:solidFill>
                <a:latin typeface="Arial" panose="020B0604020202020204" pitchFamily="34" charset="0"/>
                <a:cs typeface="Arial" panose="020B0604020202020204" pitchFamily="34" charset="0"/>
              </a:rPr>
              <a:t>   </a:t>
            </a:r>
            <a:r>
              <a:rPr lang="ja-JP" altLang="en-US" sz="2400" dirty="0">
                <a:solidFill>
                  <a:srgbClr val="4C4C4C"/>
                </a:solidFill>
                <a:latin typeface="SimSun" panose="02010600030101010101" pitchFamily="2" charset="-122"/>
                <a:ea typeface="SimSun" panose="02010600030101010101" pitchFamily="2" charset="-122"/>
                <a:cs typeface="Arial" panose="020B0604020202020204" pitchFamily="34" charset="0"/>
              </a:rPr>
              <a:t>生产日期</a:t>
            </a:r>
            <a:endParaRPr lang="en-US" sz="2400" dirty="0">
              <a:solidFill>
                <a:srgbClr val="4C4C4C"/>
              </a:solidFill>
              <a:latin typeface="SimSun" panose="02010600030101010101" pitchFamily="2" charset="-122"/>
              <a:ea typeface="SimSun" panose="02010600030101010101" pitchFamily="2" charset="-122"/>
              <a:cs typeface="Arial" panose="020B0604020202020204" pitchFamily="34" charset="0"/>
            </a:endParaRPr>
          </a:p>
        </p:txBody>
      </p:sp>
      <p:sp>
        <p:nvSpPr>
          <p:cNvPr id="21" name="TextBox 20"/>
          <p:cNvSpPr txBox="1"/>
          <p:nvPr/>
        </p:nvSpPr>
        <p:spPr>
          <a:xfrm>
            <a:off x="392636" y="3175649"/>
            <a:ext cx="5827260"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4C4C4C"/>
                </a:solidFill>
                <a:latin typeface="Arial" panose="020B0604020202020204" pitchFamily="34" charset="0"/>
                <a:cs typeface="Arial" panose="020B0604020202020204" pitchFamily="34" charset="0"/>
              </a:rPr>
              <a:t>Model name / number</a:t>
            </a:r>
          </a:p>
          <a:p>
            <a:r>
              <a:rPr lang="zh-TW" altLang="en-US" sz="2400" b="1" dirty="0">
                <a:solidFill>
                  <a:srgbClr val="4C4C4C"/>
                </a:solidFill>
                <a:latin typeface="Arial" panose="020B0604020202020204" pitchFamily="34" charset="0"/>
                <a:ea typeface="PMingLiU" panose="02020500000000000000" pitchFamily="18" charset="-120"/>
                <a:cs typeface="Arial" panose="020B0604020202020204" pitchFamily="34" charset="0"/>
              </a:rPr>
              <a:t>    </a:t>
            </a:r>
            <a:r>
              <a:rPr lang="zh-CN" altLang="en-US" sz="2400" dirty="0">
                <a:solidFill>
                  <a:srgbClr val="4C4C4C"/>
                </a:solidFill>
                <a:latin typeface="SimSun" panose="02010600030101010101" pitchFamily="2" charset="-122"/>
                <a:ea typeface="SimSun" panose="02010600030101010101" pitchFamily="2" charset="-122"/>
                <a:cs typeface="Arial" panose="020B0604020202020204" pitchFamily="34" charset="0"/>
              </a:rPr>
              <a:t>产品式样名称</a:t>
            </a:r>
            <a:r>
              <a:rPr lang="en-US" altLang="zh-CN" sz="2400" dirty="0">
                <a:solidFill>
                  <a:srgbClr val="4C4C4C"/>
                </a:solidFill>
                <a:latin typeface="SimSun" panose="02010600030101010101" pitchFamily="2" charset="-122"/>
                <a:ea typeface="SimSun" panose="02010600030101010101" pitchFamily="2" charset="-122"/>
                <a:cs typeface="Arial" panose="020B0604020202020204" pitchFamily="34" charset="0"/>
              </a:rPr>
              <a:t>/</a:t>
            </a:r>
            <a:r>
              <a:rPr lang="zh-CN" altLang="en-US" sz="2400" dirty="0">
                <a:solidFill>
                  <a:srgbClr val="4C4C4C"/>
                </a:solidFill>
                <a:latin typeface="SimSun" panose="02010600030101010101" pitchFamily="2" charset="-122"/>
                <a:ea typeface="SimSun" panose="02010600030101010101" pitchFamily="2" charset="-122"/>
                <a:cs typeface="Arial" panose="020B0604020202020204" pitchFamily="34" charset="0"/>
              </a:rPr>
              <a:t>型号</a:t>
            </a:r>
            <a:endParaRPr lang="ja-JP" altLang="en-US" sz="2400" dirty="0">
              <a:solidFill>
                <a:srgbClr val="4C4C4C"/>
              </a:solidFill>
              <a:latin typeface="SimSun" panose="02010600030101010101" pitchFamily="2" charset="-122"/>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11730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ppt_w</p:attrName>
                                        </p:attrNameLst>
                                      </p:cBhvr>
                                      <p:tavLst>
                                        <p:tav tm="0" fmla="#ppt_w*sin(2.5*pi*$)">
                                          <p:val>
                                            <p:fltVal val="0"/>
                                          </p:val>
                                        </p:tav>
                                        <p:tav tm="100000">
                                          <p:val>
                                            <p:fltVal val="1"/>
                                          </p:val>
                                        </p:tav>
                                      </p:tavLst>
                                    </p:anim>
                                    <p:anim calcmode="lin" valueType="num">
                                      <p:cBhvr>
                                        <p:cTn id="29" dur="20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9" grpId="0"/>
      <p:bldP spid="14"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 y="690881"/>
            <a:ext cx="11871568" cy="1136674"/>
          </a:xfrm>
        </p:spPr>
        <p:txBody>
          <a:bodyPr>
            <a:normAutofit fontScale="90000"/>
          </a:bodyPr>
          <a:lstStyle/>
          <a:p>
            <a:pPr>
              <a:defRPr/>
            </a:pPr>
            <a:r>
              <a:rPr lang="en-US" sz="3100" dirty="0"/>
              <a:t>Durable infant or toddler product registration requirements and the registration form</a:t>
            </a:r>
            <a:br>
              <a:rPr lang="en-US" sz="3600" dirty="0"/>
            </a:br>
            <a:r>
              <a:rPr lang="zh-CN" altLang="en-US" sz="2700" dirty="0"/>
              <a:t>婴幼儿耐用产品的</a:t>
            </a:r>
            <a:r>
              <a:rPr lang="zh-CN" altLang="en-US" sz="2700" u="sng" dirty="0"/>
              <a:t>产品注册需求</a:t>
            </a:r>
            <a:r>
              <a:rPr lang="zh-CN" altLang="en-US" sz="2700" dirty="0"/>
              <a:t>和</a:t>
            </a:r>
            <a:r>
              <a:rPr lang="zh-CN" altLang="en-US" sz="2700" u="sng" dirty="0"/>
              <a:t>产品注册表</a:t>
            </a:r>
            <a:br>
              <a:rPr lang="ja-JP" altLang="en-US" sz="4000" dirty="0">
                <a:effectLst>
                  <a:outerShdw blurRad="38100" dist="38100" dir="2700000" algn="tl">
                    <a:srgbClr val="000000">
                      <a:alpha val="43137"/>
                    </a:srgbClr>
                  </a:outerShdw>
                </a:effectLst>
              </a:rPr>
            </a:br>
            <a:endParaRPr lang="en-US" sz="40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86079" y="1545882"/>
            <a:ext cx="11465169" cy="4875237"/>
          </a:xfrm>
        </p:spPr>
        <p:txBody>
          <a:bodyPr>
            <a:normAutofit fontScale="85000" lnSpcReduction="10000"/>
          </a:bodyPr>
          <a:lstStyle/>
          <a:p>
            <a:pPr marL="274320" indent="-274320">
              <a:buClr>
                <a:schemeClr val="accent3"/>
              </a:buClr>
              <a:defRPr/>
            </a:pPr>
            <a:endParaRPr lang="en-US" sz="2000" b="1" dirty="0">
              <a:solidFill>
                <a:schemeClr val="tx1"/>
              </a:solidFill>
            </a:endParaRPr>
          </a:p>
          <a:p>
            <a:pPr>
              <a:buClr>
                <a:schemeClr val="tx1"/>
              </a:buClr>
              <a:buFont typeface="Arial" panose="020B0604020202020204" pitchFamily="34" charset="0"/>
              <a:buChar char="•"/>
              <a:defRPr/>
            </a:pPr>
            <a:r>
              <a:rPr lang="en-US" sz="2400" dirty="0">
                <a:solidFill>
                  <a:srgbClr val="4C4C4C"/>
                </a:solidFill>
              </a:rPr>
              <a:t> Provide a postage-paid consumer registration form with each product.</a:t>
            </a:r>
          </a:p>
          <a:p>
            <a:pPr>
              <a:buClr>
                <a:schemeClr val="tx1"/>
              </a:buClr>
              <a:defRPr/>
            </a:pPr>
            <a:r>
              <a:rPr lang="en-US" altLang="zh-TW" sz="2400" dirty="0">
                <a:solidFill>
                  <a:srgbClr val="4C4C4C"/>
                </a:solidFill>
                <a:ea typeface="Albany WT J" panose="020B0604020202020204" pitchFamily="34" charset="2"/>
              </a:rPr>
              <a:t>  </a:t>
            </a:r>
            <a:r>
              <a:rPr lang="zh-CN" altLang="en-US" sz="2400" dirty="0">
                <a:solidFill>
                  <a:srgbClr val="4C4C4C"/>
                </a:solidFill>
                <a:latin typeface="SimSun" panose="02010600030101010101" pitchFamily="2" charset="-122"/>
                <a:ea typeface="SimSun" panose="02010600030101010101" pitchFamily="2" charset="-122"/>
              </a:rPr>
              <a:t>产品必须有邮费已付的产品注册表</a:t>
            </a:r>
            <a:r>
              <a:rPr lang="zh-TW" altLang="en-US" sz="2400" dirty="0">
                <a:solidFill>
                  <a:srgbClr val="4C4C4C"/>
                </a:solidFill>
                <a:latin typeface="SimSun" panose="02010600030101010101" pitchFamily="2" charset="-122"/>
                <a:ea typeface="SimSun" panose="02010600030101010101" pitchFamily="2" charset="-122"/>
              </a:rPr>
              <a:t>。</a:t>
            </a:r>
            <a:br>
              <a:rPr lang="en-US" altLang="zh-TW" sz="2400" dirty="0">
                <a:solidFill>
                  <a:srgbClr val="4C4C4C"/>
                </a:solidFill>
                <a:ea typeface="PMingLiU" panose="02020500000000000000" pitchFamily="18" charset="-120"/>
              </a:rPr>
            </a:br>
            <a:endParaRPr lang="en-US" sz="2400" dirty="0">
              <a:solidFill>
                <a:srgbClr val="4C4C4C"/>
              </a:solidFill>
              <a:ea typeface="PMingLiU" panose="02020500000000000000" pitchFamily="18" charset="-120"/>
            </a:endParaRPr>
          </a:p>
          <a:p>
            <a:pPr>
              <a:buClr>
                <a:schemeClr val="tx1"/>
              </a:buClr>
              <a:buFont typeface="Arial" panose="020B0604020202020204" pitchFamily="34" charset="0"/>
              <a:buChar char="•"/>
              <a:defRPr/>
            </a:pPr>
            <a:r>
              <a:rPr lang="en-US" sz="2400" dirty="0">
                <a:solidFill>
                  <a:srgbClr val="4C4C4C"/>
                </a:solidFill>
              </a:rPr>
              <a:t> Registration form must be attached to the product so a consumer notices it after purchasing the  </a:t>
            </a:r>
          </a:p>
          <a:p>
            <a:pPr>
              <a:buClr>
                <a:schemeClr val="tx1"/>
              </a:buClr>
              <a:defRPr/>
            </a:pPr>
            <a:r>
              <a:rPr lang="en-US" sz="2400" dirty="0">
                <a:solidFill>
                  <a:srgbClr val="4C4C4C"/>
                </a:solidFill>
              </a:rPr>
              <a:t>  product.</a:t>
            </a:r>
            <a:r>
              <a:rPr lang="zh-TW" altLang="en-US" sz="2400" dirty="0">
                <a:solidFill>
                  <a:srgbClr val="4C4C4C"/>
                </a:solidFill>
              </a:rPr>
              <a:t> </a:t>
            </a:r>
            <a:endParaRPr lang="en-US" altLang="zh-TW" sz="2400" dirty="0">
              <a:solidFill>
                <a:srgbClr val="4C4C4C"/>
              </a:solidFill>
            </a:endParaRPr>
          </a:p>
          <a:p>
            <a:pPr>
              <a:buClr>
                <a:schemeClr val="tx1"/>
              </a:buClr>
              <a:defRPr/>
            </a:pPr>
            <a:r>
              <a:rPr lang="zh-TW" altLang="en-US" sz="2400" dirty="0">
                <a:solidFill>
                  <a:srgbClr val="4C4C4C"/>
                </a:solidFill>
              </a:rPr>
              <a:t>  </a:t>
            </a:r>
            <a:r>
              <a:rPr lang="zh-CN" altLang="en-US" sz="2400" dirty="0">
                <a:solidFill>
                  <a:srgbClr val="4C4C4C"/>
                </a:solidFill>
                <a:latin typeface="SimSun" panose="02010600030101010101" pitchFamily="2" charset="-122"/>
                <a:ea typeface="SimSun" panose="02010600030101010101" pitchFamily="2" charset="-122"/>
              </a:rPr>
              <a:t>注册表必须附在产品上</a:t>
            </a:r>
            <a:r>
              <a:rPr lang="en-US" altLang="zh-CN" sz="2400" dirty="0">
                <a:solidFill>
                  <a:srgbClr val="4C4C4C"/>
                </a:solidFill>
                <a:latin typeface="SimSun" panose="02010600030101010101" pitchFamily="2" charset="-122"/>
                <a:ea typeface="SimSun" panose="02010600030101010101" pitchFamily="2" charset="-122"/>
              </a:rPr>
              <a:t>, </a:t>
            </a:r>
            <a:r>
              <a:rPr lang="zh-CN" altLang="en-US" sz="2400" dirty="0">
                <a:solidFill>
                  <a:srgbClr val="4C4C4C"/>
                </a:solidFill>
                <a:latin typeface="SimSun" panose="02010600030101010101" pitchFamily="2" charset="-122"/>
                <a:ea typeface="SimSun" panose="02010600030101010101" pitchFamily="2" charset="-122"/>
              </a:rPr>
              <a:t>所以消费者在购买产品后注意到它</a:t>
            </a:r>
            <a:r>
              <a:rPr lang="zh-TW" altLang="en-US" sz="2400" dirty="0">
                <a:solidFill>
                  <a:srgbClr val="4C4C4C"/>
                </a:solidFill>
                <a:latin typeface="SimSun" panose="02010600030101010101" pitchFamily="2" charset="-122"/>
                <a:ea typeface="SimSun" panose="02010600030101010101" pitchFamily="2" charset="-122"/>
              </a:rPr>
              <a:t>。</a:t>
            </a:r>
            <a:br>
              <a:rPr lang="en-US" altLang="zh-TW" sz="2400" dirty="0">
                <a:solidFill>
                  <a:srgbClr val="4C4C4C"/>
                </a:solidFill>
                <a:ea typeface="PMingLiU" panose="02020500000000000000" pitchFamily="18" charset="-120"/>
              </a:rPr>
            </a:br>
            <a:endParaRPr lang="en-US" sz="2400" dirty="0">
              <a:solidFill>
                <a:srgbClr val="4C4C4C"/>
              </a:solidFill>
              <a:ea typeface="PMingLiU" panose="02020500000000000000" pitchFamily="18" charset="-120"/>
            </a:endParaRPr>
          </a:p>
          <a:p>
            <a:pPr>
              <a:buClr>
                <a:schemeClr val="tx1"/>
              </a:buClr>
              <a:buFont typeface="Arial" panose="020B0604020202020204" pitchFamily="34" charset="0"/>
              <a:buChar char="•"/>
              <a:defRPr/>
            </a:pPr>
            <a:r>
              <a:rPr lang="en-US" sz="2400" dirty="0">
                <a:solidFill>
                  <a:srgbClr val="4C4C4C"/>
                </a:solidFill>
              </a:rPr>
              <a:t> The manufacturer’s name and U.S. contact information, model name and number must be on the  </a:t>
            </a:r>
          </a:p>
          <a:p>
            <a:pPr>
              <a:buClr>
                <a:schemeClr val="tx1"/>
              </a:buClr>
              <a:defRPr/>
            </a:pPr>
            <a:r>
              <a:rPr lang="en-US" sz="2400" dirty="0">
                <a:solidFill>
                  <a:srgbClr val="4C4C4C"/>
                </a:solidFill>
              </a:rPr>
              <a:t>   registration form.</a:t>
            </a:r>
          </a:p>
          <a:p>
            <a:pPr>
              <a:buClr>
                <a:schemeClr val="tx1"/>
              </a:buClr>
              <a:defRPr/>
            </a:pPr>
            <a:r>
              <a:rPr lang="en-US" altLang="zh-TW" sz="2400" dirty="0">
                <a:solidFill>
                  <a:srgbClr val="4C4C4C"/>
                </a:solidFill>
              </a:rPr>
              <a:t>   </a:t>
            </a:r>
            <a:r>
              <a:rPr lang="zh-CN" altLang="en-US" sz="2400" dirty="0">
                <a:solidFill>
                  <a:srgbClr val="4C4C4C"/>
                </a:solidFill>
                <a:latin typeface="SimSun" panose="02010600030101010101" pitchFamily="2" charset="-122"/>
                <a:ea typeface="SimSun" panose="02010600030101010101" pitchFamily="2" charset="-122"/>
              </a:rPr>
              <a:t>制造商的名称和制造商在美国的联系信息</a:t>
            </a:r>
            <a:r>
              <a:rPr lang="en-US" altLang="zh-CN" sz="2400" dirty="0">
                <a:solidFill>
                  <a:srgbClr val="4C4C4C"/>
                </a:solidFill>
                <a:latin typeface="SimSun" panose="02010600030101010101" pitchFamily="2" charset="-122"/>
                <a:ea typeface="SimSun" panose="02010600030101010101" pitchFamily="2" charset="-122"/>
              </a:rPr>
              <a:t>, </a:t>
            </a:r>
            <a:r>
              <a:rPr lang="zh-CN" altLang="en-US" sz="2400" dirty="0">
                <a:solidFill>
                  <a:srgbClr val="4C4C4C"/>
                </a:solidFill>
                <a:latin typeface="SimSun" panose="02010600030101010101" pitchFamily="2" charset="-122"/>
                <a:ea typeface="SimSun" panose="02010600030101010101" pitchFamily="2" charset="-122"/>
              </a:rPr>
              <a:t>产品的式样名称和型号必须已印在注册表上</a:t>
            </a:r>
            <a:r>
              <a:rPr lang="zh-TW" altLang="en-US" sz="2400" dirty="0">
                <a:solidFill>
                  <a:srgbClr val="4C4C4C"/>
                </a:solidFill>
                <a:latin typeface="SimSun" panose="02010600030101010101" pitchFamily="2" charset="-122"/>
                <a:ea typeface="SimSun" panose="02010600030101010101" pitchFamily="2" charset="-122"/>
              </a:rPr>
              <a:t>。</a:t>
            </a:r>
            <a:br>
              <a:rPr lang="en-US" altLang="zh-TW" sz="2400" dirty="0">
                <a:solidFill>
                  <a:srgbClr val="4C4C4C"/>
                </a:solidFill>
                <a:ea typeface="PMingLiU" panose="02020500000000000000" pitchFamily="18" charset="-120"/>
              </a:rPr>
            </a:br>
            <a:endParaRPr lang="en-US" sz="2400" dirty="0">
              <a:solidFill>
                <a:srgbClr val="4C4C4C"/>
              </a:solidFill>
              <a:ea typeface="PMingLiU" panose="02020500000000000000" pitchFamily="18" charset="-120"/>
            </a:endParaRPr>
          </a:p>
          <a:p>
            <a:pPr>
              <a:buClr>
                <a:schemeClr val="tx1"/>
              </a:buClr>
              <a:buFont typeface="Arial" panose="020B0604020202020204" pitchFamily="34" charset="0"/>
              <a:buChar char="•"/>
              <a:defRPr/>
            </a:pPr>
            <a:r>
              <a:rPr lang="en-US" sz="2400" dirty="0">
                <a:solidFill>
                  <a:srgbClr val="4C4C4C"/>
                </a:solidFill>
              </a:rPr>
              <a:t> Must keep records of consumers who register their products with the manufacturer.</a:t>
            </a:r>
          </a:p>
          <a:p>
            <a:pPr>
              <a:buClr>
                <a:schemeClr val="tx1"/>
              </a:buClr>
              <a:defRPr/>
            </a:pPr>
            <a:r>
              <a:rPr lang="en-US" altLang="zh-TW" sz="2400" dirty="0">
                <a:solidFill>
                  <a:srgbClr val="4C4C4C"/>
                </a:solidFill>
              </a:rPr>
              <a:t>   </a:t>
            </a:r>
            <a:r>
              <a:rPr lang="zh-CN" altLang="en-US" sz="2400" dirty="0">
                <a:solidFill>
                  <a:srgbClr val="4C4C4C"/>
                </a:solidFill>
                <a:latin typeface="SimSun" panose="02010600030101010101" pitchFamily="2" charset="-122"/>
                <a:ea typeface="SimSun" panose="02010600030101010101" pitchFamily="2" charset="-122"/>
              </a:rPr>
              <a:t>制造商必须保存消费者所注册的资料与记录。</a:t>
            </a:r>
            <a:br>
              <a:rPr lang="en-US" altLang="zh-CN" sz="2400" dirty="0">
                <a:solidFill>
                  <a:srgbClr val="4C4C4C"/>
                </a:solidFill>
                <a:latin typeface="SimSun" panose="02010600030101010101" pitchFamily="2" charset="-122"/>
                <a:ea typeface="SimSun" panose="02010600030101010101" pitchFamily="2" charset="-122"/>
              </a:rPr>
            </a:br>
            <a:endParaRPr lang="en-US" sz="2400" dirty="0">
              <a:solidFill>
                <a:srgbClr val="4C4C4C"/>
              </a:solidFill>
              <a:latin typeface="SimSun" panose="02010600030101010101" pitchFamily="2" charset="-122"/>
              <a:ea typeface="SimSun" panose="02010600030101010101" pitchFamily="2" charset="-122"/>
            </a:endParaRPr>
          </a:p>
          <a:p>
            <a:pPr>
              <a:buClr>
                <a:schemeClr val="tx1"/>
              </a:buClr>
              <a:buFont typeface="Arial" panose="020B0604020202020204" pitchFamily="34" charset="0"/>
              <a:buChar char="•"/>
              <a:defRPr/>
            </a:pPr>
            <a:r>
              <a:rPr lang="en-US" sz="2400" dirty="0">
                <a:solidFill>
                  <a:srgbClr val="4C4C4C"/>
                </a:solidFill>
              </a:rPr>
              <a:t> Must provide an option for consumers to register online. </a:t>
            </a:r>
          </a:p>
          <a:p>
            <a:pPr>
              <a:buClr>
                <a:schemeClr val="bg2">
                  <a:lumMod val="50000"/>
                </a:schemeClr>
              </a:buClr>
              <a:defRPr/>
            </a:pPr>
            <a:r>
              <a:rPr lang="zh-CN" altLang="en-US" sz="2400" dirty="0">
                <a:solidFill>
                  <a:srgbClr val="4C4C4C"/>
                </a:solidFill>
                <a:ea typeface="PMingLiU" panose="02020500000000000000" pitchFamily="18" charset="-120"/>
              </a:rPr>
              <a:t>   </a:t>
            </a:r>
            <a:r>
              <a:rPr lang="zh-CN" altLang="en-US" sz="2400" dirty="0">
                <a:solidFill>
                  <a:srgbClr val="4C4C4C"/>
                </a:solidFill>
                <a:latin typeface="SimSun" panose="02010600030101010101" pitchFamily="2" charset="-122"/>
                <a:ea typeface="SimSun" panose="02010600030101010101" pitchFamily="2" charset="-122"/>
              </a:rPr>
              <a:t>必须让消费者能在网上注册</a:t>
            </a:r>
            <a:r>
              <a:rPr lang="zh-TW" altLang="en-US" sz="2400" dirty="0">
                <a:solidFill>
                  <a:srgbClr val="4C4C4C"/>
                </a:solidFill>
                <a:latin typeface="SimSun" panose="02010600030101010101" pitchFamily="2" charset="-122"/>
                <a:ea typeface="SimSun" panose="02010600030101010101" pitchFamily="2" charset="-122"/>
              </a:rPr>
              <a:t>。</a:t>
            </a:r>
          </a:p>
          <a:p>
            <a:pPr>
              <a:buClr>
                <a:schemeClr val="bg2">
                  <a:lumMod val="50000"/>
                </a:schemeClr>
              </a:buClr>
              <a:defRPr/>
            </a:pPr>
            <a:endParaRPr lang="en-US" sz="2400" dirty="0">
              <a:latin typeface="PMingLiU" panose="02020500000000000000" pitchFamily="18" charset="-120"/>
              <a:ea typeface="PMingLiU" panose="02020500000000000000" pitchFamily="18" charset="-120"/>
              <a:cs typeface="Albany WT J" panose="020B0604020202020204" pitchFamily="34" charset="2"/>
            </a:endParaRPr>
          </a:p>
          <a:p>
            <a:pPr marL="274320" indent="-274320">
              <a:buClr>
                <a:schemeClr val="accent3"/>
              </a:buClr>
              <a:defRPr/>
            </a:pPr>
            <a:endParaRPr lang="en-US" sz="2800" b="1" dirty="0">
              <a:solidFill>
                <a:schemeClr val="accent3">
                  <a:lumMod val="50000"/>
                </a:schemeClr>
              </a:solidFill>
            </a:endParaRPr>
          </a:p>
        </p:txBody>
      </p:sp>
    </p:spTree>
    <p:extLst>
      <p:ext uri="{BB962C8B-B14F-4D97-AF65-F5344CB8AC3E}">
        <p14:creationId xmlns:p14="http://schemas.microsoft.com/office/powerpoint/2010/main" val="171007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4" dur="1000"/>
                                        <p:tgtEl>
                                          <p:spTgt spid="3">
                                            <p:txEl>
                                              <p:pRg st="3" end="3"/>
                                            </p:txEl>
                                          </p:spTgt>
                                        </p:tgtEl>
                                      </p:cBhvr>
                                    </p:animEffect>
                                  </p:childTnLst>
                                </p:cTn>
                              </p:par>
                              <p:par>
                                <p:cTn id="25" presetID="31"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p:cTn id="27"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8"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29"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0" dur="1000"/>
                                        <p:tgtEl>
                                          <p:spTgt spid="3">
                                            <p:txEl>
                                              <p:pRg st="4" end="4"/>
                                            </p:txEl>
                                          </p:spTgt>
                                        </p:tgtEl>
                                      </p:cBhvr>
                                    </p:animEffect>
                                  </p:childTnLst>
                                </p:cTn>
                              </p:par>
                              <p:par>
                                <p:cTn id="31" presetID="31"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p:cTn id="33"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4"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5"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36" dur="10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p:cTn id="41"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2"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43"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44" dur="1000"/>
                                        <p:tgtEl>
                                          <p:spTgt spid="3">
                                            <p:txEl>
                                              <p:pRg st="6" end="6"/>
                                            </p:txEl>
                                          </p:spTgt>
                                        </p:tgtEl>
                                      </p:cBhvr>
                                    </p:animEffect>
                                  </p:childTnLst>
                                </p:cTn>
                              </p:par>
                              <p:par>
                                <p:cTn id="45" presetID="31" presetClass="entr" presetSubtype="0"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p:cTn id="47"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7" end="7"/>
                                            </p:txEl>
                                          </p:spTgt>
                                        </p:tgtEl>
                                      </p:cBhvr>
                                    </p:animEffect>
                                  </p:childTnLst>
                                </p:cTn>
                              </p:par>
                              <p:par>
                                <p:cTn id="51" presetID="31" presetClass="entr" presetSubtype="0" fill="hold" nodeType="with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 calcmode="lin" valueType="num">
                                      <p:cBhvr>
                                        <p:cTn id="53"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4"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55"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56" dur="1000"/>
                                        <p:tgtEl>
                                          <p:spTgt spid="3">
                                            <p:txEl>
                                              <p:pRg st="8" end="8"/>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p:cTn id="61"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62" dur="1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63" dur="1000" fill="hold"/>
                                        <p:tgtEl>
                                          <p:spTgt spid="3">
                                            <p:txEl>
                                              <p:pRg st="9" end="9"/>
                                            </p:txEl>
                                          </p:spTgt>
                                        </p:tgtEl>
                                        <p:attrNameLst>
                                          <p:attrName>style.rotation</p:attrName>
                                        </p:attrNameLst>
                                      </p:cBhvr>
                                      <p:tavLst>
                                        <p:tav tm="0">
                                          <p:val>
                                            <p:fltVal val="90"/>
                                          </p:val>
                                        </p:tav>
                                        <p:tav tm="100000">
                                          <p:val>
                                            <p:fltVal val="0"/>
                                          </p:val>
                                        </p:tav>
                                      </p:tavLst>
                                    </p:anim>
                                    <p:animEffect transition="in" filter="fade">
                                      <p:cBhvr>
                                        <p:cTn id="64" dur="1000"/>
                                        <p:tgtEl>
                                          <p:spTgt spid="3">
                                            <p:txEl>
                                              <p:pRg st="9" end="9"/>
                                            </p:txEl>
                                          </p:spTgt>
                                        </p:tgtEl>
                                      </p:cBhvr>
                                    </p:animEffect>
                                  </p:childTnLst>
                                </p:cTn>
                              </p:par>
                              <p:par>
                                <p:cTn id="65" presetID="31" presetClass="entr" presetSubtype="0" fill="hold" nodeType="with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p:cTn id="67" dur="1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68" dur="1000" fill="hold"/>
                                        <p:tgtEl>
                                          <p:spTgt spid="3">
                                            <p:txEl>
                                              <p:pRg st="10" end="10"/>
                                            </p:txEl>
                                          </p:spTgt>
                                        </p:tgtEl>
                                        <p:attrNameLst>
                                          <p:attrName>ppt_h</p:attrName>
                                        </p:attrNameLst>
                                      </p:cBhvr>
                                      <p:tavLst>
                                        <p:tav tm="0">
                                          <p:val>
                                            <p:fltVal val="0"/>
                                          </p:val>
                                        </p:tav>
                                        <p:tav tm="100000">
                                          <p:val>
                                            <p:strVal val="#ppt_h"/>
                                          </p:val>
                                        </p:tav>
                                      </p:tavLst>
                                    </p:anim>
                                    <p:anim calcmode="lin" valueType="num">
                                      <p:cBhvr>
                                        <p:cTn id="69" dur="1000" fill="hold"/>
                                        <p:tgtEl>
                                          <p:spTgt spid="3">
                                            <p:txEl>
                                              <p:pRg st="10" end="10"/>
                                            </p:txEl>
                                          </p:spTgt>
                                        </p:tgtEl>
                                        <p:attrNameLst>
                                          <p:attrName>style.rotation</p:attrName>
                                        </p:attrNameLst>
                                      </p:cBhvr>
                                      <p:tavLst>
                                        <p:tav tm="0">
                                          <p:val>
                                            <p:fltVal val="90"/>
                                          </p:val>
                                        </p:tav>
                                        <p:tav tm="100000">
                                          <p:val>
                                            <p:fltVal val="0"/>
                                          </p:val>
                                        </p:tav>
                                      </p:tavLst>
                                    </p:anim>
                                    <p:animEffect transition="in" filter="fade">
                                      <p:cBhvr>
                                        <p:cTn id="70" dur="1000"/>
                                        <p:tgtEl>
                                          <p:spTgt spid="3">
                                            <p:txEl>
                                              <p:pRg st="10" end="1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nodeType="clickEffect">
                                  <p:stCondLst>
                                    <p:cond delay="0"/>
                                  </p:stCondLst>
                                  <p:childTnLst>
                                    <p:set>
                                      <p:cBhvr>
                                        <p:cTn id="74" dur="1" fill="hold">
                                          <p:stCondLst>
                                            <p:cond delay="0"/>
                                          </p:stCondLst>
                                        </p:cTn>
                                        <p:tgtEl>
                                          <p:spTgt spid="3">
                                            <p:txEl>
                                              <p:pRg st="11" end="11"/>
                                            </p:txEl>
                                          </p:spTgt>
                                        </p:tgtEl>
                                        <p:attrNameLst>
                                          <p:attrName>style.visibility</p:attrName>
                                        </p:attrNameLst>
                                      </p:cBhvr>
                                      <p:to>
                                        <p:strVal val="visible"/>
                                      </p:to>
                                    </p:set>
                                    <p:anim calcmode="lin" valueType="num">
                                      <p:cBhvr>
                                        <p:cTn id="75" dur="10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76" dur="1000" fill="hold"/>
                                        <p:tgtEl>
                                          <p:spTgt spid="3">
                                            <p:txEl>
                                              <p:pRg st="11" end="11"/>
                                            </p:txEl>
                                          </p:spTgt>
                                        </p:tgtEl>
                                        <p:attrNameLst>
                                          <p:attrName>ppt_h</p:attrName>
                                        </p:attrNameLst>
                                      </p:cBhvr>
                                      <p:tavLst>
                                        <p:tav tm="0">
                                          <p:val>
                                            <p:fltVal val="0"/>
                                          </p:val>
                                        </p:tav>
                                        <p:tav tm="100000">
                                          <p:val>
                                            <p:strVal val="#ppt_h"/>
                                          </p:val>
                                        </p:tav>
                                      </p:tavLst>
                                    </p:anim>
                                    <p:anim calcmode="lin" valueType="num">
                                      <p:cBhvr>
                                        <p:cTn id="77" dur="1000" fill="hold"/>
                                        <p:tgtEl>
                                          <p:spTgt spid="3">
                                            <p:txEl>
                                              <p:pRg st="11" end="11"/>
                                            </p:txEl>
                                          </p:spTgt>
                                        </p:tgtEl>
                                        <p:attrNameLst>
                                          <p:attrName>style.rotation</p:attrName>
                                        </p:attrNameLst>
                                      </p:cBhvr>
                                      <p:tavLst>
                                        <p:tav tm="0">
                                          <p:val>
                                            <p:fltVal val="90"/>
                                          </p:val>
                                        </p:tav>
                                        <p:tav tm="100000">
                                          <p:val>
                                            <p:fltVal val="0"/>
                                          </p:val>
                                        </p:tav>
                                      </p:tavLst>
                                    </p:anim>
                                    <p:animEffect transition="in" filter="fade">
                                      <p:cBhvr>
                                        <p:cTn id="78" dur="1000"/>
                                        <p:tgtEl>
                                          <p:spTgt spid="3">
                                            <p:txEl>
                                              <p:pRg st="11" end="11"/>
                                            </p:txEl>
                                          </p:spTgt>
                                        </p:tgtEl>
                                      </p:cBhvr>
                                    </p:animEffect>
                                  </p:childTnLst>
                                </p:cTn>
                              </p:par>
                              <p:par>
                                <p:cTn id="79" presetID="31" presetClass="entr" presetSubtype="0" fill="hold" nodeType="withEffect">
                                  <p:stCondLst>
                                    <p:cond delay="0"/>
                                  </p:stCondLst>
                                  <p:childTnLst>
                                    <p:set>
                                      <p:cBhvr>
                                        <p:cTn id="80" dur="1" fill="hold">
                                          <p:stCondLst>
                                            <p:cond delay="0"/>
                                          </p:stCondLst>
                                        </p:cTn>
                                        <p:tgtEl>
                                          <p:spTgt spid="3">
                                            <p:txEl>
                                              <p:pRg st="12" end="12"/>
                                            </p:txEl>
                                          </p:spTgt>
                                        </p:tgtEl>
                                        <p:attrNameLst>
                                          <p:attrName>style.visibility</p:attrName>
                                        </p:attrNameLst>
                                      </p:cBhvr>
                                      <p:to>
                                        <p:strVal val="visible"/>
                                      </p:to>
                                    </p:set>
                                    <p:anim calcmode="lin" valueType="num">
                                      <p:cBhvr>
                                        <p:cTn id="81" dur="1000" fill="hold"/>
                                        <p:tgtEl>
                                          <p:spTgt spid="3">
                                            <p:txEl>
                                              <p:pRg st="12" end="12"/>
                                            </p:txEl>
                                          </p:spTgt>
                                        </p:tgtEl>
                                        <p:attrNameLst>
                                          <p:attrName>ppt_w</p:attrName>
                                        </p:attrNameLst>
                                      </p:cBhvr>
                                      <p:tavLst>
                                        <p:tav tm="0">
                                          <p:val>
                                            <p:fltVal val="0"/>
                                          </p:val>
                                        </p:tav>
                                        <p:tav tm="100000">
                                          <p:val>
                                            <p:strVal val="#ppt_w"/>
                                          </p:val>
                                        </p:tav>
                                      </p:tavLst>
                                    </p:anim>
                                    <p:anim calcmode="lin" valueType="num">
                                      <p:cBhvr>
                                        <p:cTn id="82" dur="1000" fill="hold"/>
                                        <p:tgtEl>
                                          <p:spTgt spid="3">
                                            <p:txEl>
                                              <p:pRg st="12" end="12"/>
                                            </p:txEl>
                                          </p:spTgt>
                                        </p:tgtEl>
                                        <p:attrNameLst>
                                          <p:attrName>ppt_h</p:attrName>
                                        </p:attrNameLst>
                                      </p:cBhvr>
                                      <p:tavLst>
                                        <p:tav tm="0">
                                          <p:val>
                                            <p:fltVal val="0"/>
                                          </p:val>
                                        </p:tav>
                                        <p:tav tm="100000">
                                          <p:val>
                                            <p:strVal val="#ppt_h"/>
                                          </p:val>
                                        </p:tav>
                                      </p:tavLst>
                                    </p:anim>
                                    <p:anim calcmode="lin" valueType="num">
                                      <p:cBhvr>
                                        <p:cTn id="83" dur="1000" fill="hold"/>
                                        <p:tgtEl>
                                          <p:spTgt spid="3">
                                            <p:txEl>
                                              <p:pRg st="12" end="12"/>
                                            </p:txEl>
                                          </p:spTgt>
                                        </p:tgtEl>
                                        <p:attrNameLst>
                                          <p:attrName>style.rotation</p:attrName>
                                        </p:attrNameLst>
                                      </p:cBhvr>
                                      <p:tavLst>
                                        <p:tav tm="0">
                                          <p:val>
                                            <p:fltVal val="90"/>
                                          </p:val>
                                        </p:tav>
                                        <p:tav tm="100000">
                                          <p:val>
                                            <p:fltVal val="0"/>
                                          </p:val>
                                        </p:tav>
                                      </p:tavLst>
                                    </p:anim>
                                    <p:animEffect transition="in" filter="fade">
                                      <p:cBhvr>
                                        <p:cTn id="84" dur="1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76798" y="1151647"/>
            <a:ext cx="7077669" cy="2590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2676797" y="3742447"/>
            <a:ext cx="7077669" cy="25146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a:off x="5943600" y="1151647"/>
            <a:ext cx="0" cy="25908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753592" y="1412175"/>
            <a:ext cx="2895600" cy="461665"/>
          </a:xfrm>
          <a:prstGeom prst="rect">
            <a:avLst/>
          </a:prstGeom>
          <a:noFill/>
        </p:spPr>
        <p:txBody>
          <a:bodyPr wrap="square" rtlCol="0">
            <a:spAutoFit/>
          </a:bodyPr>
          <a:lstStyle/>
          <a:p>
            <a:pPr algn="ctr"/>
            <a:r>
              <a:rPr lang="en-US" sz="1200" b="1" dirty="0"/>
              <a:t>PRODUCT REGISTRATION FOR SAFETY ALERT OR RECALL ONLY </a:t>
            </a:r>
          </a:p>
        </p:txBody>
      </p:sp>
      <p:cxnSp>
        <p:nvCxnSpPr>
          <p:cNvPr id="10" name="Straight Connector 9"/>
          <p:cNvCxnSpPr/>
          <p:nvPr/>
        </p:nvCxnSpPr>
        <p:spPr>
          <a:xfrm>
            <a:off x="2814206" y="2057400"/>
            <a:ext cx="282055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781589" y="2240963"/>
            <a:ext cx="2933122" cy="1169551"/>
          </a:xfrm>
          <a:prstGeom prst="rect">
            <a:avLst/>
          </a:prstGeom>
          <a:noFill/>
        </p:spPr>
        <p:txBody>
          <a:bodyPr wrap="square" rtlCol="0">
            <a:spAutoFit/>
          </a:bodyPr>
          <a:lstStyle/>
          <a:p>
            <a:r>
              <a:rPr lang="en-US" sz="1000" b="1" dirty="0"/>
              <a:t>We will use the information provided on this card to contact you only if there is a safety alert or recall for this product. We will not sell, rent, or share your personal information. To register your product, please complete and mail the bottom part of this card, or visit our online registration at: www.website.com</a:t>
            </a:r>
          </a:p>
        </p:txBody>
      </p:sp>
      <p:pic>
        <p:nvPicPr>
          <p:cNvPr id="12" name="Picture 11"/>
          <p:cNvPicPr>
            <a:picLocks noChangeAspect="1"/>
          </p:cNvPicPr>
          <p:nvPr/>
        </p:nvPicPr>
        <p:blipFill rotWithShape="1">
          <a:blip r:embed="rId2"/>
          <a:srcRect l="11868" t="49149" r="4242" b="9989"/>
          <a:stretch/>
        </p:blipFill>
        <p:spPr>
          <a:xfrm>
            <a:off x="2790292" y="3885751"/>
            <a:ext cx="3017520" cy="2194560"/>
          </a:xfrm>
          <a:prstGeom prst="rect">
            <a:avLst/>
          </a:prstGeom>
        </p:spPr>
      </p:pic>
      <p:sp>
        <p:nvSpPr>
          <p:cNvPr id="15" name="TextBox 14"/>
          <p:cNvSpPr txBox="1"/>
          <p:nvPr/>
        </p:nvSpPr>
        <p:spPr>
          <a:xfrm>
            <a:off x="6457950" y="1261981"/>
            <a:ext cx="2895600" cy="276999"/>
          </a:xfrm>
          <a:prstGeom prst="rect">
            <a:avLst/>
          </a:prstGeom>
          <a:noFill/>
        </p:spPr>
        <p:txBody>
          <a:bodyPr wrap="square" rtlCol="0">
            <a:spAutoFit/>
          </a:bodyPr>
          <a:lstStyle/>
          <a:p>
            <a:pPr algn="ctr"/>
            <a:r>
              <a:rPr lang="en-US" sz="1200" b="1" u="sng" dirty="0"/>
              <a:t>Manufacturer’s Contact Information</a:t>
            </a:r>
          </a:p>
        </p:txBody>
      </p:sp>
      <p:sp>
        <p:nvSpPr>
          <p:cNvPr id="16" name="TextBox 15"/>
          <p:cNvSpPr txBox="1"/>
          <p:nvPr/>
        </p:nvSpPr>
        <p:spPr>
          <a:xfrm>
            <a:off x="6394450" y="1513018"/>
            <a:ext cx="2895600" cy="830997"/>
          </a:xfrm>
          <a:prstGeom prst="rect">
            <a:avLst/>
          </a:prstGeom>
          <a:noFill/>
        </p:spPr>
        <p:txBody>
          <a:bodyPr wrap="square" rtlCol="0">
            <a:spAutoFit/>
          </a:bodyPr>
          <a:lstStyle/>
          <a:p>
            <a:pPr algn="ctr"/>
            <a:r>
              <a:rPr lang="en-US" sz="1200" dirty="0"/>
              <a:t>Manufacturer’s Name</a:t>
            </a:r>
          </a:p>
          <a:p>
            <a:pPr algn="ctr"/>
            <a:r>
              <a:rPr lang="en-US" sz="1200" dirty="0"/>
              <a:t>111 Main St., Anytown, ST 01234</a:t>
            </a:r>
          </a:p>
          <a:p>
            <a:pPr algn="ctr"/>
            <a:r>
              <a:rPr lang="en-US" sz="1200" dirty="0"/>
              <a:t>www.website.com</a:t>
            </a:r>
          </a:p>
          <a:p>
            <a:pPr algn="ctr"/>
            <a:r>
              <a:rPr lang="en-US" sz="1200" dirty="0"/>
              <a:t>Phone Number-Toll-Free (if available)</a:t>
            </a:r>
          </a:p>
        </p:txBody>
      </p:sp>
      <p:sp>
        <p:nvSpPr>
          <p:cNvPr id="18" name="TextBox 17"/>
          <p:cNvSpPr txBox="1"/>
          <p:nvPr/>
        </p:nvSpPr>
        <p:spPr>
          <a:xfrm>
            <a:off x="6237964" y="2419773"/>
            <a:ext cx="3200400" cy="646331"/>
          </a:xfrm>
          <a:prstGeom prst="rect">
            <a:avLst/>
          </a:prstGeom>
          <a:noFill/>
          <a:ln>
            <a:solidFill>
              <a:schemeClr val="tx1"/>
            </a:solidFill>
          </a:ln>
        </p:spPr>
        <p:txBody>
          <a:bodyPr wrap="square" rtlCol="0">
            <a:spAutoFit/>
          </a:bodyPr>
          <a:lstStyle/>
          <a:p>
            <a:r>
              <a:rPr lang="en-US" sz="1200" b="1" dirty="0"/>
              <a:t>Model Name</a:t>
            </a:r>
            <a:r>
              <a:rPr lang="en-US" sz="1200" dirty="0"/>
              <a:t>: ABC</a:t>
            </a:r>
          </a:p>
          <a:p>
            <a:r>
              <a:rPr lang="en-US" sz="1200" b="1" dirty="0"/>
              <a:t>Model Number</a:t>
            </a:r>
            <a:r>
              <a:rPr lang="en-US" sz="1200" dirty="0"/>
              <a:t>: 123</a:t>
            </a:r>
          </a:p>
          <a:p>
            <a:r>
              <a:rPr lang="en-US" sz="1200" b="1" dirty="0"/>
              <a:t>Manufacture Date</a:t>
            </a:r>
            <a:r>
              <a:rPr lang="en-US" sz="1200" dirty="0"/>
              <a:t>: January 1, 2020</a:t>
            </a:r>
          </a:p>
        </p:txBody>
      </p:sp>
      <p:sp>
        <p:nvSpPr>
          <p:cNvPr id="19" name="TextBox 18"/>
          <p:cNvSpPr txBox="1"/>
          <p:nvPr/>
        </p:nvSpPr>
        <p:spPr>
          <a:xfrm>
            <a:off x="6176818" y="3179681"/>
            <a:ext cx="3467100" cy="461665"/>
          </a:xfrm>
          <a:prstGeom prst="rect">
            <a:avLst/>
          </a:prstGeom>
          <a:noFill/>
        </p:spPr>
        <p:txBody>
          <a:bodyPr wrap="square" rtlCol="0">
            <a:spAutoFit/>
          </a:bodyPr>
          <a:lstStyle/>
          <a:p>
            <a:pPr algn="ctr"/>
            <a:r>
              <a:rPr lang="en-US" sz="1200" b="1" dirty="0"/>
              <a:t>KEEP THIS TOP PART FOR YOUR RECORD. FILL OUT AND RETURN BOTTOM PART.</a:t>
            </a:r>
          </a:p>
        </p:txBody>
      </p:sp>
      <p:sp>
        <p:nvSpPr>
          <p:cNvPr id="20" name="TextBox 19"/>
          <p:cNvSpPr txBox="1"/>
          <p:nvPr/>
        </p:nvSpPr>
        <p:spPr>
          <a:xfrm>
            <a:off x="6248833" y="5501306"/>
            <a:ext cx="3200400" cy="646331"/>
          </a:xfrm>
          <a:prstGeom prst="rect">
            <a:avLst/>
          </a:prstGeom>
          <a:noFill/>
          <a:ln>
            <a:solidFill>
              <a:schemeClr val="tx1"/>
            </a:solidFill>
          </a:ln>
        </p:spPr>
        <p:txBody>
          <a:bodyPr wrap="square" rtlCol="0">
            <a:spAutoFit/>
          </a:bodyPr>
          <a:lstStyle/>
          <a:p>
            <a:r>
              <a:rPr lang="en-US" sz="1200" b="1" dirty="0"/>
              <a:t>Model Name</a:t>
            </a:r>
            <a:r>
              <a:rPr lang="en-US" sz="1200" dirty="0"/>
              <a:t>: ABC</a:t>
            </a:r>
          </a:p>
          <a:p>
            <a:r>
              <a:rPr lang="en-US" sz="1200" b="1" dirty="0"/>
              <a:t>Model Number</a:t>
            </a:r>
            <a:r>
              <a:rPr lang="en-US" sz="1200" dirty="0"/>
              <a:t>: 123</a:t>
            </a:r>
          </a:p>
          <a:p>
            <a:r>
              <a:rPr lang="en-US" sz="1200" b="1" dirty="0"/>
              <a:t>Manufacture Date</a:t>
            </a:r>
            <a:r>
              <a:rPr lang="en-US" sz="1200" dirty="0"/>
              <a:t>: January 1, 2020</a:t>
            </a:r>
          </a:p>
        </p:txBody>
      </p:sp>
      <p:sp>
        <p:nvSpPr>
          <p:cNvPr id="22" name="TextBox 21"/>
          <p:cNvSpPr txBox="1"/>
          <p:nvPr/>
        </p:nvSpPr>
        <p:spPr>
          <a:xfrm>
            <a:off x="6111300" y="3806113"/>
            <a:ext cx="3643167" cy="276999"/>
          </a:xfrm>
          <a:prstGeom prst="rect">
            <a:avLst/>
          </a:prstGeom>
          <a:noFill/>
        </p:spPr>
        <p:txBody>
          <a:bodyPr wrap="square" rtlCol="0">
            <a:spAutoFit/>
          </a:bodyPr>
          <a:lstStyle/>
          <a:p>
            <a:pPr algn="ctr"/>
            <a:r>
              <a:rPr lang="en-US" sz="1200" b="1" u="sng" dirty="0"/>
              <a:t>Consumer’s Address And Contact Information</a:t>
            </a:r>
          </a:p>
        </p:txBody>
      </p:sp>
      <p:sp>
        <p:nvSpPr>
          <p:cNvPr id="21" name="TextBox 20"/>
          <p:cNvSpPr txBox="1"/>
          <p:nvPr/>
        </p:nvSpPr>
        <p:spPr>
          <a:xfrm>
            <a:off x="2971800" y="5195557"/>
            <a:ext cx="1752600" cy="830997"/>
          </a:xfrm>
          <a:prstGeom prst="rect">
            <a:avLst/>
          </a:prstGeom>
          <a:solidFill>
            <a:schemeClr val="bg1"/>
          </a:solidFill>
        </p:spPr>
        <p:txBody>
          <a:bodyPr wrap="square" rtlCol="0">
            <a:spAutoFit/>
          </a:bodyPr>
          <a:lstStyle/>
          <a:p>
            <a:pPr algn="ctr"/>
            <a:r>
              <a:rPr lang="en-US" sz="1200" b="1" dirty="0"/>
              <a:t>Manufacturer’s Name</a:t>
            </a:r>
          </a:p>
          <a:p>
            <a:pPr algn="ctr"/>
            <a:r>
              <a:rPr lang="en-US" sz="1200" b="1" dirty="0"/>
              <a:t>Post Office Box 0000</a:t>
            </a:r>
          </a:p>
          <a:p>
            <a:pPr algn="ctr"/>
            <a:r>
              <a:rPr lang="en-US" sz="1200" b="1" dirty="0"/>
              <a:t>Anytown, ST 01234</a:t>
            </a:r>
          </a:p>
          <a:p>
            <a:pPr algn="ctr"/>
            <a:endParaRPr lang="en-US" sz="1200" b="1" dirty="0"/>
          </a:p>
        </p:txBody>
      </p:sp>
      <p:sp>
        <p:nvSpPr>
          <p:cNvPr id="23" name="Title 1"/>
          <p:cNvSpPr>
            <a:spLocks noGrp="1"/>
          </p:cNvSpPr>
          <p:nvPr>
            <p:ph type="title"/>
          </p:nvPr>
        </p:nvSpPr>
        <p:spPr>
          <a:xfrm>
            <a:off x="97560" y="689287"/>
            <a:ext cx="5537201" cy="947859"/>
          </a:xfrm>
        </p:spPr>
        <p:txBody>
          <a:bodyPr>
            <a:noAutofit/>
          </a:bodyPr>
          <a:lstStyle/>
          <a:p>
            <a:pPr algn="l"/>
            <a:r>
              <a:rPr lang="en-US" sz="2400" dirty="0"/>
              <a:t>An example of a registration form </a:t>
            </a:r>
            <a:br>
              <a:rPr lang="en-US" sz="2400" dirty="0"/>
            </a:br>
            <a:r>
              <a:rPr lang="zh-CN" altLang="en-US" sz="2400" dirty="0"/>
              <a:t>产品注册表的范例</a:t>
            </a:r>
            <a:br>
              <a:rPr lang="en-US" sz="2400" dirty="0">
                <a:solidFill>
                  <a:schemeClr val="tx1"/>
                </a:solidFill>
              </a:rPr>
            </a:br>
            <a:r>
              <a:rPr lang="en-US" sz="2400" dirty="0"/>
              <a:t>						</a:t>
            </a:r>
            <a:endParaRPr lang="en-US" sz="2400" u="sng" dirty="0"/>
          </a:p>
        </p:txBody>
      </p:sp>
      <p:sp>
        <p:nvSpPr>
          <p:cNvPr id="25" name="Left Brace 24"/>
          <p:cNvSpPr/>
          <p:nvPr/>
        </p:nvSpPr>
        <p:spPr>
          <a:xfrm>
            <a:off x="2529738" y="3793324"/>
            <a:ext cx="107980" cy="243082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6" name="Left Brace 25"/>
          <p:cNvSpPr/>
          <p:nvPr/>
        </p:nvSpPr>
        <p:spPr>
          <a:xfrm>
            <a:off x="2521350" y="1228677"/>
            <a:ext cx="121695" cy="247642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7" name="TextBox 26"/>
          <p:cNvSpPr txBox="1"/>
          <p:nvPr/>
        </p:nvSpPr>
        <p:spPr>
          <a:xfrm>
            <a:off x="797668" y="2158162"/>
            <a:ext cx="1934453" cy="523220"/>
          </a:xfrm>
          <a:prstGeom prst="rect">
            <a:avLst/>
          </a:prstGeom>
          <a:noFill/>
        </p:spPr>
        <p:txBody>
          <a:bodyPr wrap="square" rtlCol="0">
            <a:spAutoFit/>
          </a:bodyPr>
          <a:lstStyle/>
          <a:p>
            <a:r>
              <a:rPr lang="en-US" sz="1400" dirty="0">
                <a:solidFill>
                  <a:srgbClr val="4C4C4C"/>
                </a:solidFill>
              </a:rPr>
              <a:t>Consumer keeps</a:t>
            </a:r>
          </a:p>
          <a:p>
            <a:r>
              <a:rPr lang="ja-JP" altLang="en-US" sz="1400" dirty="0">
                <a:solidFill>
                  <a:srgbClr val="4C4C4C"/>
                </a:solidFill>
              </a:rPr>
              <a:t>消费者保存</a:t>
            </a:r>
            <a:endParaRPr lang="en-US" sz="1400" dirty="0">
              <a:solidFill>
                <a:srgbClr val="4C4C4C"/>
              </a:solidFill>
            </a:endParaRPr>
          </a:p>
        </p:txBody>
      </p:sp>
      <p:sp>
        <p:nvSpPr>
          <p:cNvPr id="28" name="TextBox 27"/>
          <p:cNvSpPr txBox="1"/>
          <p:nvPr/>
        </p:nvSpPr>
        <p:spPr>
          <a:xfrm>
            <a:off x="797668" y="4626685"/>
            <a:ext cx="1879127" cy="523220"/>
          </a:xfrm>
          <a:prstGeom prst="rect">
            <a:avLst/>
          </a:prstGeom>
          <a:noFill/>
        </p:spPr>
        <p:txBody>
          <a:bodyPr wrap="square" rtlCol="0">
            <a:spAutoFit/>
          </a:bodyPr>
          <a:lstStyle/>
          <a:p>
            <a:r>
              <a:rPr lang="en-US" sz="1400" dirty="0">
                <a:solidFill>
                  <a:srgbClr val="4C4C4C"/>
                </a:solidFill>
              </a:rPr>
              <a:t>Consumer mails out </a:t>
            </a:r>
          </a:p>
          <a:p>
            <a:r>
              <a:rPr lang="ja-JP" altLang="en-US" sz="1400" dirty="0">
                <a:solidFill>
                  <a:srgbClr val="4C4C4C"/>
                </a:solidFill>
              </a:rPr>
              <a:t>消费者邮寄</a:t>
            </a:r>
            <a:endParaRPr lang="en-US" sz="1400" dirty="0">
              <a:solidFill>
                <a:srgbClr val="4C4C4C"/>
              </a:solidFill>
            </a:endParaRPr>
          </a:p>
        </p:txBody>
      </p:sp>
      <p:sp>
        <p:nvSpPr>
          <p:cNvPr id="29" name="Right Arrow 28"/>
          <p:cNvSpPr/>
          <p:nvPr/>
        </p:nvSpPr>
        <p:spPr>
          <a:xfrm rot="8924417">
            <a:off x="3744500" y="1194508"/>
            <a:ext cx="529235" cy="8147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TextBox 29"/>
          <p:cNvSpPr txBox="1"/>
          <p:nvPr/>
        </p:nvSpPr>
        <p:spPr>
          <a:xfrm rot="21581625">
            <a:off x="4057521" y="789018"/>
            <a:ext cx="2414244" cy="276999"/>
          </a:xfrm>
          <a:prstGeom prst="rect">
            <a:avLst/>
          </a:prstGeom>
          <a:noFill/>
        </p:spPr>
        <p:txBody>
          <a:bodyPr wrap="square" rtlCol="0">
            <a:spAutoFit/>
          </a:bodyPr>
          <a:lstStyle/>
          <a:p>
            <a:r>
              <a:rPr lang="en-US" sz="1200" dirty="0">
                <a:solidFill>
                  <a:srgbClr val="4C4C4C"/>
                </a:solidFill>
              </a:rPr>
              <a:t>Purpose statement </a:t>
            </a:r>
            <a:r>
              <a:rPr lang="ja-JP" altLang="en-US" sz="1200" dirty="0">
                <a:solidFill>
                  <a:srgbClr val="4C4C4C"/>
                </a:solidFill>
              </a:rPr>
              <a:t>目的声明</a:t>
            </a:r>
            <a:r>
              <a:rPr lang="en-US" sz="1200" dirty="0">
                <a:solidFill>
                  <a:srgbClr val="4C4C4C"/>
                </a:solidFill>
              </a:rPr>
              <a:t>  </a:t>
            </a:r>
          </a:p>
        </p:txBody>
      </p:sp>
      <p:sp>
        <p:nvSpPr>
          <p:cNvPr id="31" name="Right Arrow 30"/>
          <p:cNvSpPr/>
          <p:nvPr/>
        </p:nvSpPr>
        <p:spPr>
          <a:xfrm rot="20034960">
            <a:off x="2668828" y="6038093"/>
            <a:ext cx="521392" cy="186526"/>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32" name="Right Arrow 31"/>
          <p:cNvSpPr/>
          <p:nvPr/>
        </p:nvSpPr>
        <p:spPr>
          <a:xfrm rot="2463542">
            <a:off x="5081864" y="3802991"/>
            <a:ext cx="469522" cy="8329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TextBox 32"/>
          <p:cNvSpPr txBox="1"/>
          <p:nvPr/>
        </p:nvSpPr>
        <p:spPr>
          <a:xfrm>
            <a:off x="3952538" y="3432276"/>
            <a:ext cx="1932961" cy="276999"/>
          </a:xfrm>
          <a:prstGeom prst="rect">
            <a:avLst/>
          </a:prstGeom>
          <a:noFill/>
        </p:spPr>
        <p:txBody>
          <a:bodyPr wrap="square" rtlCol="0">
            <a:spAutoFit/>
          </a:bodyPr>
          <a:lstStyle/>
          <a:p>
            <a:r>
              <a:rPr lang="en-US" sz="1200" dirty="0">
                <a:solidFill>
                  <a:srgbClr val="FF0000"/>
                </a:solidFill>
              </a:rPr>
              <a:t>Postage paid </a:t>
            </a:r>
            <a:r>
              <a:rPr lang="ja-JP" altLang="en-US" sz="1200" dirty="0">
                <a:solidFill>
                  <a:srgbClr val="FF0000"/>
                </a:solidFill>
              </a:rPr>
              <a:t>邮资已付</a:t>
            </a:r>
            <a:endParaRPr lang="en-US" sz="1200" dirty="0">
              <a:solidFill>
                <a:srgbClr val="FF0000"/>
              </a:solidFill>
              <a:latin typeface="PMingLiU" panose="02020500000000000000" pitchFamily="18" charset="-120"/>
              <a:ea typeface="PMingLiU" panose="02020500000000000000" pitchFamily="18" charset="-120"/>
            </a:endParaRPr>
          </a:p>
        </p:txBody>
      </p:sp>
      <p:sp>
        <p:nvSpPr>
          <p:cNvPr id="34" name="TextBox 33"/>
          <p:cNvSpPr txBox="1"/>
          <p:nvPr/>
        </p:nvSpPr>
        <p:spPr>
          <a:xfrm>
            <a:off x="119478" y="5936806"/>
            <a:ext cx="2602704" cy="461665"/>
          </a:xfrm>
          <a:prstGeom prst="rect">
            <a:avLst/>
          </a:prstGeom>
          <a:noFill/>
        </p:spPr>
        <p:txBody>
          <a:bodyPr wrap="square" rtlCol="0">
            <a:spAutoFit/>
          </a:bodyPr>
          <a:lstStyle/>
          <a:p>
            <a:r>
              <a:rPr lang="en-US" sz="1200" dirty="0">
                <a:solidFill>
                  <a:srgbClr val="4C4C4C"/>
                </a:solidFill>
              </a:rPr>
              <a:t>Manufacturer’s U.S. mailing address.</a:t>
            </a:r>
            <a:r>
              <a:rPr lang="zh-CN" altLang="en-US" sz="1200" dirty="0">
                <a:solidFill>
                  <a:srgbClr val="4C4C4C"/>
                </a:solidFill>
              </a:rPr>
              <a:t> </a:t>
            </a:r>
            <a:endParaRPr lang="en-US" altLang="zh-CN" sz="1200" dirty="0">
              <a:solidFill>
                <a:srgbClr val="4C4C4C"/>
              </a:solidFill>
            </a:endParaRPr>
          </a:p>
          <a:p>
            <a:r>
              <a:rPr lang="zh-CN" altLang="en-US" sz="1200" dirty="0">
                <a:solidFill>
                  <a:srgbClr val="4C4C4C"/>
                </a:solidFill>
              </a:rPr>
              <a:t>制造商的美国邮寄地址</a:t>
            </a:r>
            <a:endParaRPr lang="en-US" sz="1200" dirty="0">
              <a:solidFill>
                <a:srgbClr val="4C4C4C"/>
              </a:solidFill>
            </a:endParaRPr>
          </a:p>
        </p:txBody>
      </p:sp>
      <p:sp>
        <p:nvSpPr>
          <p:cNvPr id="36" name="TextBox 35"/>
          <p:cNvSpPr txBox="1"/>
          <p:nvPr/>
        </p:nvSpPr>
        <p:spPr>
          <a:xfrm>
            <a:off x="6665774" y="439288"/>
            <a:ext cx="5248551" cy="646331"/>
          </a:xfrm>
          <a:prstGeom prst="rect">
            <a:avLst/>
          </a:prstGeom>
          <a:noFill/>
        </p:spPr>
        <p:txBody>
          <a:bodyPr wrap="square" rtlCol="0">
            <a:spAutoFit/>
          </a:bodyPr>
          <a:lstStyle/>
          <a:p>
            <a:r>
              <a:rPr lang="en-US" sz="1200" dirty="0">
                <a:solidFill>
                  <a:srgbClr val="4C4C4C"/>
                </a:solidFill>
              </a:rPr>
              <a:t>Manufacturer’s U.S. contact information: address and registration website. </a:t>
            </a:r>
          </a:p>
          <a:p>
            <a:r>
              <a:rPr lang="en-US" sz="1200" b="1" i="1" dirty="0">
                <a:solidFill>
                  <a:srgbClr val="4C4C4C"/>
                </a:solidFill>
              </a:rPr>
              <a:t>If no registration website, email is required</a:t>
            </a:r>
            <a:r>
              <a:rPr lang="en-US" sz="1200" dirty="0">
                <a:solidFill>
                  <a:srgbClr val="4C4C4C"/>
                </a:solidFill>
              </a:rPr>
              <a:t>. </a:t>
            </a:r>
            <a:r>
              <a:rPr lang="zh-CN" altLang="en-US" sz="1200" dirty="0">
                <a:solidFill>
                  <a:srgbClr val="4C4C4C"/>
                </a:solidFill>
              </a:rPr>
              <a:t>制造商的美国联系信息：</a:t>
            </a:r>
          </a:p>
          <a:p>
            <a:r>
              <a:rPr lang="zh-CN" altLang="en-US" sz="1200" dirty="0">
                <a:solidFill>
                  <a:srgbClr val="4C4C4C"/>
                </a:solidFill>
              </a:rPr>
              <a:t>地址和注册网站。如果没有注册网站， 则需要电子邮件。</a:t>
            </a:r>
            <a:endParaRPr lang="en-US" sz="1200" dirty="0">
              <a:solidFill>
                <a:srgbClr val="4C4C4C"/>
              </a:solidFill>
            </a:endParaRPr>
          </a:p>
        </p:txBody>
      </p:sp>
      <p:sp>
        <p:nvSpPr>
          <p:cNvPr id="39" name="TextBox 38"/>
          <p:cNvSpPr txBox="1"/>
          <p:nvPr/>
        </p:nvSpPr>
        <p:spPr>
          <a:xfrm>
            <a:off x="9747203" y="2387019"/>
            <a:ext cx="1770346" cy="461665"/>
          </a:xfrm>
          <a:prstGeom prst="rect">
            <a:avLst/>
          </a:prstGeom>
          <a:noFill/>
        </p:spPr>
        <p:txBody>
          <a:bodyPr wrap="square" rtlCol="0">
            <a:spAutoFit/>
          </a:bodyPr>
          <a:lstStyle/>
          <a:p>
            <a:r>
              <a:rPr lang="en-US" sz="1200" dirty="0">
                <a:solidFill>
                  <a:srgbClr val="4C4C4C"/>
                </a:solidFill>
              </a:rPr>
              <a:t>Pre-printed product info.</a:t>
            </a:r>
            <a:r>
              <a:rPr lang="zh-CN" altLang="en-US" sz="1200" dirty="0">
                <a:solidFill>
                  <a:srgbClr val="4C4C4C"/>
                </a:solidFill>
              </a:rPr>
              <a:t> 预印产品信息</a:t>
            </a:r>
            <a:r>
              <a:rPr lang="en-US" sz="1200" dirty="0">
                <a:solidFill>
                  <a:srgbClr val="4C4C4C"/>
                </a:solidFill>
              </a:rPr>
              <a:t> </a:t>
            </a:r>
          </a:p>
        </p:txBody>
      </p:sp>
      <p:sp>
        <p:nvSpPr>
          <p:cNvPr id="46" name="Left Brace 45"/>
          <p:cNvSpPr/>
          <p:nvPr/>
        </p:nvSpPr>
        <p:spPr>
          <a:xfrm flipH="1">
            <a:off x="9319509" y="1394255"/>
            <a:ext cx="266635" cy="91440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50" name="Elbow Connector 49"/>
          <p:cNvCxnSpPr/>
          <p:nvPr/>
        </p:nvCxnSpPr>
        <p:spPr>
          <a:xfrm rot="5400000">
            <a:off x="9509710" y="1369662"/>
            <a:ext cx="776504" cy="170787"/>
          </a:xfrm>
          <a:prstGeom prst="bentConnector3">
            <a:avLst>
              <a:gd name="adj1" fmla="val 99958"/>
            </a:avLst>
          </a:prstGeom>
          <a:ln>
            <a:tailEnd type="triangle"/>
          </a:ln>
        </p:spPr>
        <p:style>
          <a:lnRef idx="2">
            <a:schemeClr val="accent1"/>
          </a:lnRef>
          <a:fillRef idx="0">
            <a:schemeClr val="accent1"/>
          </a:fillRef>
          <a:effectRef idx="1">
            <a:schemeClr val="accent1"/>
          </a:effectRef>
          <a:fontRef idx="minor">
            <a:schemeClr val="tx1"/>
          </a:fontRef>
        </p:style>
      </p:cxnSp>
      <p:sp>
        <p:nvSpPr>
          <p:cNvPr id="57" name="Rectangle 4"/>
          <p:cNvSpPr>
            <a:spLocks noChangeArrowheads="1"/>
          </p:cNvSpPr>
          <p:nvPr/>
        </p:nvSpPr>
        <p:spPr bwMode="auto">
          <a:xfrm>
            <a:off x="3912782" y="6244582"/>
            <a:ext cx="914011" cy="3077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eaLnBrk="0" fontAlgn="base" hangingPunct="0">
              <a:spcBef>
                <a:spcPct val="0"/>
              </a:spcBef>
              <a:spcAft>
                <a:spcPct val="0"/>
              </a:spcAft>
            </a:pPr>
            <a:r>
              <a:rPr lang="en-US" altLang="zh-TW" sz="2000" b="1" dirty="0">
                <a:latin typeface="Arial" panose="020B0604020202020204" pitchFamily="34" charset="0"/>
              </a:rPr>
              <a:t>FRONT</a:t>
            </a:r>
            <a:endParaRPr lang="zh-TW" altLang="en-US" sz="2000" b="1" dirty="0">
              <a:latin typeface="Arial" panose="020B0604020202020204" pitchFamily="34" charset="0"/>
            </a:endParaRPr>
          </a:p>
        </p:txBody>
      </p:sp>
      <p:sp>
        <p:nvSpPr>
          <p:cNvPr id="58" name="Rectangle 4"/>
          <p:cNvSpPr>
            <a:spLocks noChangeArrowheads="1"/>
          </p:cNvSpPr>
          <p:nvPr/>
        </p:nvSpPr>
        <p:spPr bwMode="auto">
          <a:xfrm>
            <a:off x="7281720" y="6232146"/>
            <a:ext cx="914011" cy="3077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eaLnBrk="0" fontAlgn="base" hangingPunct="0">
              <a:spcBef>
                <a:spcPct val="0"/>
              </a:spcBef>
              <a:spcAft>
                <a:spcPct val="0"/>
              </a:spcAft>
            </a:pPr>
            <a:r>
              <a:rPr lang="en-US" altLang="zh-TW" sz="2000" b="1" dirty="0">
                <a:latin typeface="Arial" panose="020B0604020202020204" pitchFamily="34" charset="0"/>
              </a:rPr>
              <a:t>BACK</a:t>
            </a:r>
            <a:endParaRPr lang="zh-TW" altLang="en-US" sz="2000" b="1" dirty="0">
              <a:latin typeface="Arial" panose="020B0604020202020204" pitchFamily="34" charset="0"/>
            </a:endParaRPr>
          </a:p>
        </p:txBody>
      </p:sp>
      <p:sp>
        <p:nvSpPr>
          <p:cNvPr id="42" name="TextBox 41"/>
          <p:cNvSpPr txBox="1"/>
          <p:nvPr/>
        </p:nvSpPr>
        <p:spPr>
          <a:xfrm>
            <a:off x="9777177" y="5485024"/>
            <a:ext cx="1740372" cy="461665"/>
          </a:xfrm>
          <a:prstGeom prst="rect">
            <a:avLst/>
          </a:prstGeom>
          <a:noFill/>
        </p:spPr>
        <p:txBody>
          <a:bodyPr wrap="square" rtlCol="0">
            <a:spAutoFit/>
          </a:bodyPr>
          <a:lstStyle/>
          <a:p>
            <a:r>
              <a:rPr lang="en-US" sz="1200" dirty="0">
                <a:solidFill>
                  <a:srgbClr val="4C4C4C"/>
                </a:solidFill>
              </a:rPr>
              <a:t>Pre-printed product info.</a:t>
            </a:r>
            <a:r>
              <a:rPr lang="zh-CN" altLang="en-US" sz="1200" dirty="0">
                <a:solidFill>
                  <a:srgbClr val="4C4C4C"/>
                </a:solidFill>
              </a:rPr>
              <a:t> 预印产品信息</a:t>
            </a:r>
            <a:endParaRPr lang="en-US" sz="1200" dirty="0">
              <a:solidFill>
                <a:srgbClr val="4C4C4C"/>
              </a:solidFill>
            </a:endParaRPr>
          </a:p>
        </p:txBody>
      </p:sp>
      <p:sp>
        <p:nvSpPr>
          <p:cNvPr id="47" name="TextBox 46"/>
          <p:cNvSpPr txBox="1"/>
          <p:nvPr/>
        </p:nvSpPr>
        <p:spPr>
          <a:xfrm>
            <a:off x="9898533" y="3949673"/>
            <a:ext cx="1755203" cy="830997"/>
          </a:xfrm>
          <a:prstGeom prst="rect">
            <a:avLst/>
          </a:prstGeom>
          <a:noFill/>
        </p:spPr>
        <p:txBody>
          <a:bodyPr wrap="square" rtlCol="0">
            <a:spAutoFit/>
          </a:bodyPr>
          <a:lstStyle/>
          <a:p>
            <a:r>
              <a:rPr lang="en-US" sz="1200" dirty="0">
                <a:solidFill>
                  <a:srgbClr val="4C4C4C"/>
                </a:solidFill>
              </a:rPr>
              <a:t>Place for consumers to fill in their contact info.</a:t>
            </a:r>
            <a:r>
              <a:rPr lang="zh-CN" altLang="en-US" sz="1200" dirty="0">
                <a:solidFill>
                  <a:srgbClr val="4C4C4C"/>
                </a:solidFill>
              </a:rPr>
              <a:t> 消费者填写联系信息的地方。</a:t>
            </a:r>
            <a:endParaRPr lang="en-US" sz="1200" dirty="0">
              <a:solidFill>
                <a:srgbClr val="4C4C4C"/>
              </a:solidFill>
              <a:latin typeface="PMingLiU" panose="02020500000000000000" pitchFamily="18" charset="-120"/>
              <a:ea typeface="PMingLiU" panose="02020500000000000000" pitchFamily="18" charset="-120"/>
            </a:endParaRPr>
          </a:p>
        </p:txBody>
      </p:sp>
      <p:cxnSp>
        <p:nvCxnSpPr>
          <p:cNvPr id="48" name="Straight Connector 47"/>
          <p:cNvCxnSpPr/>
          <p:nvPr/>
        </p:nvCxnSpPr>
        <p:spPr>
          <a:xfrm>
            <a:off x="5943600" y="3760423"/>
            <a:ext cx="0" cy="249662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3"/>
          <a:stretch>
            <a:fillRect/>
          </a:stretch>
        </p:blipFill>
        <p:spPr>
          <a:xfrm>
            <a:off x="6041560" y="4038344"/>
            <a:ext cx="3394333" cy="1368786"/>
          </a:xfrm>
          <a:prstGeom prst="rect">
            <a:avLst/>
          </a:prstGeom>
        </p:spPr>
      </p:pic>
    </p:spTree>
    <p:extLst>
      <p:ext uri="{BB962C8B-B14F-4D97-AF65-F5344CB8AC3E}">
        <p14:creationId xmlns:p14="http://schemas.microsoft.com/office/powerpoint/2010/main" val="337038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1000"/>
                                        <p:tgtEl>
                                          <p:spTgt spid="27"/>
                                        </p:tgtEl>
                                      </p:cBhvr>
                                    </p:animEffect>
                                    <p:anim calcmode="lin" valueType="num">
                                      <p:cBhvr>
                                        <p:cTn id="55" dur="1000" fill="hold"/>
                                        <p:tgtEl>
                                          <p:spTgt spid="27"/>
                                        </p:tgtEl>
                                        <p:attrNameLst>
                                          <p:attrName>ppt_x</p:attrName>
                                        </p:attrNameLst>
                                      </p:cBhvr>
                                      <p:tavLst>
                                        <p:tav tm="0">
                                          <p:val>
                                            <p:strVal val="#ppt_x"/>
                                          </p:val>
                                        </p:tav>
                                        <p:tav tm="100000">
                                          <p:val>
                                            <p:strVal val="#ppt_x"/>
                                          </p:val>
                                        </p:tav>
                                      </p:tavLst>
                                    </p:anim>
                                    <p:anim calcmode="lin" valueType="num">
                                      <p:cBhvr>
                                        <p:cTn id="56" dur="1000" fill="hold"/>
                                        <p:tgtEl>
                                          <p:spTgt spid="27"/>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1000"/>
                                        <p:tgtEl>
                                          <p:spTgt spid="26"/>
                                        </p:tgtEl>
                                      </p:cBhvr>
                                    </p:animEffect>
                                    <p:anim calcmode="lin" valueType="num">
                                      <p:cBhvr>
                                        <p:cTn id="60" dur="1000" fill="hold"/>
                                        <p:tgtEl>
                                          <p:spTgt spid="26"/>
                                        </p:tgtEl>
                                        <p:attrNameLst>
                                          <p:attrName>ppt_x</p:attrName>
                                        </p:attrNameLst>
                                      </p:cBhvr>
                                      <p:tavLst>
                                        <p:tav tm="0">
                                          <p:val>
                                            <p:strVal val="#ppt_x"/>
                                          </p:val>
                                        </p:tav>
                                        <p:tav tm="100000">
                                          <p:val>
                                            <p:strVal val="#ppt_x"/>
                                          </p:val>
                                        </p:tav>
                                      </p:tavLst>
                                    </p:anim>
                                    <p:anim calcmode="lin" valueType="num">
                                      <p:cBhvr>
                                        <p:cTn id="6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grpId="0" nodeType="click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circle(in)">
                                      <p:cBhvr>
                                        <p:cTn id="66" dur="2000"/>
                                        <p:tgtEl>
                                          <p:spTgt spid="5"/>
                                        </p:tgtEl>
                                      </p:cBhvr>
                                    </p:animEffect>
                                  </p:childTnLst>
                                </p:cTn>
                              </p:par>
                            </p:childTnLst>
                          </p:cTn>
                        </p:par>
                        <p:par>
                          <p:cTn id="67" fill="hold">
                            <p:stCondLst>
                              <p:cond delay="2000"/>
                            </p:stCondLst>
                            <p:childTnLst>
                              <p:par>
                                <p:cTn id="68" presetID="42" presetClass="entr" presetSubtype="0" fill="hold" nodeType="after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fade">
                                      <p:cBhvr>
                                        <p:cTn id="70" dur="1000"/>
                                        <p:tgtEl>
                                          <p:spTgt spid="48"/>
                                        </p:tgtEl>
                                      </p:cBhvr>
                                    </p:animEffect>
                                    <p:anim calcmode="lin" valueType="num">
                                      <p:cBhvr>
                                        <p:cTn id="71" dur="1000" fill="hold"/>
                                        <p:tgtEl>
                                          <p:spTgt spid="48"/>
                                        </p:tgtEl>
                                        <p:attrNameLst>
                                          <p:attrName>ppt_x</p:attrName>
                                        </p:attrNameLst>
                                      </p:cBhvr>
                                      <p:tavLst>
                                        <p:tav tm="0">
                                          <p:val>
                                            <p:strVal val="#ppt_x"/>
                                          </p:val>
                                        </p:tav>
                                        <p:tav tm="100000">
                                          <p:val>
                                            <p:strVal val="#ppt_x"/>
                                          </p:val>
                                        </p:tav>
                                      </p:tavLst>
                                    </p:anim>
                                    <p:anim calcmode="lin" valueType="num">
                                      <p:cBhvr>
                                        <p:cTn id="72" dur="1000" fill="hold"/>
                                        <p:tgtEl>
                                          <p:spTgt spid="48"/>
                                        </p:tgtEl>
                                        <p:attrNameLst>
                                          <p:attrName>ppt_y</p:attrName>
                                        </p:attrNameLst>
                                      </p:cBhvr>
                                      <p:tavLst>
                                        <p:tav tm="0">
                                          <p:val>
                                            <p:strVal val="#ppt_y+.1"/>
                                          </p:val>
                                        </p:tav>
                                        <p:tav tm="100000">
                                          <p:val>
                                            <p:strVal val="#ppt_y"/>
                                          </p:val>
                                        </p:tav>
                                      </p:tavLst>
                                    </p:anim>
                                  </p:childTnLst>
                                </p:cTn>
                              </p:par>
                              <p:par>
                                <p:cTn id="73" presetID="6" presetClass="entr" presetSubtype="16" fill="hold" nodeType="with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circle(in)">
                                      <p:cBhvr>
                                        <p:cTn id="75" dur="2000"/>
                                        <p:tgtEl>
                                          <p:spTgt spid="12"/>
                                        </p:tgtEl>
                                      </p:cBhvr>
                                    </p:animEffect>
                                  </p:childTnLst>
                                </p:cTn>
                              </p:par>
                              <p:par>
                                <p:cTn id="76" presetID="6" presetClass="entr" presetSubtype="16" fill="hold" grpId="0" nodeType="with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circle(in)">
                                      <p:cBhvr>
                                        <p:cTn id="78" dur="2000"/>
                                        <p:tgtEl>
                                          <p:spTgt spid="22"/>
                                        </p:tgtEl>
                                      </p:cBhvr>
                                    </p:animEffect>
                                  </p:childTnLst>
                                </p:cTn>
                              </p:par>
                              <p:par>
                                <p:cTn id="79" presetID="6" presetClass="entr" presetSubtype="16" fill="hold" nodeType="with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circle(in)">
                                      <p:cBhvr>
                                        <p:cTn id="81" dur="2000"/>
                                        <p:tgtEl>
                                          <p:spTgt spid="3"/>
                                        </p:tgtEl>
                                      </p:cBhvr>
                                    </p:animEffect>
                                  </p:childTnLst>
                                </p:cTn>
                              </p:par>
                              <p:par>
                                <p:cTn id="82" presetID="6" presetClass="entr" presetSubtype="16" fill="hold" grpId="0" nodeType="with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circle(in)">
                                      <p:cBhvr>
                                        <p:cTn id="84" dur="2000"/>
                                        <p:tgtEl>
                                          <p:spTgt spid="21"/>
                                        </p:tgtEl>
                                      </p:cBhvr>
                                    </p:animEffect>
                                  </p:childTnLst>
                                </p:cTn>
                              </p:par>
                              <p:par>
                                <p:cTn id="85" presetID="6" presetClass="entr" presetSubtype="16"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circle(in)">
                                      <p:cBhvr>
                                        <p:cTn id="87" dur="2000"/>
                                        <p:tgtEl>
                                          <p:spTgt spid="20"/>
                                        </p:tgtEl>
                                      </p:cBhvr>
                                    </p:animEffect>
                                  </p:childTnLst>
                                </p:cTn>
                              </p:par>
                            </p:childTnLst>
                          </p:cTn>
                        </p:par>
                      </p:childTnLst>
                    </p:cTn>
                  </p:par>
                  <p:par>
                    <p:cTn id="88" fill="hold">
                      <p:stCondLst>
                        <p:cond delay="indefinite"/>
                      </p:stCondLst>
                      <p:childTnLst>
                        <p:par>
                          <p:cTn id="89" fill="hold">
                            <p:stCondLst>
                              <p:cond delay="0"/>
                            </p:stCondLst>
                            <p:childTnLst>
                              <p:par>
                                <p:cTn id="90" presetID="6" presetClass="entr" presetSubtype="16" fill="hold" grpId="0"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circle(in)">
                                      <p:cBhvr>
                                        <p:cTn id="92" dur="2000"/>
                                        <p:tgtEl>
                                          <p:spTgt spid="28"/>
                                        </p:tgtEl>
                                      </p:cBhvr>
                                    </p:animEffect>
                                  </p:childTnLst>
                                </p:cTn>
                              </p:par>
                              <p:par>
                                <p:cTn id="93" presetID="6" presetClass="entr" presetSubtype="16" fill="hold" grpId="0" nodeType="with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circle(in)">
                                      <p:cBhvr>
                                        <p:cTn id="95" dur="2000"/>
                                        <p:tgtEl>
                                          <p:spTgt spid="25"/>
                                        </p:tgtEl>
                                      </p:cBhvr>
                                    </p:animEffect>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grpId="0" nodeType="clickEffect">
                                  <p:stCondLst>
                                    <p:cond delay="0"/>
                                  </p:stCondLst>
                                  <p:childTnLst>
                                    <p:set>
                                      <p:cBhvr>
                                        <p:cTn id="99" dur="1" fill="hold">
                                          <p:stCondLst>
                                            <p:cond delay="0"/>
                                          </p:stCondLst>
                                        </p:cTn>
                                        <p:tgtEl>
                                          <p:spTgt spid="57"/>
                                        </p:tgtEl>
                                        <p:attrNameLst>
                                          <p:attrName>style.visibility</p:attrName>
                                        </p:attrNameLst>
                                      </p:cBhvr>
                                      <p:to>
                                        <p:strVal val="visible"/>
                                      </p:to>
                                    </p:set>
                                    <p:anim calcmode="lin" valueType="num">
                                      <p:cBhvr additive="base">
                                        <p:cTn id="100" dur="500" fill="hold"/>
                                        <p:tgtEl>
                                          <p:spTgt spid="57"/>
                                        </p:tgtEl>
                                        <p:attrNameLst>
                                          <p:attrName>ppt_x</p:attrName>
                                        </p:attrNameLst>
                                      </p:cBhvr>
                                      <p:tavLst>
                                        <p:tav tm="0">
                                          <p:val>
                                            <p:strVal val="#ppt_x"/>
                                          </p:val>
                                        </p:tav>
                                        <p:tav tm="100000">
                                          <p:val>
                                            <p:strVal val="#ppt_x"/>
                                          </p:val>
                                        </p:tav>
                                      </p:tavLst>
                                    </p:anim>
                                    <p:anim calcmode="lin" valueType="num">
                                      <p:cBhvr additive="base">
                                        <p:cTn id="101" dur="500" fill="hold"/>
                                        <p:tgtEl>
                                          <p:spTgt spid="57"/>
                                        </p:tgtEl>
                                        <p:attrNameLst>
                                          <p:attrName>ppt_y</p:attrName>
                                        </p:attrNameLst>
                                      </p:cBhvr>
                                      <p:tavLst>
                                        <p:tav tm="0">
                                          <p:val>
                                            <p:strVal val="1+#ppt_h/2"/>
                                          </p:val>
                                        </p:tav>
                                        <p:tav tm="100000">
                                          <p:val>
                                            <p:strVal val="#ppt_y"/>
                                          </p:val>
                                        </p:tav>
                                      </p:tavLst>
                                    </p:anim>
                                  </p:childTnLst>
                                </p:cTn>
                              </p:par>
                              <p:par>
                                <p:cTn id="102" presetID="2" presetClass="entr" presetSubtype="4" fill="hold" grpId="0" nodeType="withEffect">
                                  <p:stCondLst>
                                    <p:cond delay="0"/>
                                  </p:stCondLst>
                                  <p:childTnLst>
                                    <p:set>
                                      <p:cBhvr>
                                        <p:cTn id="103" dur="1" fill="hold">
                                          <p:stCondLst>
                                            <p:cond delay="0"/>
                                          </p:stCondLst>
                                        </p:cTn>
                                        <p:tgtEl>
                                          <p:spTgt spid="58"/>
                                        </p:tgtEl>
                                        <p:attrNameLst>
                                          <p:attrName>style.visibility</p:attrName>
                                        </p:attrNameLst>
                                      </p:cBhvr>
                                      <p:to>
                                        <p:strVal val="visible"/>
                                      </p:to>
                                    </p:set>
                                    <p:anim calcmode="lin" valueType="num">
                                      <p:cBhvr additive="base">
                                        <p:cTn id="104" dur="500" fill="hold"/>
                                        <p:tgtEl>
                                          <p:spTgt spid="58"/>
                                        </p:tgtEl>
                                        <p:attrNameLst>
                                          <p:attrName>ppt_x</p:attrName>
                                        </p:attrNameLst>
                                      </p:cBhvr>
                                      <p:tavLst>
                                        <p:tav tm="0">
                                          <p:val>
                                            <p:strVal val="#ppt_x"/>
                                          </p:val>
                                        </p:tav>
                                        <p:tav tm="100000">
                                          <p:val>
                                            <p:strVal val="#ppt_x"/>
                                          </p:val>
                                        </p:tav>
                                      </p:tavLst>
                                    </p:anim>
                                    <p:anim calcmode="lin" valueType="num">
                                      <p:cBhvr additive="base">
                                        <p:cTn id="105"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grpId="0" nodeType="clickEffect">
                                  <p:stCondLst>
                                    <p:cond delay="0"/>
                                  </p:stCondLst>
                                  <p:childTnLst>
                                    <p:set>
                                      <p:cBhvr>
                                        <p:cTn id="109" dur="1" fill="hold">
                                          <p:stCondLst>
                                            <p:cond delay="0"/>
                                          </p:stCondLst>
                                        </p:cTn>
                                        <p:tgtEl>
                                          <p:spTgt spid="30"/>
                                        </p:tgtEl>
                                        <p:attrNameLst>
                                          <p:attrName>style.visibility</p:attrName>
                                        </p:attrNameLst>
                                      </p:cBhvr>
                                      <p:to>
                                        <p:strVal val="visible"/>
                                      </p:to>
                                    </p:set>
                                    <p:animEffect transition="in" filter="barn(inVertical)">
                                      <p:cBhvr>
                                        <p:cTn id="110" dur="500"/>
                                        <p:tgtEl>
                                          <p:spTgt spid="30"/>
                                        </p:tgtEl>
                                      </p:cBhvr>
                                    </p:animEffect>
                                  </p:childTnLst>
                                </p:cTn>
                              </p:par>
                              <p:par>
                                <p:cTn id="111" presetID="16" presetClass="entr" presetSubtype="21" fill="hold" grpId="0" nodeType="withEffect">
                                  <p:stCondLst>
                                    <p:cond delay="0"/>
                                  </p:stCondLst>
                                  <p:childTnLst>
                                    <p:set>
                                      <p:cBhvr>
                                        <p:cTn id="112" dur="1" fill="hold">
                                          <p:stCondLst>
                                            <p:cond delay="0"/>
                                          </p:stCondLst>
                                        </p:cTn>
                                        <p:tgtEl>
                                          <p:spTgt spid="29"/>
                                        </p:tgtEl>
                                        <p:attrNameLst>
                                          <p:attrName>style.visibility</p:attrName>
                                        </p:attrNameLst>
                                      </p:cBhvr>
                                      <p:to>
                                        <p:strVal val="visible"/>
                                      </p:to>
                                    </p:set>
                                    <p:animEffect transition="in" filter="barn(inVertical)">
                                      <p:cBhvr>
                                        <p:cTn id="113" dur="500"/>
                                        <p:tgtEl>
                                          <p:spTgt spid="29"/>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36"/>
                                        </p:tgtEl>
                                        <p:attrNameLst>
                                          <p:attrName>style.visibility</p:attrName>
                                        </p:attrNameLst>
                                      </p:cBhvr>
                                      <p:to>
                                        <p:strVal val="visible"/>
                                      </p:to>
                                    </p:set>
                                    <p:animEffect transition="in" filter="barn(inVertical)">
                                      <p:cBhvr>
                                        <p:cTn id="118" dur="500"/>
                                        <p:tgtEl>
                                          <p:spTgt spid="36"/>
                                        </p:tgtEl>
                                      </p:cBhvr>
                                    </p:animEffect>
                                  </p:childTnLst>
                                </p:cTn>
                              </p:par>
                              <p:par>
                                <p:cTn id="119" presetID="16" presetClass="entr" presetSubtype="21" fill="hold" nodeType="withEffect">
                                  <p:stCondLst>
                                    <p:cond delay="0"/>
                                  </p:stCondLst>
                                  <p:childTnLst>
                                    <p:set>
                                      <p:cBhvr>
                                        <p:cTn id="120" dur="1" fill="hold">
                                          <p:stCondLst>
                                            <p:cond delay="0"/>
                                          </p:stCondLst>
                                        </p:cTn>
                                        <p:tgtEl>
                                          <p:spTgt spid="50"/>
                                        </p:tgtEl>
                                        <p:attrNameLst>
                                          <p:attrName>style.visibility</p:attrName>
                                        </p:attrNameLst>
                                      </p:cBhvr>
                                      <p:to>
                                        <p:strVal val="visible"/>
                                      </p:to>
                                    </p:set>
                                    <p:animEffect transition="in" filter="barn(inVertical)">
                                      <p:cBhvr>
                                        <p:cTn id="121" dur="500"/>
                                        <p:tgtEl>
                                          <p:spTgt spid="50"/>
                                        </p:tgtEl>
                                      </p:cBhvr>
                                    </p:animEffect>
                                  </p:childTnLst>
                                </p:cTn>
                              </p:par>
                              <p:par>
                                <p:cTn id="122" presetID="16" presetClass="entr" presetSubtype="21" fill="hold" grpId="0" nodeType="withEffect">
                                  <p:stCondLst>
                                    <p:cond delay="0"/>
                                  </p:stCondLst>
                                  <p:childTnLst>
                                    <p:set>
                                      <p:cBhvr>
                                        <p:cTn id="123" dur="1" fill="hold">
                                          <p:stCondLst>
                                            <p:cond delay="0"/>
                                          </p:stCondLst>
                                        </p:cTn>
                                        <p:tgtEl>
                                          <p:spTgt spid="46"/>
                                        </p:tgtEl>
                                        <p:attrNameLst>
                                          <p:attrName>style.visibility</p:attrName>
                                        </p:attrNameLst>
                                      </p:cBhvr>
                                      <p:to>
                                        <p:strVal val="visible"/>
                                      </p:to>
                                    </p:set>
                                    <p:animEffect transition="in" filter="barn(inVertical)">
                                      <p:cBhvr>
                                        <p:cTn id="124" dur="500"/>
                                        <p:tgtEl>
                                          <p:spTgt spid="46"/>
                                        </p:tgtEl>
                                      </p:cBhvr>
                                    </p:animEffect>
                                  </p:childTnLst>
                                </p:cTn>
                              </p:par>
                            </p:childTnLst>
                          </p:cTn>
                        </p:par>
                      </p:childTnLst>
                    </p:cTn>
                  </p:par>
                  <p:par>
                    <p:cTn id="125" fill="hold">
                      <p:stCondLst>
                        <p:cond delay="indefinite"/>
                      </p:stCondLst>
                      <p:childTnLst>
                        <p:par>
                          <p:cTn id="126" fill="hold">
                            <p:stCondLst>
                              <p:cond delay="0"/>
                            </p:stCondLst>
                            <p:childTnLst>
                              <p:par>
                                <p:cTn id="127" presetID="16" presetClass="entr" presetSubtype="21" fill="hold" grpId="0" nodeType="clickEffect">
                                  <p:stCondLst>
                                    <p:cond delay="0"/>
                                  </p:stCondLst>
                                  <p:childTnLst>
                                    <p:set>
                                      <p:cBhvr>
                                        <p:cTn id="128" dur="1" fill="hold">
                                          <p:stCondLst>
                                            <p:cond delay="0"/>
                                          </p:stCondLst>
                                        </p:cTn>
                                        <p:tgtEl>
                                          <p:spTgt spid="39"/>
                                        </p:tgtEl>
                                        <p:attrNameLst>
                                          <p:attrName>style.visibility</p:attrName>
                                        </p:attrNameLst>
                                      </p:cBhvr>
                                      <p:to>
                                        <p:strVal val="visible"/>
                                      </p:to>
                                    </p:set>
                                    <p:animEffect transition="in" filter="barn(inVertical)">
                                      <p:cBhvr>
                                        <p:cTn id="129" dur="500"/>
                                        <p:tgtEl>
                                          <p:spTgt spid="39"/>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grpId="0" nodeType="clickEffect">
                                  <p:stCondLst>
                                    <p:cond delay="0"/>
                                  </p:stCondLst>
                                  <p:childTnLst>
                                    <p:set>
                                      <p:cBhvr>
                                        <p:cTn id="133" dur="1" fill="hold">
                                          <p:stCondLst>
                                            <p:cond delay="0"/>
                                          </p:stCondLst>
                                        </p:cTn>
                                        <p:tgtEl>
                                          <p:spTgt spid="33"/>
                                        </p:tgtEl>
                                        <p:attrNameLst>
                                          <p:attrName>style.visibility</p:attrName>
                                        </p:attrNameLst>
                                      </p:cBhvr>
                                      <p:to>
                                        <p:strVal val="visible"/>
                                      </p:to>
                                    </p:set>
                                    <p:animEffect transition="in" filter="wipe(down)">
                                      <p:cBhvr>
                                        <p:cTn id="134" dur="500"/>
                                        <p:tgtEl>
                                          <p:spTgt spid="33"/>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32"/>
                                        </p:tgtEl>
                                        <p:attrNameLst>
                                          <p:attrName>style.visibility</p:attrName>
                                        </p:attrNameLst>
                                      </p:cBhvr>
                                      <p:to>
                                        <p:strVal val="visible"/>
                                      </p:to>
                                    </p:set>
                                    <p:animEffect transition="in" filter="wipe(down)">
                                      <p:cBhvr>
                                        <p:cTn id="137" dur="500"/>
                                        <p:tgtEl>
                                          <p:spTgt spid="32"/>
                                        </p:tgtEl>
                                      </p:cBhvr>
                                    </p:animEffect>
                                  </p:childTnLst>
                                </p:cTn>
                              </p:par>
                            </p:childTnLst>
                          </p:cTn>
                        </p:par>
                      </p:childTnLst>
                    </p:cTn>
                  </p:par>
                  <p:par>
                    <p:cTn id="138" fill="hold">
                      <p:stCondLst>
                        <p:cond delay="indefinite"/>
                      </p:stCondLst>
                      <p:childTnLst>
                        <p:par>
                          <p:cTn id="139" fill="hold">
                            <p:stCondLst>
                              <p:cond delay="0"/>
                            </p:stCondLst>
                            <p:childTnLst>
                              <p:par>
                                <p:cTn id="140" presetID="6" presetClass="entr" presetSubtype="16" fill="hold" grpId="0" nodeType="clickEffect">
                                  <p:stCondLst>
                                    <p:cond delay="0"/>
                                  </p:stCondLst>
                                  <p:childTnLst>
                                    <p:set>
                                      <p:cBhvr>
                                        <p:cTn id="141" dur="1" fill="hold">
                                          <p:stCondLst>
                                            <p:cond delay="0"/>
                                          </p:stCondLst>
                                        </p:cTn>
                                        <p:tgtEl>
                                          <p:spTgt spid="31"/>
                                        </p:tgtEl>
                                        <p:attrNameLst>
                                          <p:attrName>style.visibility</p:attrName>
                                        </p:attrNameLst>
                                      </p:cBhvr>
                                      <p:to>
                                        <p:strVal val="visible"/>
                                      </p:to>
                                    </p:set>
                                    <p:animEffect transition="in" filter="circle(in)">
                                      <p:cBhvr>
                                        <p:cTn id="142" dur="2000"/>
                                        <p:tgtEl>
                                          <p:spTgt spid="31"/>
                                        </p:tgtEl>
                                      </p:cBhvr>
                                    </p:animEffect>
                                  </p:childTnLst>
                                </p:cTn>
                              </p:par>
                            </p:childTnLst>
                          </p:cTn>
                        </p:par>
                        <p:par>
                          <p:cTn id="143" fill="hold">
                            <p:stCondLst>
                              <p:cond delay="2000"/>
                            </p:stCondLst>
                            <p:childTnLst>
                              <p:par>
                                <p:cTn id="144" presetID="6" presetClass="entr" presetSubtype="16" fill="hold" grpId="0" nodeType="afterEffect">
                                  <p:stCondLst>
                                    <p:cond delay="0"/>
                                  </p:stCondLst>
                                  <p:childTnLst>
                                    <p:set>
                                      <p:cBhvr>
                                        <p:cTn id="145" dur="1" fill="hold">
                                          <p:stCondLst>
                                            <p:cond delay="0"/>
                                          </p:stCondLst>
                                        </p:cTn>
                                        <p:tgtEl>
                                          <p:spTgt spid="34"/>
                                        </p:tgtEl>
                                        <p:attrNameLst>
                                          <p:attrName>style.visibility</p:attrName>
                                        </p:attrNameLst>
                                      </p:cBhvr>
                                      <p:to>
                                        <p:strVal val="visible"/>
                                      </p:to>
                                    </p:set>
                                    <p:animEffect transition="in" filter="circle(in)">
                                      <p:cBhvr>
                                        <p:cTn id="146" dur="2000"/>
                                        <p:tgtEl>
                                          <p:spTgt spid="34"/>
                                        </p:tgtEl>
                                      </p:cBhvr>
                                    </p:animEffect>
                                  </p:childTnLst>
                                </p:cTn>
                              </p:par>
                            </p:childTnLst>
                          </p:cTn>
                        </p:par>
                      </p:childTnLst>
                    </p:cTn>
                  </p:par>
                  <p:par>
                    <p:cTn id="147" fill="hold">
                      <p:stCondLst>
                        <p:cond delay="indefinite"/>
                      </p:stCondLst>
                      <p:childTnLst>
                        <p:par>
                          <p:cTn id="148" fill="hold">
                            <p:stCondLst>
                              <p:cond delay="0"/>
                            </p:stCondLst>
                            <p:childTnLst>
                              <p:par>
                                <p:cTn id="149" presetID="6" presetClass="entr" presetSubtype="16" fill="hold" grpId="0" nodeType="clickEffect">
                                  <p:stCondLst>
                                    <p:cond delay="0"/>
                                  </p:stCondLst>
                                  <p:childTnLst>
                                    <p:set>
                                      <p:cBhvr>
                                        <p:cTn id="150" dur="1" fill="hold">
                                          <p:stCondLst>
                                            <p:cond delay="0"/>
                                          </p:stCondLst>
                                        </p:cTn>
                                        <p:tgtEl>
                                          <p:spTgt spid="47"/>
                                        </p:tgtEl>
                                        <p:attrNameLst>
                                          <p:attrName>style.visibility</p:attrName>
                                        </p:attrNameLst>
                                      </p:cBhvr>
                                      <p:to>
                                        <p:strVal val="visible"/>
                                      </p:to>
                                    </p:set>
                                    <p:animEffect transition="in" filter="circle(in)">
                                      <p:cBhvr>
                                        <p:cTn id="151" dur="2000"/>
                                        <p:tgtEl>
                                          <p:spTgt spid="47"/>
                                        </p:tgtEl>
                                      </p:cBhvr>
                                    </p:animEffect>
                                  </p:childTnLst>
                                </p:cTn>
                              </p:par>
                            </p:childTnLst>
                          </p:cTn>
                        </p:par>
                      </p:childTnLst>
                    </p:cTn>
                  </p:par>
                  <p:par>
                    <p:cTn id="152" fill="hold">
                      <p:stCondLst>
                        <p:cond delay="indefinite"/>
                      </p:stCondLst>
                      <p:childTnLst>
                        <p:par>
                          <p:cTn id="153" fill="hold">
                            <p:stCondLst>
                              <p:cond delay="0"/>
                            </p:stCondLst>
                            <p:childTnLst>
                              <p:par>
                                <p:cTn id="154" presetID="6" presetClass="entr" presetSubtype="16" fill="hold" grpId="0" nodeType="clickEffect">
                                  <p:stCondLst>
                                    <p:cond delay="0"/>
                                  </p:stCondLst>
                                  <p:childTnLst>
                                    <p:set>
                                      <p:cBhvr>
                                        <p:cTn id="155" dur="1" fill="hold">
                                          <p:stCondLst>
                                            <p:cond delay="0"/>
                                          </p:stCondLst>
                                        </p:cTn>
                                        <p:tgtEl>
                                          <p:spTgt spid="42"/>
                                        </p:tgtEl>
                                        <p:attrNameLst>
                                          <p:attrName>style.visibility</p:attrName>
                                        </p:attrNameLst>
                                      </p:cBhvr>
                                      <p:to>
                                        <p:strVal val="visible"/>
                                      </p:to>
                                    </p:set>
                                    <p:animEffect transition="in" filter="circle(in)">
                                      <p:cBhvr>
                                        <p:cTn id="156"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1" grpId="0"/>
      <p:bldP spid="15" grpId="0"/>
      <p:bldP spid="16" grpId="0"/>
      <p:bldP spid="18" grpId="0" animBg="1"/>
      <p:bldP spid="19" grpId="0"/>
      <p:bldP spid="20" grpId="0" animBg="1"/>
      <p:bldP spid="22" grpId="0"/>
      <p:bldP spid="21" grpId="0" animBg="1"/>
      <p:bldP spid="25" grpId="0" animBg="1"/>
      <p:bldP spid="26" grpId="0" animBg="1"/>
      <p:bldP spid="27" grpId="0"/>
      <p:bldP spid="28" grpId="0"/>
      <p:bldP spid="29" grpId="0" animBg="1"/>
      <p:bldP spid="30" grpId="0"/>
      <p:bldP spid="31" grpId="0" animBg="1"/>
      <p:bldP spid="32" grpId="0" animBg="1"/>
      <p:bldP spid="33" grpId="0"/>
      <p:bldP spid="34" grpId="0"/>
      <p:bldP spid="36" grpId="0"/>
      <p:bldP spid="39" grpId="0"/>
      <p:bldP spid="46" grpId="0" animBg="1"/>
      <p:bldP spid="57" grpId="0" animBg="1"/>
      <p:bldP spid="58" grpId="0" animBg="1"/>
      <p:bldP spid="42" grpId="0"/>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4147468" y="3876661"/>
            <a:ext cx="3886198" cy="23622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4147468" y="1181559"/>
            <a:ext cx="3886198" cy="23622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a:off x="4675167" y="1953398"/>
            <a:ext cx="282055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666212" y="2129853"/>
            <a:ext cx="2933122" cy="1169551"/>
          </a:xfrm>
          <a:prstGeom prst="rect">
            <a:avLst/>
          </a:prstGeom>
          <a:noFill/>
        </p:spPr>
        <p:txBody>
          <a:bodyPr wrap="square" rtlCol="0">
            <a:spAutoFit/>
          </a:bodyPr>
          <a:lstStyle/>
          <a:p>
            <a:r>
              <a:rPr lang="en-US" sz="1000" b="1" dirty="0"/>
              <a:t>We will use the information provided on this card to contact you only if there is a safety alert or recall for this product. We will not sell, rent, or share your personal information. To register your product, please complete and mail the bottom part of this card, or visit our online registration at: www.website.com</a:t>
            </a:r>
          </a:p>
        </p:txBody>
      </p:sp>
      <p:sp>
        <p:nvSpPr>
          <p:cNvPr id="15" name="TextBox 14"/>
          <p:cNvSpPr txBox="1"/>
          <p:nvPr/>
        </p:nvSpPr>
        <p:spPr>
          <a:xfrm>
            <a:off x="4600121" y="3935761"/>
            <a:ext cx="2895600" cy="276999"/>
          </a:xfrm>
          <a:prstGeom prst="rect">
            <a:avLst/>
          </a:prstGeom>
          <a:noFill/>
        </p:spPr>
        <p:txBody>
          <a:bodyPr wrap="square" rtlCol="0">
            <a:spAutoFit/>
          </a:bodyPr>
          <a:lstStyle/>
          <a:p>
            <a:pPr algn="ctr"/>
            <a:r>
              <a:rPr lang="en-US" sz="1200" b="1" u="sng" dirty="0"/>
              <a:t>Manufacturer’s Contact Information</a:t>
            </a:r>
          </a:p>
        </p:txBody>
      </p:sp>
      <p:sp>
        <p:nvSpPr>
          <p:cNvPr id="16" name="TextBox 15"/>
          <p:cNvSpPr txBox="1"/>
          <p:nvPr/>
        </p:nvSpPr>
        <p:spPr>
          <a:xfrm>
            <a:off x="4572000" y="4212760"/>
            <a:ext cx="2895600" cy="830997"/>
          </a:xfrm>
          <a:prstGeom prst="rect">
            <a:avLst/>
          </a:prstGeom>
          <a:noFill/>
        </p:spPr>
        <p:txBody>
          <a:bodyPr wrap="square" rtlCol="0">
            <a:spAutoFit/>
          </a:bodyPr>
          <a:lstStyle/>
          <a:p>
            <a:pPr algn="ctr"/>
            <a:r>
              <a:rPr lang="en-US" sz="1200" dirty="0"/>
              <a:t>Manufacturer’s Name</a:t>
            </a:r>
          </a:p>
          <a:p>
            <a:pPr algn="ctr"/>
            <a:r>
              <a:rPr lang="en-US" sz="1200" dirty="0"/>
              <a:t>111 Main St., Anytown, ST 01234</a:t>
            </a:r>
          </a:p>
          <a:p>
            <a:pPr algn="ctr"/>
            <a:r>
              <a:rPr lang="en-US" sz="1200" dirty="0"/>
              <a:t>www.website.com</a:t>
            </a:r>
          </a:p>
          <a:p>
            <a:pPr algn="ctr"/>
            <a:r>
              <a:rPr lang="en-US" sz="1200" dirty="0"/>
              <a:t>Phone Number-Toll-Free (if available)</a:t>
            </a:r>
          </a:p>
        </p:txBody>
      </p:sp>
      <p:sp>
        <p:nvSpPr>
          <p:cNvPr id="18" name="TextBox 17"/>
          <p:cNvSpPr txBox="1"/>
          <p:nvPr/>
        </p:nvSpPr>
        <p:spPr>
          <a:xfrm>
            <a:off x="4490367" y="5057762"/>
            <a:ext cx="3200400" cy="646331"/>
          </a:xfrm>
          <a:prstGeom prst="rect">
            <a:avLst/>
          </a:prstGeom>
          <a:noFill/>
          <a:ln>
            <a:solidFill>
              <a:schemeClr val="tx1"/>
            </a:solidFill>
          </a:ln>
        </p:spPr>
        <p:txBody>
          <a:bodyPr wrap="square" rtlCol="0">
            <a:spAutoFit/>
          </a:bodyPr>
          <a:lstStyle/>
          <a:p>
            <a:r>
              <a:rPr lang="en-US" sz="1200" b="1" dirty="0"/>
              <a:t>Model Name</a:t>
            </a:r>
            <a:r>
              <a:rPr lang="en-US" sz="1200" dirty="0"/>
              <a:t>: ABC</a:t>
            </a:r>
          </a:p>
          <a:p>
            <a:r>
              <a:rPr lang="en-US" sz="1200" b="1" dirty="0"/>
              <a:t>Model Number</a:t>
            </a:r>
            <a:r>
              <a:rPr lang="en-US" sz="1200" dirty="0"/>
              <a:t>: 123</a:t>
            </a:r>
          </a:p>
          <a:p>
            <a:r>
              <a:rPr lang="en-US" sz="1200" b="1" dirty="0"/>
              <a:t>Manufacture Date</a:t>
            </a:r>
            <a:r>
              <a:rPr lang="en-US" sz="1200" dirty="0"/>
              <a:t>: January 1, 2020</a:t>
            </a:r>
          </a:p>
        </p:txBody>
      </p:sp>
      <p:sp>
        <p:nvSpPr>
          <p:cNvPr id="19" name="TextBox 18"/>
          <p:cNvSpPr txBox="1"/>
          <p:nvPr/>
        </p:nvSpPr>
        <p:spPr>
          <a:xfrm>
            <a:off x="4351893" y="5740645"/>
            <a:ext cx="3467100" cy="461665"/>
          </a:xfrm>
          <a:prstGeom prst="rect">
            <a:avLst/>
          </a:prstGeom>
          <a:noFill/>
        </p:spPr>
        <p:txBody>
          <a:bodyPr wrap="square" rtlCol="0">
            <a:spAutoFit/>
          </a:bodyPr>
          <a:lstStyle/>
          <a:p>
            <a:pPr algn="ctr"/>
            <a:r>
              <a:rPr lang="en-US" sz="1200" b="1" dirty="0"/>
              <a:t>KEEP THIS TOP PART FOR YOUR RECORD. FILL OUT AND RETURN BOTTOM PART.</a:t>
            </a:r>
          </a:p>
        </p:txBody>
      </p:sp>
      <p:sp>
        <p:nvSpPr>
          <p:cNvPr id="23" name="Title 1"/>
          <p:cNvSpPr>
            <a:spLocks noGrp="1"/>
          </p:cNvSpPr>
          <p:nvPr>
            <p:ph type="title"/>
          </p:nvPr>
        </p:nvSpPr>
        <p:spPr/>
        <p:txBody>
          <a:bodyPr>
            <a:normAutofit/>
          </a:bodyPr>
          <a:lstStyle/>
          <a:p>
            <a:r>
              <a:rPr lang="en-US" sz="2800" dirty="0"/>
              <a:t>Registration Form</a:t>
            </a:r>
            <a:br>
              <a:rPr lang="en-US" sz="2800" dirty="0"/>
            </a:br>
            <a:r>
              <a:rPr lang="en-US" sz="2800" dirty="0"/>
              <a:t>		</a:t>
            </a:r>
            <a:endParaRPr lang="en-US" sz="2800" u="sng" dirty="0"/>
          </a:p>
        </p:txBody>
      </p:sp>
      <p:sp>
        <p:nvSpPr>
          <p:cNvPr id="24" name="Rectangle 4"/>
          <p:cNvSpPr>
            <a:spLocks noChangeArrowheads="1"/>
          </p:cNvSpPr>
          <p:nvPr/>
        </p:nvSpPr>
        <p:spPr bwMode="auto">
          <a:xfrm>
            <a:off x="526122" y="886620"/>
            <a:ext cx="3532670" cy="3077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eaLnBrk="0" hangingPunct="0"/>
            <a:r>
              <a:rPr lang="ja-JP" altLang="en-US" sz="2000" b="1" dirty="0">
                <a:solidFill>
                  <a:srgbClr val="2E74B5"/>
                </a:solidFill>
                <a:latin typeface="PMingLiU" panose="02020500000000000000" pitchFamily="18" charset="-120"/>
                <a:ea typeface="PMingLiU" panose="02020500000000000000" pitchFamily="18" charset="-120"/>
              </a:rPr>
              <a:t>产品注册表</a:t>
            </a:r>
            <a:r>
              <a:rPr lang="en-US" altLang="zh-TW" sz="2000" b="1" dirty="0">
                <a:solidFill>
                  <a:srgbClr val="2E74B5"/>
                </a:solidFill>
                <a:latin typeface="PMingLiU" panose="02020500000000000000" pitchFamily="18" charset="-120"/>
                <a:ea typeface="PMingLiU" panose="02020500000000000000" pitchFamily="18" charset="-120"/>
              </a:rPr>
              <a:t>: </a:t>
            </a:r>
            <a:r>
              <a:rPr lang="zh-CN" altLang="en-US" sz="2000" b="1" dirty="0">
                <a:solidFill>
                  <a:srgbClr val="2E74B5"/>
                </a:solidFill>
                <a:latin typeface="PMingLiU" panose="02020500000000000000" pitchFamily="18" charset="-120"/>
                <a:ea typeface="PMingLiU" panose="02020500000000000000" pitchFamily="18" charset="-120"/>
              </a:rPr>
              <a:t>消费者保存的部分</a:t>
            </a:r>
            <a:r>
              <a:rPr lang="en-US" altLang="zh-TW" sz="2000" b="1" dirty="0">
                <a:solidFill>
                  <a:srgbClr val="2E74B5"/>
                </a:solidFill>
                <a:latin typeface="PMingLiU" panose="02020500000000000000" pitchFamily="18" charset="-120"/>
                <a:ea typeface="PMingLiU" panose="02020500000000000000" pitchFamily="18" charset="-120"/>
              </a:rPr>
              <a:t> </a:t>
            </a:r>
            <a:endParaRPr lang="zh-TW" altLang="en-US" sz="2000" b="1" dirty="0">
              <a:solidFill>
                <a:srgbClr val="2E74B5"/>
              </a:solidFill>
              <a:latin typeface="PMingLiU" panose="02020500000000000000" pitchFamily="18" charset="-120"/>
              <a:ea typeface="PMingLiU" panose="02020500000000000000" pitchFamily="18" charset="-120"/>
            </a:endParaRPr>
          </a:p>
        </p:txBody>
      </p:sp>
      <p:sp>
        <p:nvSpPr>
          <p:cNvPr id="26" name="Left Brace 25"/>
          <p:cNvSpPr/>
          <p:nvPr/>
        </p:nvSpPr>
        <p:spPr>
          <a:xfrm>
            <a:off x="3775944" y="1385065"/>
            <a:ext cx="189225" cy="1955188"/>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7" name="TextBox 26"/>
          <p:cNvSpPr txBox="1"/>
          <p:nvPr/>
        </p:nvSpPr>
        <p:spPr>
          <a:xfrm>
            <a:off x="2345796" y="2175087"/>
            <a:ext cx="1297577" cy="307777"/>
          </a:xfrm>
          <a:prstGeom prst="rect">
            <a:avLst/>
          </a:prstGeom>
          <a:noFill/>
        </p:spPr>
        <p:txBody>
          <a:bodyPr wrap="square" rtlCol="0">
            <a:spAutoFit/>
          </a:bodyPr>
          <a:lstStyle/>
          <a:p>
            <a:r>
              <a:rPr lang="en-US" sz="1400" b="1" dirty="0">
                <a:solidFill>
                  <a:srgbClr val="4C4C4C"/>
                </a:solidFill>
              </a:rPr>
              <a:t>front side </a:t>
            </a:r>
            <a:r>
              <a:rPr lang="ja-JP" altLang="en-US" sz="1400" b="1" dirty="0">
                <a:solidFill>
                  <a:srgbClr val="4C4C4C"/>
                </a:solidFill>
                <a:latin typeface="PMingLiU" panose="02020500000000000000" pitchFamily="18" charset="-120"/>
                <a:ea typeface="PMingLiU" panose="02020500000000000000" pitchFamily="18" charset="-120"/>
              </a:rPr>
              <a:t>前面</a:t>
            </a:r>
            <a:endParaRPr lang="en-US" sz="1400" b="1" dirty="0">
              <a:solidFill>
                <a:srgbClr val="4C4C4C"/>
              </a:solidFill>
              <a:latin typeface="PMingLiU" panose="02020500000000000000" pitchFamily="18" charset="-120"/>
              <a:ea typeface="PMingLiU" panose="02020500000000000000" pitchFamily="18" charset="-120"/>
            </a:endParaRPr>
          </a:p>
        </p:txBody>
      </p:sp>
      <p:sp>
        <p:nvSpPr>
          <p:cNvPr id="8" name="TextBox 7"/>
          <p:cNvSpPr txBox="1"/>
          <p:nvPr/>
        </p:nvSpPr>
        <p:spPr>
          <a:xfrm>
            <a:off x="4600121" y="1383607"/>
            <a:ext cx="2895600" cy="461665"/>
          </a:xfrm>
          <a:prstGeom prst="rect">
            <a:avLst/>
          </a:prstGeom>
          <a:noFill/>
        </p:spPr>
        <p:txBody>
          <a:bodyPr wrap="square" rtlCol="0">
            <a:spAutoFit/>
          </a:bodyPr>
          <a:lstStyle/>
          <a:p>
            <a:pPr algn="ctr"/>
            <a:r>
              <a:rPr lang="en-US" sz="1200" b="1" dirty="0"/>
              <a:t>PRODUCT REGISTRATION FOR SAFETY ALERT OR RECALL ONLY </a:t>
            </a:r>
          </a:p>
        </p:txBody>
      </p:sp>
      <p:sp>
        <p:nvSpPr>
          <p:cNvPr id="17" name="Right Brace 16"/>
          <p:cNvSpPr/>
          <p:nvPr/>
        </p:nvSpPr>
        <p:spPr>
          <a:xfrm>
            <a:off x="8224165" y="3893378"/>
            <a:ext cx="152400" cy="23519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5" name="TextBox 44"/>
          <p:cNvSpPr txBox="1"/>
          <p:nvPr/>
        </p:nvSpPr>
        <p:spPr>
          <a:xfrm>
            <a:off x="8567065" y="4796151"/>
            <a:ext cx="1363581" cy="523220"/>
          </a:xfrm>
          <a:prstGeom prst="rect">
            <a:avLst/>
          </a:prstGeom>
          <a:noFill/>
        </p:spPr>
        <p:txBody>
          <a:bodyPr wrap="square" rtlCol="0">
            <a:spAutoFit/>
          </a:bodyPr>
          <a:lstStyle/>
          <a:p>
            <a:r>
              <a:rPr lang="en-US" sz="1400" b="1" dirty="0">
                <a:solidFill>
                  <a:srgbClr val="4C4C4C"/>
                </a:solidFill>
              </a:rPr>
              <a:t>back side </a:t>
            </a:r>
          </a:p>
          <a:p>
            <a:r>
              <a:rPr lang="ja-JP" altLang="en-US" sz="1400" b="1" dirty="0">
                <a:solidFill>
                  <a:srgbClr val="4C4C4C"/>
                </a:solidFill>
                <a:latin typeface="PMingLiU" panose="02020500000000000000" pitchFamily="18" charset="-120"/>
                <a:ea typeface="PMingLiU" panose="02020500000000000000" pitchFamily="18" charset="-120"/>
              </a:rPr>
              <a:t>后面 </a:t>
            </a:r>
            <a:endParaRPr lang="en-US" altLang="ja-JP" sz="1400" b="1" dirty="0">
              <a:solidFill>
                <a:srgbClr val="4C4C4C"/>
              </a:solidFill>
              <a:latin typeface="PMingLiU" panose="02020500000000000000" pitchFamily="18" charset="-120"/>
              <a:ea typeface="PMingLiU" panose="02020500000000000000" pitchFamily="18" charset="-120"/>
            </a:endParaRPr>
          </a:p>
        </p:txBody>
      </p:sp>
      <p:sp>
        <p:nvSpPr>
          <p:cNvPr id="49" name="Right Arrow 48"/>
          <p:cNvSpPr/>
          <p:nvPr/>
        </p:nvSpPr>
        <p:spPr>
          <a:xfrm rot="9558984">
            <a:off x="7520695" y="1380423"/>
            <a:ext cx="843635" cy="176204"/>
          </a:xfrm>
          <a:prstGeom prst="right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4" name="Right Arrow 63"/>
          <p:cNvSpPr/>
          <p:nvPr/>
        </p:nvSpPr>
        <p:spPr>
          <a:xfrm rot="8242399">
            <a:off x="7541302" y="2079216"/>
            <a:ext cx="1153552" cy="191742"/>
          </a:xfrm>
          <a:prstGeom prst="right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TextBox 64"/>
          <p:cNvSpPr txBox="1"/>
          <p:nvPr/>
        </p:nvSpPr>
        <p:spPr>
          <a:xfrm rot="21581625">
            <a:off x="8547082" y="1178014"/>
            <a:ext cx="1739145" cy="553998"/>
          </a:xfrm>
          <a:prstGeom prst="rect">
            <a:avLst/>
          </a:prstGeom>
          <a:noFill/>
        </p:spPr>
        <p:txBody>
          <a:bodyPr wrap="square" rtlCol="0">
            <a:spAutoFit/>
          </a:bodyPr>
          <a:lstStyle/>
          <a:p>
            <a:pPr marL="171450" indent="-171450">
              <a:buFont typeface="Wingdings" panose="05000000000000000000" pitchFamily="2" charset="2"/>
              <a:buChar char="ü"/>
            </a:pPr>
            <a:r>
              <a:rPr lang="en-US" sz="1200" dirty="0">
                <a:solidFill>
                  <a:srgbClr val="4C4C4C"/>
                </a:solidFill>
              </a:rPr>
              <a:t>Purpose statement</a:t>
            </a:r>
          </a:p>
          <a:p>
            <a:r>
              <a:rPr lang="ja-JP" altLang="en-US" dirty="0">
                <a:solidFill>
                  <a:srgbClr val="4C4C4C"/>
                </a:solidFill>
              </a:rPr>
              <a:t>    </a:t>
            </a:r>
            <a:r>
              <a:rPr lang="ja-JP" altLang="en-US" dirty="0">
                <a:solidFill>
                  <a:srgbClr val="4C4C4C"/>
                </a:solidFill>
                <a:latin typeface="PMingLiU" panose="02020500000000000000" pitchFamily="18" charset="-120"/>
                <a:ea typeface="PMingLiU" panose="02020500000000000000" pitchFamily="18" charset="-120"/>
              </a:rPr>
              <a:t>目的声明</a:t>
            </a:r>
            <a:endParaRPr lang="en-US" sz="1600" dirty="0">
              <a:solidFill>
                <a:srgbClr val="4C4C4C"/>
              </a:solidFill>
              <a:latin typeface="PMingLiU" panose="02020500000000000000" pitchFamily="18" charset="-120"/>
              <a:ea typeface="PMingLiU" panose="02020500000000000000" pitchFamily="18" charset="-120"/>
            </a:endParaRPr>
          </a:p>
        </p:txBody>
      </p:sp>
      <p:sp>
        <p:nvSpPr>
          <p:cNvPr id="67" name="Right Arrow 66"/>
          <p:cNvSpPr/>
          <p:nvPr/>
        </p:nvSpPr>
        <p:spPr>
          <a:xfrm rot="1434607">
            <a:off x="3981399" y="4336292"/>
            <a:ext cx="685697" cy="185018"/>
          </a:xfrm>
          <a:prstGeom prst="right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8" name="TextBox 67"/>
          <p:cNvSpPr txBox="1"/>
          <p:nvPr/>
        </p:nvSpPr>
        <p:spPr>
          <a:xfrm>
            <a:off x="680936" y="3783816"/>
            <a:ext cx="3305023" cy="1754326"/>
          </a:xfrm>
          <a:prstGeom prst="rect">
            <a:avLst/>
          </a:prstGeom>
          <a:noFill/>
        </p:spPr>
        <p:txBody>
          <a:bodyPr wrap="square" rtlCol="0">
            <a:spAutoFit/>
          </a:bodyPr>
          <a:lstStyle/>
          <a:p>
            <a:pPr marL="285750" indent="-285750">
              <a:buFont typeface="Wingdings" panose="05000000000000000000" pitchFamily="2" charset="2"/>
              <a:buChar char="ü"/>
            </a:pPr>
            <a:r>
              <a:rPr lang="en-US" sz="1200" dirty="0">
                <a:solidFill>
                  <a:srgbClr val="4C4C4C"/>
                </a:solidFill>
              </a:rPr>
              <a:t>Manufacturer’s U.S. contact information: address and registration website. </a:t>
            </a:r>
            <a:r>
              <a:rPr lang="en-US" sz="1200" b="1" i="1" dirty="0">
                <a:solidFill>
                  <a:srgbClr val="4C4C4C"/>
                </a:solidFill>
              </a:rPr>
              <a:t>If no registration website, email is required.</a:t>
            </a:r>
            <a:endParaRPr lang="en-US" sz="1200" dirty="0">
              <a:solidFill>
                <a:srgbClr val="4C4C4C"/>
              </a:solidFill>
            </a:endParaRPr>
          </a:p>
          <a:p>
            <a:r>
              <a:rPr lang="zh-TW" altLang="en-US" dirty="0">
                <a:solidFill>
                  <a:srgbClr val="4C4C4C"/>
                </a:solidFill>
                <a:latin typeface="MS Gothic" panose="020B0609070205080204" pitchFamily="49" charset="-128"/>
                <a:ea typeface="MS Gothic" panose="020B0609070205080204" pitchFamily="49" charset="-128"/>
              </a:rPr>
              <a:t>  </a:t>
            </a:r>
            <a:r>
              <a:rPr lang="zh-CN" altLang="en-US" dirty="0">
                <a:solidFill>
                  <a:srgbClr val="4C4C4C"/>
                </a:solidFill>
                <a:latin typeface="PMingLiU" panose="02020500000000000000" pitchFamily="18" charset="-120"/>
                <a:ea typeface="PMingLiU" panose="02020500000000000000" pitchFamily="18" charset="-120"/>
              </a:rPr>
              <a:t>制造商的美国联系信息：</a:t>
            </a:r>
            <a:endParaRPr lang="en-US" altLang="zh-CN" dirty="0">
              <a:solidFill>
                <a:srgbClr val="4C4C4C"/>
              </a:solidFill>
              <a:latin typeface="PMingLiU" panose="02020500000000000000" pitchFamily="18" charset="-120"/>
              <a:ea typeface="PMingLiU" panose="02020500000000000000" pitchFamily="18" charset="-120"/>
            </a:endParaRPr>
          </a:p>
          <a:p>
            <a:r>
              <a:rPr lang="en-US" altLang="zh-CN" dirty="0">
                <a:solidFill>
                  <a:srgbClr val="4C4C4C"/>
                </a:solidFill>
                <a:latin typeface="PMingLiU" panose="02020500000000000000" pitchFamily="18" charset="-120"/>
                <a:ea typeface="PMingLiU" panose="02020500000000000000" pitchFamily="18" charset="-120"/>
              </a:rPr>
              <a:t>    </a:t>
            </a:r>
            <a:r>
              <a:rPr lang="zh-CN" altLang="en-US" dirty="0">
                <a:solidFill>
                  <a:srgbClr val="4C4C4C"/>
                </a:solidFill>
                <a:latin typeface="PMingLiU" panose="02020500000000000000" pitchFamily="18" charset="-120"/>
                <a:ea typeface="PMingLiU" panose="02020500000000000000" pitchFamily="18" charset="-120"/>
              </a:rPr>
              <a:t>地址和注册网站。</a:t>
            </a:r>
          </a:p>
          <a:p>
            <a:r>
              <a:rPr lang="zh-CN" altLang="en-US" dirty="0">
                <a:solidFill>
                  <a:srgbClr val="4C4C4C"/>
                </a:solidFill>
                <a:latin typeface="PMingLiU" panose="02020500000000000000" pitchFamily="18" charset="-120"/>
                <a:ea typeface="PMingLiU" panose="02020500000000000000" pitchFamily="18" charset="-120"/>
              </a:rPr>
              <a:t>    如果没有注册网站，</a:t>
            </a:r>
          </a:p>
          <a:p>
            <a:r>
              <a:rPr lang="zh-CN" altLang="en-US" dirty="0">
                <a:solidFill>
                  <a:srgbClr val="4C4C4C"/>
                </a:solidFill>
                <a:latin typeface="PMingLiU" panose="02020500000000000000" pitchFamily="18" charset="-120"/>
                <a:ea typeface="PMingLiU" panose="02020500000000000000" pitchFamily="18" charset="-120"/>
              </a:rPr>
              <a:t>    则需要电子邮件。</a:t>
            </a:r>
            <a:endParaRPr lang="en-US" sz="1600" dirty="0">
              <a:solidFill>
                <a:srgbClr val="4C4C4C"/>
              </a:solidFill>
              <a:latin typeface="PMingLiU" panose="02020500000000000000" pitchFamily="18" charset="-120"/>
              <a:ea typeface="PMingLiU" panose="02020500000000000000" pitchFamily="18" charset="-120"/>
            </a:endParaRPr>
          </a:p>
        </p:txBody>
      </p:sp>
      <p:sp>
        <p:nvSpPr>
          <p:cNvPr id="69" name="TextBox 68"/>
          <p:cNvSpPr txBox="1"/>
          <p:nvPr/>
        </p:nvSpPr>
        <p:spPr>
          <a:xfrm>
            <a:off x="8543798" y="5400177"/>
            <a:ext cx="2048002" cy="553998"/>
          </a:xfrm>
          <a:prstGeom prst="rect">
            <a:avLst/>
          </a:prstGeom>
          <a:noFill/>
        </p:spPr>
        <p:txBody>
          <a:bodyPr wrap="square" rtlCol="0">
            <a:spAutoFit/>
          </a:bodyPr>
          <a:lstStyle/>
          <a:p>
            <a:pPr marL="171450" indent="-171450">
              <a:buFont typeface="Wingdings" panose="05000000000000000000" pitchFamily="2" charset="2"/>
              <a:buChar char="ü"/>
            </a:pPr>
            <a:r>
              <a:rPr lang="en-US" sz="1200" dirty="0">
                <a:solidFill>
                  <a:srgbClr val="4C4C4C"/>
                </a:solidFill>
              </a:rPr>
              <a:t>Pre-printed product info.</a:t>
            </a:r>
          </a:p>
          <a:p>
            <a:r>
              <a:rPr lang="zh-TW" altLang="en-US" b="1" dirty="0">
                <a:solidFill>
                  <a:srgbClr val="4C4C4C"/>
                </a:solidFill>
                <a:latin typeface="MS Gothic" panose="020B0609070205080204" pitchFamily="49" charset="-128"/>
                <a:ea typeface="MS Gothic" panose="020B0609070205080204" pitchFamily="49" charset="-128"/>
              </a:rPr>
              <a:t> </a:t>
            </a:r>
            <a:r>
              <a:rPr lang="zh-CN" altLang="en-US" dirty="0">
                <a:solidFill>
                  <a:srgbClr val="4C4C4C"/>
                </a:solidFill>
                <a:latin typeface="PMingLiU" panose="02020500000000000000" pitchFamily="18" charset="-120"/>
                <a:ea typeface="PMingLiU" panose="02020500000000000000" pitchFamily="18" charset="-120"/>
              </a:rPr>
              <a:t>预印产品信息</a:t>
            </a:r>
            <a:endParaRPr lang="en-US" sz="1600" dirty="0">
              <a:solidFill>
                <a:srgbClr val="4C4C4C"/>
              </a:solidFill>
              <a:latin typeface="PMingLiU" panose="02020500000000000000" pitchFamily="18" charset="-120"/>
              <a:ea typeface="PMingLiU" panose="02020500000000000000" pitchFamily="18" charset="-120"/>
            </a:endParaRPr>
          </a:p>
        </p:txBody>
      </p:sp>
      <p:sp>
        <p:nvSpPr>
          <p:cNvPr id="70" name="Right Arrow 69"/>
          <p:cNvSpPr/>
          <p:nvPr/>
        </p:nvSpPr>
        <p:spPr>
          <a:xfrm rot="12275193">
            <a:off x="7739029" y="5376751"/>
            <a:ext cx="798468" cy="207176"/>
          </a:xfrm>
          <a:prstGeom prst="right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8759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21"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2000"/>
                                        <p:tgtEl>
                                          <p:spTgt spid="10"/>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2000"/>
                                        <p:tgtEl>
                                          <p:spTgt spid="11"/>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1)">
                                      <p:cBhvr>
                                        <p:cTn id="16" dur="2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heel(1)">
                                      <p:cBhvr>
                                        <p:cTn id="21" dur="2000"/>
                                        <p:tgtEl>
                                          <p:spTgt spid="27"/>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heel(1)">
                                      <p:cBhvr>
                                        <p:cTn id="24" dur="20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2000"/>
                                        <p:tgtEl>
                                          <p:spTgt spid="42"/>
                                        </p:tgtEl>
                                      </p:cBhvr>
                                    </p:animEffect>
                                    <p:anim calcmode="lin" valueType="num">
                                      <p:cBhvr>
                                        <p:cTn id="30" dur="2000" fill="hold"/>
                                        <p:tgtEl>
                                          <p:spTgt spid="42"/>
                                        </p:tgtEl>
                                        <p:attrNameLst>
                                          <p:attrName>ppt_w</p:attrName>
                                        </p:attrNameLst>
                                      </p:cBhvr>
                                      <p:tavLst>
                                        <p:tav tm="0" fmla="#ppt_w*sin(2.5*pi*$)">
                                          <p:val>
                                            <p:fltVal val="0"/>
                                          </p:val>
                                        </p:tav>
                                        <p:tav tm="100000">
                                          <p:val>
                                            <p:fltVal val="1"/>
                                          </p:val>
                                        </p:tav>
                                      </p:tavLst>
                                    </p:anim>
                                    <p:anim calcmode="lin" valueType="num">
                                      <p:cBhvr>
                                        <p:cTn id="31" dur="2000" fill="hold"/>
                                        <p:tgtEl>
                                          <p:spTgt spid="42"/>
                                        </p:tgtEl>
                                        <p:attrNameLst>
                                          <p:attrName>ppt_h</p:attrName>
                                        </p:attrNameLst>
                                      </p:cBhvr>
                                      <p:tavLst>
                                        <p:tav tm="0">
                                          <p:val>
                                            <p:strVal val="#ppt_h"/>
                                          </p:val>
                                        </p:tav>
                                        <p:tav tm="100000">
                                          <p:val>
                                            <p:strVal val="#ppt_h"/>
                                          </p:val>
                                        </p:tav>
                                      </p:tavLst>
                                    </p:anim>
                                  </p:childTnLst>
                                </p:cTn>
                              </p:par>
                              <p:par>
                                <p:cTn id="32" presetID="45"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2000"/>
                                        <p:tgtEl>
                                          <p:spTgt spid="15"/>
                                        </p:tgtEl>
                                      </p:cBhvr>
                                    </p:animEffect>
                                    <p:anim calcmode="lin" valueType="num">
                                      <p:cBhvr>
                                        <p:cTn id="35" dur="2000" fill="hold"/>
                                        <p:tgtEl>
                                          <p:spTgt spid="15"/>
                                        </p:tgtEl>
                                        <p:attrNameLst>
                                          <p:attrName>ppt_w</p:attrName>
                                        </p:attrNameLst>
                                      </p:cBhvr>
                                      <p:tavLst>
                                        <p:tav tm="0" fmla="#ppt_w*sin(2.5*pi*$)">
                                          <p:val>
                                            <p:fltVal val="0"/>
                                          </p:val>
                                        </p:tav>
                                        <p:tav tm="100000">
                                          <p:val>
                                            <p:fltVal val="1"/>
                                          </p:val>
                                        </p:tav>
                                      </p:tavLst>
                                    </p:anim>
                                    <p:anim calcmode="lin" valueType="num">
                                      <p:cBhvr>
                                        <p:cTn id="36" dur="2000" fill="hold"/>
                                        <p:tgtEl>
                                          <p:spTgt spid="15"/>
                                        </p:tgtEl>
                                        <p:attrNameLst>
                                          <p:attrName>ppt_h</p:attrName>
                                        </p:attrNameLst>
                                      </p:cBhvr>
                                      <p:tavLst>
                                        <p:tav tm="0">
                                          <p:val>
                                            <p:strVal val="#ppt_h"/>
                                          </p:val>
                                        </p:tav>
                                        <p:tav tm="100000">
                                          <p:val>
                                            <p:strVal val="#ppt_h"/>
                                          </p:val>
                                        </p:tav>
                                      </p:tavLst>
                                    </p:anim>
                                  </p:childTnLst>
                                </p:cTn>
                              </p:par>
                              <p:par>
                                <p:cTn id="37" presetID="45"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anim calcmode="lin" valueType="num">
                                      <p:cBhvr>
                                        <p:cTn id="40" dur="2000" fill="hold"/>
                                        <p:tgtEl>
                                          <p:spTgt spid="16"/>
                                        </p:tgtEl>
                                        <p:attrNameLst>
                                          <p:attrName>ppt_w</p:attrName>
                                        </p:attrNameLst>
                                      </p:cBhvr>
                                      <p:tavLst>
                                        <p:tav tm="0" fmla="#ppt_w*sin(2.5*pi*$)">
                                          <p:val>
                                            <p:fltVal val="0"/>
                                          </p:val>
                                        </p:tav>
                                        <p:tav tm="100000">
                                          <p:val>
                                            <p:fltVal val="1"/>
                                          </p:val>
                                        </p:tav>
                                      </p:tavLst>
                                    </p:anim>
                                    <p:anim calcmode="lin" valueType="num">
                                      <p:cBhvr>
                                        <p:cTn id="41" dur="2000" fill="hold"/>
                                        <p:tgtEl>
                                          <p:spTgt spid="16"/>
                                        </p:tgtEl>
                                        <p:attrNameLst>
                                          <p:attrName>ppt_h</p:attrName>
                                        </p:attrNameLst>
                                      </p:cBhvr>
                                      <p:tavLst>
                                        <p:tav tm="0">
                                          <p:val>
                                            <p:strVal val="#ppt_h"/>
                                          </p:val>
                                        </p:tav>
                                        <p:tav tm="100000">
                                          <p:val>
                                            <p:strVal val="#ppt_h"/>
                                          </p:val>
                                        </p:tav>
                                      </p:tavLst>
                                    </p:anim>
                                  </p:childTnLst>
                                </p:cTn>
                              </p:par>
                              <p:par>
                                <p:cTn id="42" presetID="45"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2000"/>
                                        <p:tgtEl>
                                          <p:spTgt spid="18"/>
                                        </p:tgtEl>
                                      </p:cBhvr>
                                    </p:animEffect>
                                    <p:anim calcmode="lin" valueType="num">
                                      <p:cBhvr>
                                        <p:cTn id="45" dur="2000" fill="hold"/>
                                        <p:tgtEl>
                                          <p:spTgt spid="18"/>
                                        </p:tgtEl>
                                        <p:attrNameLst>
                                          <p:attrName>ppt_w</p:attrName>
                                        </p:attrNameLst>
                                      </p:cBhvr>
                                      <p:tavLst>
                                        <p:tav tm="0" fmla="#ppt_w*sin(2.5*pi*$)">
                                          <p:val>
                                            <p:fltVal val="0"/>
                                          </p:val>
                                        </p:tav>
                                        <p:tav tm="100000">
                                          <p:val>
                                            <p:fltVal val="1"/>
                                          </p:val>
                                        </p:tav>
                                      </p:tavLst>
                                    </p:anim>
                                    <p:anim calcmode="lin" valueType="num">
                                      <p:cBhvr>
                                        <p:cTn id="46" dur="2000" fill="hold"/>
                                        <p:tgtEl>
                                          <p:spTgt spid="18"/>
                                        </p:tgtEl>
                                        <p:attrNameLst>
                                          <p:attrName>ppt_h</p:attrName>
                                        </p:attrNameLst>
                                      </p:cBhvr>
                                      <p:tavLst>
                                        <p:tav tm="0">
                                          <p:val>
                                            <p:strVal val="#ppt_h"/>
                                          </p:val>
                                        </p:tav>
                                        <p:tav tm="100000">
                                          <p:val>
                                            <p:strVal val="#ppt_h"/>
                                          </p:val>
                                        </p:tav>
                                      </p:tavLst>
                                    </p:anim>
                                  </p:childTnLst>
                                </p:cTn>
                              </p:par>
                              <p:par>
                                <p:cTn id="47" presetID="45"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2000"/>
                                        <p:tgtEl>
                                          <p:spTgt spid="19"/>
                                        </p:tgtEl>
                                      </p:cBhvr>
                                    </p:animEffect>
                                    <p:anim calcmode="lin" valueType="num">
                                      <p:cBhvr>
                                        <p:cTn id="50" dur="2000" fill="hold"/>
                                        <p:tgtEl>
                                          <p:spTgt spid="19"/>
                                        </p:tgtEl>
                                        <p:attrNameLst>
                                          <p:attrName>ppt_w</p:attrName>
                                        </p:attrNameLst>
                                      </p:cBhvr>
                                      <p:tavLst>
                                        <p:tav tm="0" fmla="#ppt_w*sin(2.5*pi*$)">
                                          <p:val>
                                            <p:fltVal val="0"/>
                                          </p:val>
                                        </p:tav>
                                        <p:tav tm="100000">
                                          <p:val>
                                            <p:fltVal val="1"/>
                                          </p:val>
                                        </p:tav>
                                      </p:tavLst>
                                    </p:anim>
                                    <p:anim calcmode="lin" valueType="num">
                                      <p:cBhvr>
                                        <p:cTn id="51" dur="2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heel(1)">
                                      <p:cBhvr>
                                        <p:cTn id="56" dur="2000"/>
                                        <p:tgtEl>
                                          <p:spTgt spid="17"/>
                                        </p:tgtEl>
                                      </p:cBhvr>
                                    </p:animEffect>
                                  </p:childTnLst>
                                </p:cTn>
                              </p:par>
                              <p:par>
                                <p:cTn id="57" presetID="21" presetClass="entr" presetSubtype="1" fill="hold" grpId="0" nodeType="with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heel(1)">
                                      <p:cBhvr>
                                        <p:cTn id="59" dur="2000"/>
                                        <p:tgtEl>
                                          <p:spTgt spid="45"/>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49"/>
                                        </p:tgtEl>
                                        <p:attrNameLst>
                                          <p:attrName>style.visibility</p:attrName>
                                        </p:attrNameLst>
                                      </p:cBhvr>
                                      <p:to>
                                        <p:strVal val="visible"/>
                                      </p:to>
                                    </p:set>
                                    <p:animEffect transition="in" filter="fade">
                                      <p:cBhvr>
                                        <p:cTn id="64" dur="1000"/>
                                        <p:tgtEl>
                                          <p:spTgt spid="49"/>
                                        </p:tgtEl>
                                      </p:cBhvr>
                                    </p:animEffect>
                                    <p:anim calcmode="lin" valueType="num">
                                      <p:cBhvr>
                                        <p:cTn id="65" dur="1000" fill="hold"/>
                                        <p:tgtEl>
                                          <p:spTgt spid="49"/>
                                        </p:tgtEl>
                                        <p:attrNameLst>
                                          <p:attrName>ppt_x</p:attrName>
                                        </p:attrNameLst>
                                      </p:cBhvr>
                                      <p:tavLst>
                                        <p:tav tm="0">
                                          <p:val>
                                            <p:strVal val="#ppt_x"/>
                                          </p:val>
                                        </p:tav>
                                        <p:tav tm="100000">
                                          <p:val>
                                            <p:strVal val="#ppt_x"/>
                                          </p:val>
                                        </p:tav>
                                      </p:tavLst>
                                    </p:anim>
                                    <p:anim calcmode="lin" valueType="num">
                                      <p:cBhvr>
                                        <p:cTn id="66" dur="1000" fill="hold"/>
                                        <p:tgtEl>
                                          <p:spTgt spid="49"/>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fade">
                                      <p:cBhvr>
                                        <p:cTn id="69" dur="1000"/>
                                        <p:tgtEl>
                                          <p:spTgt spid="64"/>
                                        </p:tgtEl>
                                      </p:cBhvr>
                                    </p:animEffect>
                                    <p:anim calcmode="lin" valueType="num">
                                      <p:cBhvr>
                                        <p:cTn id="70" dur="1000" fill="hold"/>
                                        <p:tgtEl>
                                          <p:spTgt spid="64"/>
                                        </p:tgtEl>
                                        <p:attrNameLst>
                                          <p:attrName>ppt_x</p:attrName>
                                        </p:attrNameLst>
                                      </p:cBhvr>
                                      <p:tavLst>
                                        <p:tav tm="0">
                                          <p:val>
                                            <p:strVal val="#ppt_x"/>
                                          </p:val>
                                        </p:tav>
                                        <p:tav tm="100000">
                                          <p:val>
                                            <p:strVal val="#ppt_x"/>
                                          </p:val>
                                        </p:tav>
                                      </p:tavLst>
                                    </p:anim>
                                    <p:anim calcmode="lin" valueType="num">
                                      <p:cBhvr>
                                        <p:cTn id="71" dur="1000" fill="hold"/>
                                        <p:tgtEl>
                                          <p:spTgt spid="64"/>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65"/>
                                        </p:tgtEl>
                                        <p:attrNameLst>
                                          <p:attrName>style.visibility</p:attrName>
                                        </p:attrNameLst>
                                      </p:cBhvr>
                                      <p:to>
                                        <p:strVal val="visible"/>
                                      </p:to>
                                    </p:set>
                                    <p:animEffect transition="in" filter="fade">
                                      <p:cBhvr>
                                        <p:cTn id="74" dur="1000"/>
                                        <p:tgtEl>
                                          <p:spTgt spid="65"/>
                                        </p:tgtEl>
                                      </p:cBhvr>
                                    </p:animEffect>
                                    <p:anim calcmode="lin" valueType="num">
                                      <p:cBhvr>
                                        <p:cTn id="75" dur="1000" fill="hold"/>
                                        <p:tgtEl>
                                          <p:spTgt spid="65"/>
                                        </p:tgtEl>
                                        <p:attrNameLst>
                                          <p:attrName>ppt_x</p:attrName>
                                        </p:attrNameLst>
                                      </p:cBhvr>
                                      <p:tavLst>
                                        <p:tav tm="0">
                                          <p:val>
                                            <p:strVal val="#ppt_x"/>
                                          </p:val>
                                        </p:tav>
                                        <p:tav tm="100000">
                                          <p:val>
                                            <p:strVal val="#ppt_x"/>
                                          </p:val>
                                        </p:tav>
                                      </p:tavLst>
                                    </p:anim>
                                    <p:anim calcmode="lin" valueType="num">
                                      <p:cBhvr>
                                        <p:cTn id="76"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68"/>
                                        </p:tgtEl>
                                        <p:attrNameLst>
                                          <p:attrName>style.visibility</p:attrName>
                                        </p:attrNameLst>
                                      </p:cBhvr>
                                      <p:to>
                                        <p:strVal val="visible"/>
                                      </p:to>
                                    </p:set>
                                    <p:animEffect transition="in" filter="fade">
                                      <p:cBhvr>
                                        <p:cTn id="81" dur="1000"/>
                                        <p:tgtEl>
                                          <p:spTgt spid="68"/>
                                        </p:tgtEl>
                                      </p:cBhvr>
                                    </p:animEffect>
                                    <p:anim calcmode="lin" valueType="num">
                                      <p:cBhvr>
                                        <p:cTn id="82" dur="1000" fill="hold"/>
                                        <p:tgtEl>
                                          <p:spTgt spid="68"/>
                                        </p:tgtEl>
                                        <p:attrNameLst>
                                          <p:attrName>ppt_x</p:attrName>
                                        </p:attrNameLst>
                                      </p:cBhvr>
                                      <p:tavLst>
                                        <p:tav tm="0">
                                          <p:val>
                                            <p:strVal val="#ppt_x"/>
                                          </p:val>
                                        </p:tav>
                                        <p:tav tm="100000">
                                          <p:val>
                                            <p:strVal val="#ppt_x"/>
                                          </p:val>
                                        </p:tav>
                                      </p:tavLst>
                                    </p:anim>
                                    <p:anim calcmode="lin" valueType="num">
                                      <p:cBhvr>
                                        <p:cTn id="83" dur="1000" fill="hold"/>
                                        <p:tgtEl>
                                          <p:spTgt spid="68"/>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67"/>
                                        </p:tgtEl>
                                        <p:attrNameLst>
                                          <p:attrName>style.visibility</p:attrName>
                                        </p:attrNameLst>
                                      </p:cBhvr>
                                      <p:to>
                                        <p:strVal val="visible"/>
                                      </p:to>
                                    </p:set>
                                    <p:animEffect transition="in" filter="fade">
                                      <p:cBhvr>
                                        <p:cTn id="86" dur="1000"/>
                                        <p:tgtEl>
                                          <p:spTgt spid="67"/>
                                        </p:tgtEl>
                                      </p:cBhvr>
                                    </p:animEffect>
                                    <p:anim calcmode="lin" valueType="num">
                                      <p:cBhvr>
                                        <p:cTn id="87" dur="1000" fill="hold"/>
                                        <p:tgtEl>
                                          <p:spTgt spid="67"/>
                                        </p:tgtEl>
                                        <p:attrNameLst>
                                          <p:attrName>ppt_x</p:attrName>
                                        </p:attrNameLst>
                                      </p:cBhvr>
                                      <p:tavLst>
                                        <p:tav tm="0">
                                          <p:val>
                                            <p:strVal val="#ppt_x"/>
                                          </p:val>
                                        </p:tav>
                                        <p:tav tm="100000">
                                          <p:val>
                                            <p:strVal val="#ppt_x"/>
                                          </p:val>
                                        </p:tav>
                                      </p:tavLst>
                                    </p:anim>
                                    <p:anim calcmode="lin" valueType="num">
                                      <p:cBhvr>
                                        <p:cTn id="88"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69"/>
                                        </p:tgtEl>
                                        <p:attrNameLst>
                                          <p:attrName>style.visibility</p:attrName>
                                        </p:attrNameLst>
                                      </p:cBhvr>
                                      <p:to>
                                        <p:strVal val="visible"/>
                                      </p:to>
                                    </p:set>
                                    <p:animEffect transition="in" filter="fade">
                                      <p:cBhvr>
                                        <p:cTn id="93" dur="1000"/>
                                        <p:tgtEl>
                                          <p:spTgt spid="69"/>
                                        </p:tgtEl>
                                      </p:cBhvr>
                                    </p:animEffect>
                                    <p:anim calcmode="lin" valueType="num">
                                      <p:cBhvr>
                                        <p:cTn id="94" dur="1000" fill="hold"/>
                                        <p:tgtEl>
                                          <p:spTgt spid="69"/>
                                        </p:tgtEl>
                                        <p:attrNameLst>
                                          <p:attrName>ppt_x</p:attrName>
                                        </p:attrNameLst>
                                      </p:cBhvr>
                                      <p:tavLst>
                                        <p:tav tm="0">
                                          <p:val>
                                            <p:strVal val="#ppt_x"/>
                                          </p:val>
                                        </p:tav>
                                        <p:tav tm="100000">
                                          <p:val>
                                            <p:strVal val="#ppt_x"/>
                                          </p:val>
                                        </p:tav>
                                      </p:tavLst>
                                    </p:anim>
                                    <p:anim calcmode="lin" valueType="num">
                                      <p:cBhvr>
                                        <p:cTn id="95" dur="1000" fill="hold"/>
                                        <p:tgtEl>
                                          <p:spTgt spid="69"/>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70"/>
                                        </p:tgtEl>
                                        <p:attrNameLst>
                                          <p:attrName>style.visibility</p:attrName>
                                        </p:attrNameLst>
                                      </p:cBhvr>
                                      <p:to>
                                        <p:strVal val="visible"/>
                                      </p:to>
                                    </p:set>
                                    <p:animEffect transition="in" filter="fade">
                                      <p:cBhvr>
                                        <p:cTn id="98" dur="1000"/>
                                        <p:tgtEl>
                                          <p:spTgt spid="70"/>
                                        </p:tgtEl>
                                      </p:cBhvr>
                                    </p:animEffect>
                                    <p:anim calcmode="lin" valueType="num">
                                      <p:cBhvr>
                                        <p:cTn id="99" dur="1000" fill="hold"/>
                                        <p:tgtEl>
                                          <p:spTgt spid="70"/>
                                        </p:tgtEl>
                                        <p:attrNameLst>
                                          <p:attrName>ppt_x</p:attrName>
                                        </p:attrNameLst>
                                      </p:cBhvr>
                                      <p:tavLst>
                                        <p:tav tm="0">
                                          <p:val>
                                            <p:strVal val="#ppt_x"/>
                                          </p:val>
                                        </p:tav>
                                        <p:tav tm="100000">
                                          <p:val>
                                            <p:strVal val="#ppt_x"/>
                                          </p:val>
                                        </p:tav>
                                      </p:tavLst>
                                    </p:anim>
                                    <p:anim calcmode="lin" valueType="num">
                                      <p:cBhvr>
                                        <p:cTn id="100"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3" grpId="0" animBg="1"/>
      <p:bldP spid="11" grpId="0"/>
      <p:bldP spid="15" grpId="0"/>
      <p:bldP spid="16" grpId="0"/>
      <p:bldP spid="18" grpId="0" animBg="1"/>
      <p:bldP spid="19" grpId="0"/>
      <p:bldP spid="26" grpId="0" animBg="1"/>
      <p:bldP spid="27" grpId="0"/>
      <p:bldP spid="8" grpId="0"/>
      <p:bldP spid="17" grpId="0" animBg="1"/>
      <p:bldP spid="45" grpId="0"/>
      <p:bldP spid="49" grpId="0" animBg="1"/>
      <p:bldP spid="64" grpId="0" animBg="1"/>
      <p:bldP spid="65" grpId="0"/>
      <p:bldP spid="67" grpId="0" animBg="1"/>
      <p:bldP spid="68" grpId="0"/>
      <p:bldP spid="69" grpId="0"/>
      <p:bldP spid="7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a:spLocks noGrp="1"/>
          </p:cNvSpPr>
          <p:nvPr>
            <p:ph type="title"/>
          </p:nvPr>
        </p:nvSpPr>
        <p:spPr/>
        <p:txBody>
          <a:bodyPr>
            <a:normAutofit/>
          </a:bodyPr>
          <a:lstStyle/>
          <a:p>
            <a:r>
              <a:rPr lang="en-US" sz="2800" dirty="0"/>
              <a:t>Registration Form</a:t>
            </a:r>
            <a:br>
              <a:rPr lang="en-US" sz="2800" dirty="0"/>
            </a:br>
            <a:r>
              <a:rPr lang="en-US" sz="2800" dirty="0"/>
              <a:t>						</a:t>
            </a:r>
            <a:endParaRPr lang="en-US" sz="2800" u="sng" dirty="0"/>
          </a:p>
        </p:txBody>
      </p:sp>
      <p:sp>
        <p:nvSpPr>
          <p:cNvPr id="24" name="Rectangle 4"/>
          <p:cNvSpPr>
            <a:spLocks noChangeArrowheads="1"/>
          </p:cNvSpPr>
          <p:nvPr/>
        </p:nvSpPr>
        <p:spPr bwMode="auto">
          <a:xfrm>
            <a:off x="551603" y="772027"/>
            <a:ext cx="3608870" cy="3077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eaLnBrk="0" hangingPunct="0"/>
            <a:r>
              <a:rPr lang="zh-CN" altLang="en-US" sz="2000" b="1" dirty="0">
                <a:solidFill>
                  <a:srgbClr val="2E74B5"/>
                </a:solidFill>
                <a:latin typeface="PMingLiU" panose="02020500000000000000" pitchFamily="18" charset="-120"/>
                <a:ea typeface="PMingLiU" panose="02020500000000000000" pitchFamily="18" charset="-120"/>
              </a:rPr>
              <a:t>产品注册表</a:t>
            </a:r>
            <a:r>
              <a:rPr lang="en-US" altLang="zh-CN" sz="2000" b="1" dirty="0">
                <a:solidFill>
                  <a:srgbClr val="2E74B5"/>
                </a:solidFill>
                <a:latin typeface="PMingLiU" panose="02020500000000000000" pitchFamily="18" charset="-120"/>
                <a:ea typeface="PMingLiU" panose="02020500000000000000" pitchFamily="18" charset="-120"/>
              </a:rPr>
              <a:t>: </a:t>
            </a:r>
            <a:r>
              <a:rPr lang="zh-CN" altLang="en-US" sz="2000" b="1" dirty="0">
                <a:solidFill>
                  <a:srgbClr val="2E74B5"/>
                </a:solidFill>
                <a:latin typeface="PMingLiU" panose="02020500000000000000" pitchFamily="18" charset="-120"/>
                <a:ea typeface="PMingLiU" panose="02020500000000000000" pitchFamily="18" charset="-120"/>
              </a:rPr>
              <a:t>消费者邮寄的部分</a:t>
            </a:r>
            <a:endParaRPr lang="zh-TW" altLang="en-US" sz="2000" b="1" dirty="0">
              <a:solidFill>
                <a:srgbClr val="2E74B5"/>
              </a:solidFill>
              <a:latin typeface="PMingLiU" panose="02020500000000000000" pitchFamily="18" charset="-120"/>
              <a:ea typeface="PMingLiU" panose="02020500000000000000" pitchFamily="18" charset="-120"/>
            </a:endParaRPr>
          </a:p>
        </p:txBody>
      </p:sp>
      <p:sp>
        <p:nvSpPr>
          <p:cNvPr id="35" name="Rectangle 34"/>
          <p:cNvSpPr/>
          <p:nvPr/>
        </p:nvSpPr>
        <p:spPr>
          <a:xfrm>
            <a:off x="4039952" y="1243424"/>
            <a:ext cx="3886199" cy="2443053"/>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7" name="Picture 46"/>
          <p:cNvPicPr>
            <a:picLocks noChangeAspect="1"/>
          </p:cNvPicPr>
          <p:nvPr/>
        </p:nvPicPr>
        <p:blipFill rotWithShape="1">
          <a:blip r:embed="rId2"/>
          <a:srcRect l="11868" t="49149" r="4242" b="9989"/>
          <a:stretch/>
        </p:blipFill>
        <p:spPr>
          <a:xfrm>
            <a:off x="4417234" y="1297612"/>
            <a:ext cx="3017520" cy="2194560"/>
          </a:xfrm>
          <a:prstGeom prst="rect">
            <a:avLst/>
          </a:prstGeom>
        </p:spPr>
      </p:pic>
      <p:sp>
        <p:nvSpPr>
          <p:cNvPr id="48" name="TextBox 47"/>
          <p:cNvSpPr txBox="1"/>
          <p:nvPr/>
        </p:nvSpPr>
        <p:spPr>
          <a:xfrm>
            <a:off x="4512064" y="2661176"/>
            <a:ext cx="1752600" cy="830997"/>
          </a:xfrm>
          <a:prstGeom prst="rect">
            <a:avLst/>
          </a:prstGeom>
          <a:solidFill>
            <a:schemeClr val="bg1"/>
          </a:solidFill>
        </p:spPr>
        <p:txBody>
          <a:bodyPr wrap="square" rtlCol="0">
            <a:spAutoFit/>
          </a:bodyPr>
          <a:lstStyle/>
          <a:p>
            <a:pPr algn="ctr"/>
            <a:r>
              <a:rPr lang="en-US" sz="1200" b="1" dirty="0"/>
              <a:t>Manufacturer’s Name</a:t>
            </a:r>
          </a:p>
          <a:p>
            <a:pPr algn="ctr"/>
            <a:r>
              <a:rPr lang="en-US" sz="1200" b="1" dirty="0"/>
              <a:t>Post Office Box 0000</a:t>
            </a:r>
          </a:p>
          <a:p>
            <a:pPr algn="ctr"/>
            <a:r>
              <a:rPr lang="en-US" sz="1200" b="1" dirty="0"/>
              <a:t>Anytown, ST 01234</a:t>
            </a:r>
          </a:p>
          <a:p>
            <a:pPr algn="ctr"/>
            <a:endParaRPr lang="en-US" sz="1200" b="1" dirty="0"/>
          </a:p>
        </p:txBody>
      </p:sp>
      <p:sp>
        <p:nvSpPr>
          <p:cNvPr id="37" name="Left Brace 36"/>
          <p:cNvSpPr/>
          <p:nvPr/>
        </p:nvSpPr>
        <p:spPr>
          <a:xfrm>
            <a:off x="3797330" y="1242652"/>
            <a:ext cx="121695" cy="244382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1" name="TextBox 50"/>
          <p:cNvSpPr txBox="1"/>
          <p:nvPr/>
        </p:nvSpPr>
        <p:spPr>
          <a:xfrm>
            <a:off x="2557955" y="2180439"/>
            <a:ext cx="990600" cy="523220"/>
          </a:xfrm>
          <a:prstGeom prst="rect">
            <a:avLst/>
          </a:prstGeom>
          <a:noFill/>
        </p:spPr>
        <p:txBody>
          <a:bodyPr wrap="square" rtlCol="0">
            <a:spAutoFit/>
          </a:bodyPr>
          <a:lstStyle/>
          <a:p>
            <a:r>
              <a:rPr lang="en-US" sz="1400" b="1" dirty="0">
                <a:solidFill>
                  <a:srgbClr val="4C4C4C"/>
                </a:solidFill>
              </a:rPr>
              <a:t>front side </a:t>
            </a:r>
          </a:p>
          <a:p>
            <a:r>
              <a:rPr lang="ja-JP" altLang="en-US" sz="1400" dirty="0">
                <a:solidFill>
                  <a:srgbClr val="4C4C4C"/>
                </a:solidFill>
                <a:latin typeface="PMingLiU" panose="02020500000000000000" pitchFamily="18" charset="-120"/>
                <a:ea typeface="PMingLiU" panose="02020500000000000000" pitchFamily="18" charset="-120"/>
              </a:rPr>
              <a:t>前面</a:t>
            </a:r>
            <a:endParaRPr lang="en-US" sz="1400" dirty="0">
              <a:solidFill>
                <a:srgbClr val="4C4C4C"/>
              </a:solidFill>
              <a:latin typeface="PMingLiU" panose="02020500000000000000" pitchFamily="18" charset="-120"/>
              <a:ea typeface="PMingLiU" panose="02020500000000000000" pitchFamily="18" charset="-120"/>
            </a:endParaRPr>
          </a:p>
        </p:txBody>
      </p:sp>
      <p:sp>
        <p:nvSpPr>
          <p:cNvPr id="59" name="Rectangle 58"/>
          <p:cNvSpPr/>
          <p:nvPr/>
        </p:nvSpPr>
        <p:spPr>
          <a:xfrm>
            <a:off x="4020707" y="3917385"/>
            <a:ext cx="3941538" cy="2457457"/>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TextBox 59"/>
          <p:cNvSpPr txBox="1"/>
          <p:nvPr/>
        </p:nvSpPr>
        <p:spPr>
          <a:xfrm>
            <a:off x="4267201" y="5616853"/>
            <a:ext cx="3245973" cy="649937"/>
          </a:xfrm>
          <a:prstGeom prst="rect">
            <a:avLst/>
          </a:prstGeom>
          <a:noFill/>
          <a:ln>
            <a:solidFill>
              <a:schemeClr val="tx1"/>
            </a:solidFill>
          </a:ln>
        </p:spPr>
        <p:txBody>
          <a:bodyPr wrap="square" rtlCol="0">
            <a:spAutoFit/>
          </a:bodyPr>
          <a:lstStyle/>
          <a:p>
            <a:r>
              <a:rPr lang="en-US" sz="1200" b="1" dirty="0"/>
              <a:t>Model Name</a:t>
            </a:r>
            <a:r>
              <a:rPr lang="en-US" sz="1200" dirty="0"/>
              <a:t>: ABC</a:t>
            </a:r>
          </a:p>
          <a:p>
            <a:r>
              <a:rPr lang="en-US" sz="1200" b="1" dirty="0"/>
              <a:t>Model Number</a:t>
            </a:r>
            <a:r>
              <a:rPr lang="en-US" sz="1200" dirty="0"/>
              <a:t>: 123</a:t>
            </a:r>
          </a:p>
          <a:p>
            <a:r>
              <a:rPr lang="en-US" sz="1200" b="1" dirty="0"/>
              <a:t>Manufacture Date</a:t>
            </a:r>
            <a:r>
              <a:rPr lang="en-US" sz="1200" dirty="0"/>
              <a:t>: January 1, 2020</a:t>
            </a:r>
          </a:p>
        </p:txBody>
      </p:sp>
      <p:sp>
        <p:nvSpPr>
          <p:cNvPr id="61" name="TextBox 60"/>
          <p:cNvSpPr txBox="1"/>
          <p:nvPr/>
        </p:nvSpPr>
        <p:spPr>
          <a:xfrm>
            <a:off x="4267201" y="3940806"/>
            <a:ext cx="3695045" cy="278544"/>
          </a:xfrm>
          <a:prstGeom prst="rect">
            <a:avLst/>
          </a:prstGeom>
          <a:noFill/>
        </p:spPr>
        <p:txBody>
          <a:bodyPr wrap="square" rtlCol="0">
            <a:spAutoFit/>
          </a:bodyPr>
          <a:lstStyle/>
          <a:p>
            <a:pPr algn="ctr"/>
            <a:r>
              <a:rPr lang="en-US" sz="1200" b="1" u="sng" dirty="0"/>
              <a:t>Consumer’s Address And Contact Information</a:t>
            </a:r>
          </a:p>
        </p:txBody>
      </p:sp>
      <p:sp>
        <p:nvSpPr>
          <p:cNvPr id="38" name="Right Brace 37"/>
          <p:cNvSpPr/>
          <p:nvPr/>
        </p:nvSpPr>
        <p:spPr>
          <a:xfrm>
            <a:off x="8084614" y="3917887"/>
            <a:ext cx="207227" cy="244382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3" name="TextBox 62"/>
          <p:cNvSpPr txBox="1"/>
          <p:nvPr/>
        </p:nvSpPr>
        <p:spPr>
          <a:xfrm>
            <a:off x="8414208" y="4835804"/>
            <a:ext cx="1981200" cy="523220"/>
          </a:xfrm>
          <a:prstGeom prst="rect">
            <a:avLst/>
          </a:prstGeom>
          <a:noFill/>
        </p:spPr>
        <p:txBody>
          <a:bodyPr wrap="square" rtlCol="0">
            <a:spAutoFit/>
          </a:bodyPr>
          <a:lstStyle/>
          <a:p>
            <a:r>
              <a:rPr lang="en-US" sz="1400" b="1" dirty="0">
                <a:solidFill>
                  <a:srgbClr val="4C4C4C"/>
                </a:solidFill>
              </a:rPr>
              <a:t>back side </a:t>
            </a:r>
          </a:p>
          <a:p>
            <a:r>
              <a:rPr lang="ja-JP" altLang="en-US" sz="1400" dirty="0">
                <a:solidFill>
                  <a:srgbClr val="4C4C4C"/>
                </a:solidFill>
              </a:rPr>
              <a:t>后面</a:t>
            </a:r>
            <a:endParaRPr lang="en-US" sz="1400" dirty="0">
              <a:solidFill>
                <a:srgbClr val="4C4C4C"/>
              </a:solidFill>
            </a:endParaRPr>
          </a:p>
        </p:txBody>
      </p:sp>
      <p:sp>
        <p:nvSpPr>
          <p:cNvPr id="28" name="Right Arrow 27"/>
          <p:cNvSpPr/>
          <p:nvPr/>
        </p:nvSpPr>
        <p:spPr>
          <a:xfrm rot="9558984">
            <a:off x="7495447" y="1465801"/>
            <a:ext cx="843635" cy="176204"/>
          </a:xfrm>
          <a:prstGeom prst="right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TextBox 28"/>
          <p:cNvSpPr txBox="1"/>
          <p:nvPr/>
        </p:nvSpPr>
        <p:spPr>
          <a:xfrm>
            <a:off x="8394943" y="1093077"/>
            <a:ext cx="1739145" cy="523220"/>
          </a:xfrm>
          <a:prstGeom prst="rect">
            <a:avLst/>
          </a:prstGeom>
          <a:noFill/>
        </p:spPr>
        <p:txBody>
          <a:bodyPr wrap="square" rtlCol="0">
            <a:spAutoFit/>
          </a:bodyPr>
          <a:lstStyle/>
          <a:p>
            <a:pPr marL="171450" indent="-171450">
              <a:buFont typeface="Wingdings" panose="05000000000000000000" pitchFamily="2" charset="2"/>
              <a:buChar char="ü"/>
            </a:pPr>
            <a:r>
              <a:rPr lang="en-US" sz="1200" dirty="0">
                <a:solidFill>
                  <a:srgbClr val="4C4C4C"/>
                </a:solidFill>
              </a:rPr>
              <a:t>Postage paid</a:t>
            </a:r>
          </a:p>
          <a:p>
            <a:r>
              <a:rPr lang="ja-JP" altLang="en-US" sz="1600" dirty="0">
                <a:solidFill>
                  <a:srgbClr val="4C4C4C"/>
                </a:solidFill>
                <a:latin typeface="MS Gothic" panose="020B0609070205080204" pitchFamily="49" charset="-128"/>
                <a:ea typeface="MS Gothic" panose="020B0609070205080204" pitchFamily="49" charset="-128"/>
              </a:rPr>
              <a:t>  </a:t>
            </a:r>
            <a:r>
              <a:rPr lang="ja-JP" altLang="en-US" sz="1600" dirty="0">
                <a:solidFill>
                  <a:srgbClr val="4C4C4C"/>
                </a:solidFill>
                <a:latin typeface="SimSun" panose="02010600030101010101" pitchFamily="2" charset="-122"/>
                <a:ea typeface="SimSun" panose="02010600030101010101" pitchFamily="2" charset="-122"/>
              </a:rPr>
              <a:t>邮资已付</a:t>
            </a:r>
            <a:endParaRPr lang="en-US" sz="1600" dirty="0">
              <a:solidFill>
                <a:srgbClr val="4C4C4C"/>
              </a:solidFill>
              <a:latin typeface="SimSun" panose="02010600030101010101" pitchFamily="2" charset="-122"/>
              <a:ea typeface="SimSun" panose="02010600030101010101" pitchFamily="2" charset="-122"/>
            </a:endParaRPr>
          </a:p>
        </p:txBody>
      </p:sp>
      <p:sp>
        <p:nvSpPr>
          <p:cNvPr id="30" name="TextBox 29"/>
          <p:cNvSpPr txBox="1"/>
          <p:nvPr/>
        </p:nvSpPr>
        <p:spPr>
          <a:xfrm>
            <a:off x="8122630" y="2586789"/>
            <a:ext cx="3180909" cy="523220"/>
          </a:xfrm>
          <a:prstGeom prst="rect">
            <a:avLst/>
          </a:prstGeom>
          <a:noFill/>
        </p:spPr>
        <p:txBody>
          <a:bodyPr wrap="square" rtlCol="0">
            <a:spAutoFit/>
          </a:bodyPr>
          <a:lstStyle/>
          <a:p>
            <a:pPr marL="285750" indent="-285750">
              <a:buFont typeface="Wingdings" panose="05000000000000000000" pitchFamily="2" charset="2"/>
              <a:buChar char="ü"/>
            </a:pPr>
            <a:r>
              <a:rPr lang="en-US" sz="1200" dirty="0">
                <a:solidFill>
                  <a:srgbClr val="4C4C4C"/>
                </a:solidFill>
              </a:rPr>
              <a:t>Manufacturer’s U.S. mailing address</a:t>
            </a:r>
          </a:p>
          <a:p>
            <a:r>
              <a:rPr lang="zh-CN" altLang="en-US" sz="1600" dirty="0">
                <a:solidFill>
                  <a:srgbClr val="4C4C4C"/>
                </a:solidFill>
                <a:latin typeface="SimSun" panose="02010600030101010101" pitchFamily="2" charset="-122"/>
                <a:ea typeface="SimSun" panose="02010600030101010101" pitchFamily="2" charset="-122"/>
              </a:rPr>
              <a:t>   制造商的美国邮寄地址</a:t>
            </a:r>
            <a:endParaRPr lang="en-US" sz="1600" dirty="0">
              <a:solidFill>
                <a:srgbClr val="4C4C4C"/>
              </a:solidFill>
              <a:latin typeface="SimSun" panose="02010600030101010101" pitchFamily="2" charset="-122"/>
              <a:ea typeface="SimSun" panose="02010600030101010101" pitchFamily="2" charset="-122"/>
            </a:endParaRPr>
          </a:p>
        </p:txBody>
      </p:sp>
      <p:sp>
        <p:nvSpPr>
          <p:cNvPr id="31" name="Right Arrow 30"/>
          <p:cNvSpPr/>
          <p:nvPr/>
        </p:nvSpPr>
        <p:spPr>
          <a:xfrm rot="10800000">
            <a:off x="6281026" y="2767273"/>
            <a:ext cx="1803586" cy="204527"/>
          </a:xfrm>
          <a:prstGeom prst="right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extBox 31"/>
          <p:cNvSpPr txBox="1"/>
          <p:nvPr/>
        </p:nvSpPr>
        <p:spPr>
          <a:xfrm>
            <a:off x="1600201" y="3897086"/>
            <a:ext cx="2298139" cy="954107"/>
          </a:xfrm>
          <a:prstGeom prst="rect">
            <a:avLst/>
          </a:prstGeom>
          <a:noFill/>
        </p:spPr>
        <p:txBody>
          <a:bodyPr wrap="square" rtlCol="0">
            <a:spAutoFit/>
          </a:bodyPr>
          <a:lstStyle/>
          <a:p>
            <a:pPr marL="171450" indent="-171450">
              <a:buFont typeface="Wingdings" panose="05000000000000000000" pitchFamily="2" charset="2"/>
              <a:buChar char="ü"/>
            </a:pPr>
            <a:r>
              <a:rPr lang="en-US" sz="1200" dirty="0">
                <a:solidFill>
                  <a:srgbClr val="4C4C4C"/>
                </a:solidFill>
              </a:rPr>
              <a:t>Place for consumers to fill in their contact info.</a:t>
            </a:r>
          </a:p>
          <a:p>
            <a:r>
              <a:rPr lang="zh-TW" altLang="en-US" sz="1600" dirty="0">
                <a:solidFill>
                  <a:srgbClr val="4C4C4C"/>
                </a:solidFill>
                <a:latin typeface="MS Gothic" panose="020B0609070205080204" pitchFamily="49" charset="-128"/>
                <a:ea typeface="MS Gothic" panose="020B0609070205080204" pitchFamily="49" charset="-128"/>
              </a:rPr>
              <a:t> </a:t>
            </a:r>
            <a:r>
              <a:rPr lang="zh-CN" altLang="en-US" sz="1600" dirty="0">
                <a:solidFill>
                  <a:srgbClr val="4C4C4C"/>
                </a:solidFill>
                <a:latin typeface="SimSun" panose="02010600030101010101" pitchFamily="2" charset="-122"/>
                <a:ea typeface="SimSun" panose="02010600030101010101" pitchFamily="2" charset="-122"/>
              </a:rPr>
              <a:t>消费者填写联系信息</a:t>
            </a:r>
          </a:p>
          <a:p>
            <a:r>
              <a:rPr lang="zh-CN" altLang="en-US" sz="1600" dirty="0">
                <a:solidFill>
                  <a:srgbClr val="4C4C4C"/>
                </a:solidFill>
                <a:latin typeface="SimSun" panose="02010600030101010101" pitchFamily="2" charset="-122"/>
                <a:ea typeface="SimSun" panose="02010600030101010101" pitchFamily="2" charset="-122"/>
              </a:rPr>
              <a:t> 的地方</a:t>
            </a:r>
            <a:endParaRPr lang="en-US" sz="1600" dirty="0">
              <a:solidFill>
                <a:srgbClr val="4C4C4C"/>
              </a:solidFill>
              <a:latin typeface="SimSun" panose="02010600030101010101" pitchFamily="2" charset="-122"/>
              <a:ea typeface="SimSun" panose="02010600030101010101" pitchFamily="2" charset="-122"/>
            </a:endParaRPr>
          </a:p>
        </p:txBody>
      </p:sp>
      <p:sp>
        <p:nvSpPr>
          <p:cNvPr id="33" name="Right Arrow 32"/>
          <p:cNvSpPr/>
          <p:nvPr/>
        </p:nvSpPr>
        <p:spPr>
          <a:xfrm rot="1137718">
            <a:off x="3653551" y="4556014"/>
            <a:ext cx="489576" cy="188520"/>
          </a:xfrm>
          <a:prstGeom prst="right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TextBox 33"/>
          <p:cNvSpPr txBox="1"/>
          <p:nvPr/>
        </p:nvSpPr>
        <p:spPr>
          <a:xfrm>
            <a:off x="1636192" y="5410200"/>
            <a:ext cx="2104968" cy="523220"/>
          </a:xfrm>
          <a:prstGeom prst="rect">
            <a:avLst/>
          </a:prstGeom>
          <a:noFill/>
        </p:spPr>
        <p:txBody>
          <a:bodyPr wrap="square" rtlCol="0">
            <a:spAutoFit/>
          </a:bodyPr>
          <a:lstStyle/>
          <a:p>
            <a:pPr marL="171450" indent="-171450">
              <a:buFont typeface="Wingdings" panose="05000000000000000000" pitchFamily="2" charset="2"/>
              <a:buChar char="ü"/>
            </a:pPr>
            <a:r>
              <a:rPr lang="en-US" sz="1200" dirty="0">
                <a:solidFill>
                  <a:srgbClr val="4C4C4C"/>
                </a:solidFill>
              </a:rPr>
              <a:t>Pre-printed product info.</a:t>
            </a:r>
          </a:p>
          <a:p>
            <a:r>
              <a:rPr lang="zh-TW" altLang="en-US" sz="1600" dirty="0">
                <a:solidFill>
                  <a:srgbClr val="4C4C4C"/>
                </a:solidFill>
                <a:latin typeface="MS Gothic" panose="020B0609070205080204" pitchFamily="49" charset="-128"/>
                <a:ea typeface="MS Gothic" panose="020B0609070205080204" pitchFamily="49" charset="-128"/>
              </a:rPr>
              <a:t>   </a:t>
            </a:r>
            <a:r>
              <a:rPr lang="zh-CN" altLang="en-US" sz="1600" dirty="0">
                <a:solidFill>
                  <a:srgbClr val="4C4C4C"/>
                </a:solidFill>
                <a:latin typeface="SimSun" panose="02010600030101010101" pitchFamily="2" charset="-122"/>
                <a:ea typeface="SimSun" panose="02010600030101010101" pitchFamily="2" charset="-122"/>
              </a:rPr>
              <a:t>预印产品信息</a:t>
            </a:r>
            <a:endParaRPr lang="en-US" sz="1600" dirty="0">
              <a:solidFill>
                <a:srgbClr val="4C4C4C"/>
              </a:solidFill>
              <a:latin typeface="SimSun" panose="02010600030101010101" pitchFamily="2" charset="-122"/>
              <a:ea typeface="SimSun" panose="02010600030101010101" pitchFamily="2" charset="-122"/>
            </a:endParaRPr>
          </a:p>
        </p:txBody>
      </p:sp>
      <p:sp>
        <p:nvSpPr>
          <p:cNvPr id="36" name="Right Arrow 35"/>
          <p:cNvSpPr/>
          <p:nvPr/>
        </p:nvSpPr>
        <p:spPr>
          <a:xfrm rot="1137718">
            <a:off x="3583418" y="5635355"/>
            <a:ext cx="598345" cy="224982"/>
          </a:xfrm>
          <a:prstGeom prst="right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6" name="Picture 25"/>
          <p:cNvPicPr>
            <a:picLocks noChangeAspect="1"/>
          </p:cNvPicPr>
          <p:nvPr/>
        </p:nvPicPr>
        <p:blipFill>
          <a:blip r:embed="rId3"/>
          <a:stretch>
            <a:fillRect/>
          </a:stretch>
        </p:blipFill>
        <p:spPr>
          <a:xfrm>
            <a:off x="4228828" y="4233708"/>
            <a:ext cx="3394333" cy="1368786"/>
          </a:xfrm>
          <a:prstGeom prst="rect">
            <a:avLst/>
          </a:prstGeom>
        </p:spPr>
      </p:pic>
    </p:spTree>
    <p:extLst>
      <p:ext uri="{BB962C8B-B14F-4D97-AF65-F5344CB8AC3E}">
        <p14:creationId xmlns:p14="http://schemas.microsoft.com/office/powerpoint/2010/main" val="20422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80">
                                          <p:stCondLst>
                                            <p:cond delay="0"/>
                                          </p:stCondLst>
                                        </p:cTn>
                                        <p:tgtEl>
                                          <p:spTgt spid="35"/>
                                        </p:tgtEl>
                                      </p:cBhvr>
                                    </p:animEffect>
                                    <p:anim calcmode="lin" valueType="num">
                                      <p:cBhvr>
                                        <p:cTn id="8"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3" dur="26">
                                          <p:stCondLst>
                                            <p:cond delay="650"/>
                                          </p:stCondLst>
                                        </p:cTn>
                                        <p:tgtEl>
                                          <p:spTgt spid="35"/>
                                        </p:tgtEl>
                                      </p:cBhvr>
                                      <p:to x="100000" y="60000"/>
                                    </p:animScale>
                                    <p:animScale>
                                      <p:cBhvr>
                                        <p:cTn id="14" dur="166" decel="50000">
                                          <p:stCondLst>
                                            <p:cond delay="676"/>
                                          </p:stCondLst>
                                        </p:cTn>
                                        <p:tgtEl>
                                          <p:spTgt spid="35"/>
                                        </p:tgtEl>
                                      </p:cBhvr>
                                      <p:to x="100000" y="100000"/>
                                    </p:animScale>
                                    <p:animScale>
                                      <p:cBhvr>
                                        <p:cTn id="15" dur="26">
                                          <p:stCondLst>
                                            <p:cond delay="1312"/>
                                          </p:stCondLst>
                                        </p:cTn>
                                        <p:tgtEl>
                                          <p:spTgt spid="35"/>
                                        </p:tgtEl>
                                      </p:cBhvr>
                                      <p:to x="100000" y="80000"/>
                                    </p:animScale>
                                    <p:animScale>
                                      <p:cBhvr>
                                        <p:cTn id="16" dur="166" decel="50000">
                                          <p:stCondLst>
                                            <p:cond delay="1338"/>
                                          </p:stCondLst>
                                        </p:cTn>
                                        <p:tgtEl>
                                          <p:spTgt spid="35"/>
                                        </p:tgtEl>
                                      </p:cBhvr>
                                      <p:to x="100000" y="100000"/>
                                    </p:animScale>
                                    <p:animScale>
                                      <p:cBhvr>
                                        <p:cTn id="17" dur="26">
                                          <p:stCondLst>
                                            <p:cond delay="1642"/>
                                          </p:stCondLst>
                                        </p:cTn>
                                        <p:tgtEl>
                                          <p:spTgt spid="35"/>
                                        </p:tgtEl>
                                      </p:cBhvr>
                                      <p:to x="100000" y="90000"/>
                                    </p:animScale>
                                    <p:animScale>
                                      <p:cBhvr>
                                        <p:cTn id="18" dur="166" decel="50000">
                                          <p:stCondLst>
                                            <p:cond delay="1668"/>
                                          </p:stCondLst>
                                        </p:cTn>
                                        <p:tgtEl>
                                          <p:spTgt spid="35"/>
                                        </p:tgtEl>
                                      </p:cBhvr>
                                      <p:to x="100000" y="100000"/>
                                    </p:animScale>
                                    <p:animScale>
                                      <p:cBhvr>
                                        <p:cTn id="19" dur="26">
                                          <p:stCondLst>
                                            <p:cond delay="1808"/>
                                          </p:stCondLst>
                                        </p:cTn>
                                        <p:tgtEl>
                                          <p:spTgt spid="35"/>
                                        </p:tgtEl>
                                      </p:cBhvr>
                                      <p:to x="100000" y="95000"/>
                                    </p:animScale>
                                    <p:animScale>
                                      <p:cBhvr>
                                        <p:cTn id="20" dur="166" decel="50000">
                                          <p:stCondLst>
                                            <p:cond delay="1834"/>
                                          </p:stCondLst>
                                        </p:cTn>
                                        <p:tgtEl>
                                          <p:spTgt spid="3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down)">
                                      <p:cBhvr>
                                        <p:cTn id="23" dur="580">
                                          <p:stCondLst>
                                            <p:cond delay="0"/>
                                          </p:stCondLst>
                                        </p:cTn>
                                        <p:tgtEl>
                                          <p:spTgt spid="47"/>
                                        </p:tgtEl>
                                      </p:cBhvr>
                                    </p:animEffect>
                                    <p:anim calcmode="lin" valueType="num">
                                      <p:cBhvr>
                                        <p:cTn id="24"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29" dur="26">
                                          <p:stCondLst>
                                            <p:cond delay="650"/>
                                          </p:stCondLst>
                                        </p:cTn>
                                        <p:tgtEl>
                                          <p:spTgt spid="47"/>
                                        </p:tgtEl>
                                      </p:cBhvr>
                                      <p:to x="100000" y="60000"/>
                                    </p:animScale>
                                    <p:animScale>
                                      <p:cBhvr>
                                        <p:cTn id="30" dur="166" decel="50000">
                                          <p:stCondLst>
                                            <p:cond delay="676"/>
                                          </p:stCondLst>
                                        </p:cTn>
                                        <p:tgtEl>
                                          <p:spTgt spid="47"/>
                                        </p:tgtEl>
                                      </p:cBhvr>
                                      <p:to x="100000" y="100000"/>
                                    </p:animScale>
                                    <p:animScale>
                                      <p:cBhvr>
                                        <p:cTn id="31" dur="26">
                                          <p:stCondLst>
                                            <p:cond delay="1312"/>
                                          </p:stCondLst>
                                        </p:cTn>
                                        <p:tgtEl>
                                          <p:spTgt spid="47"/>
                                        </p:tgtEl>
                                      </p:cBhvr>
                                      <p:to x="100000" y="80000"/>
                                    </p:animScale>
                                    <p:animScale>
                                      <p:cBhvr>
                                        <p:cTn id="32" dur="166" decel="50000">
                                          <p:stCondLst>
                                            <p:cond delay="1338"/>
                                          </p:stCondLst>
                                        </p:cTn>
                                        <p:tgtEl>
                                          <p:spTgt spid="47"/>
                                        </p:tgtEl>
                                      </p:cBhvr>
                                      <p:to x="100000" y="100000"/>
                                    </p:animScale>
                                    <p:animScale>
                                      <p:cBhvr>
                                        <p:cTn id="33" dur="26">
                                          <p:stCondLst>
                                            <p:cond delay="1642"/>
                                          </p:stCondLst>
                                        </p:cTn>
                                        <p:tgtEl>
                                          <p:spTgt spid="47"/>
                                        </p:tgtEl>
                                      </p:cBhvr>
                                      <p:to x="100000" y="90000"/>
                                    </p:animScale>
                                    <p:animScale>
                                      <p:cBhvr>
                                        <p:cTn id="34" dur="166" decel="50000">
                                          <p:stCondLst>
                                            <p:cond delay="1668"/>
                                          </p:stCondLst>
                                        </p:cTn>
                                        <p:tgtEl>
                                          <p:spTgt spid="47"/>
                                        </p:tgtEl>
                                      </p:cBhvr>
                                      <p:to x="100000" y="100000"/>
                                    </p:animScale>
                                    <p:animScale>
                                      <p:cBhvr>
                                        <p:cTn id="35" dur="26">
                                          <p:stCondLst>
                                            <p:cond delay="1808"/>
                                          </p:stCondLst>
                                        </p:cTn>
                                        <p:tgtEl>
                                          <p:spTgt spid="47"/>
                                        </p:tgtEl>
                                      </p:cBhvr>
                                      <p:to x="100000" y="95000"/>
                                    </p:animScale>
                                    <p:animScale>
                                      <p:cBhvr>
                                        <p:cTn id="36" dur="166" decel="50000">
                                          <p:stCondLst>
                                            <p:cond delay="1834"/>
                                          </p:stCondLst>
                                        </p:cTn>
                                        <p:tgtEl>
                                          <p:spTgt spid="47"/>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wipe(down)">
                                      <p:cBhvr>
                                        <p:cTn id="39" dur="580">
                                          <p:stCondLst>
                                            <p:cond delay="0"/>
                                          </p:stCondLst>
                                        </p:cTn>
                                        <p:tgtEl>
                                          <p:spTgt spid="48"/>
                                        </p:tgtEl>
                                      </p:cBhvr>
                                    </p:animEffect>
                                    <p:anim calcmode="lin" valueType="num">
                                      <p:cBhvr>
                                        <p:cTn id="40"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45" dur="26">
                                          <p:stCondLst>
                                            <p:cond delay="650"/>
                                          </p:stCondLst>
                                        </p:cTn>
                                        <p:tgtEl>
                                          <p:spTgt spid="48"/>
                                        </p:tgtEl>
                                      </p:cBhvr>
                                      <p:to x="100000" y="60000"/>
                                    </p:animScale>
                                    <p:animScale>
                                      <p:cBhvr>
                                        <p:cTn id="46" dur="166" decel="50000">
                                          <p:stCondLst>
                                            <p:cond delay="676"/>
                                          </p:stCondLst>
                                        </p:cTn>
                                        <p:tgtEl>
                                          <p:spTgt spid="48"/>
                                        </p:tgtEl>
                                      </p:cBhvr>
                                      <p:to x="100000" y="100000"/>
                                    </p:animScale>
                                    <p:animScale>
                                      <p:cBhvr>
                                        <p:cTn id="47" dur="26">
                                          <p:stCondLst>
                                            <p:cond delay="1312"/>
                                          </p:stCondLst>
                                        </p:cTn>
                                        <p:tgtEl>
                                          <p:spTgt spid="48"/>
                                        </p:tgtEl>
                                      </p:cBhvr>
                                      <p:to x="100000" y="80000"/>
                                    </p:animScale>
                                    <p:animScale>
                                      <p:cBhvr>
                                        <p:cTn id="48" dur="166" decel="50000">
                                          <p:stCondLst>
                                            <p:cond delay="1338"/>
                                          </p:stCondLst>
                                        </p:cTn>
                                        <p:tgtEl>
                                          <p:spTgt spid="48"/>
                                        </p:tgtEl>
                                      </p:cBhvr>
                                      <p:to x="100000" y="100000"/>
                                    </p:animScale>
                                    <p:animScale>
                                      <p:cBhvr>
                                        <p:cTn id="49" dur="26">
                                          <p:stCondLst>
                                            <p:cond delay="1642"/>
                                          </p:stCondLst>
                                        </p:cTn>
                                        <p:tgtEl>
                                          <p:spTgt spid="48"/>
                                        </p:tgtEl>
                                      </p:cBhvr>
                                      <p:to x="100000" y="90000"/>
                                    </p:animScale>
                                    <p:animScale>
                                      <p:cBhvr>
                                        <p:cTn id="50" dur="166" decel="50000">
                                          <p:stCondLst>
                                            <p:cond delay="1668"/>
                                          </p:stCondLst>
                                        </p:cTn>
                                        <p:tgtEl>
                                          <p:spTgt spid="48"/>
                                        </p:tgtEl>
                                      </p:cBhvr>
                                      <p:to x="100000" y="100000"/>
                                    </p:animScale>
                                    <p:animScale>
                                      <p:cBhvr>
                                        <p:cTn id="51" dur="26">
                                          <p:stCondLst>
                                            <p:cond delay="1808"/>
                                          </p:stCondLst>
                                        </p:cTn>
                                        <p:tgtEl>
                                          <p:spTgt spid="48"/>
                                        </p:tgtEl>
                                      </p:cBhvr>
                                      <p:to x="100000" y="95000"/>
                                    </p:animScale>
                                    <p:animScale>
                                      <p:cBhvr>
                                        <p:cTn id="52" dur="166" decel="50000">
                                          <p:stCondLst>
                                            <p:cond delay="1834"/>
                                          </p:stCondLst>
                                        </p:cTn>
                                        <p:tgtEl>
                                          <p:spTgt spid="48"/>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1000"/>
                                        <p:tgtEl>
                                          <p:spTgt spid="37"/>
                                        </p:tgtEl>
                                      </p:cBhvr>
                                    </p:animEffect>
                                    <p:anim calcmode="lin" valueType="num">
                                      <p:cBhvr>
                                        <p:cTn id="58" dur="1000" fill="hold"/>
                                        <p:tgtEl>
                                          <p:spTgt spid="37"/>
                                        </p:tgtEl>
                                        <p:attrNameLst>
                                          <p:attrName>ppt_x</p:attrName>
                                        </p:attrNameLst>
                                      </p:cBhvr>
                                      <p:tavLst>
                                        <p:tav tm="0">
                                          <p:val>
                                            <p:strVal val="#ppt_x"/>
                                          </p:val>
                                        </p:tav>
                                        <p:tav tm="100000">
                                          <p:val>
                                            <p:strVal val="#ppt_x"/>
                                          </p:val>
                                        </p:tav>
                                      </p:tavLst>
                                    </p:anim>
                                    <p:anim calcmode="lin" valueType="num">
                                      <p:cBhvr>
                                        <p:cTn id="59" dur="1000" fill="hold"/>
                                        <p:tgtEl>
                                          <p:spTgt spid="3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fade">
                                      <p:cBhvr>
                                        <p:cTn id="62" dur="1000"/>
                                        <p:tgtEl>
                                          <p:spTgt spid="51"/>
                                        </p:tgtEl>
                                      </p:cBhvr>
                                    </p:animEffect>
                                    <p:anim calcmode="lin" valueType="num">
                                      <p:cBhvr>
                                        <p:cTn id="63" dur="1000" fill="hold"/>
                                        <p:tgtEl>
                                          <p:spTgt spid="51"/>
                                        </p:tgtEl>
                                        <p:attrNameLst>
                                          <p:attrName>ppt_x</p:attrName>
                                        </p:attrNameLst>
                                      </p:cBhvr>
                                      <p:tavLst>
                                        <p:tav tm="0">
                                          <p:val>
                                            <p:strVal val="#ppt_x"/>
                                          </p:val>
                                        </p:tav>
                                        <p:tav tm="100000">
                                          <p:val>
                                            <p:strVal val="#ppt_x"/>
                                          </p:val>
                                        </p:tav>
                                      </p:tavLst>
                                    </p:anim>
                                    <p:anim calcmode="lin" valueType="num">
                                      <p:cBhvr>
                                        <p:cTn id="6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5" presetClass="entr" presetSubtype="0" fill="hold" grpId="0" nodeType="clickEffect">
                                  <p:stCondLst>
                                    <p:cond delay="0"/>
                                  </p:stCondLst>
                                  <p:childTnLst>
                                    <p:set>
                                      <p:cBhvr>
                                        <p:cTn id="68" dur="1" fill="hold">
                                          <p:stCondLst>
                                            <p:cond delay="0"/>
                                          </p:stCondLst>
                                        </p:cTn>
                                        <p:tgtEl>
                                          <p:spTgt spid="59"/>
                                        </p:tgtEl>
                                        <p:attrNameLst>
                                          <p:attrName>style.visibility</p:attrName>
                                        </p:attrNameLst>
                                      </p:cBhvr>
                                      <p:to>
                                        <p:strVal val="visible"/>
                                      </p:to>
                                    </p:set>
                                    <p:animEffect transition="in" filter="fade">
                                      <p:cBhvr>
                                        <p:cTn id="69" dur="2000"/>
                                        <p:tgtEl>
                                          <p:spTgt spid="59"/>
                                        </p:tgtEl>
                                      </p:cBhvr>
                                    </p:animEffect>
                                    <p:anim calcmode="lin" valueType="num">
                                      <p:cBhvr>
                                        <p:cTn id="70" dur="2000" fill="hold"/>
                                        <p:tgtEl>
                                          <p:spTgt spid="59"/>
                                        </p:tgtEl>
                                        <p:attrNameLst>
                                          <p:attrName>ppt_w</p:attrName>
                                        </p:attrNameLst>
                                      </p:cBhvr>
                                      <p:tavLst>
                                        <p:tav tm="0" fmla="#ppt_w*sin(2.5*pi*$)">
                                          <p:val>
                                            <p:fltVal val="0"/>
                                          </p:val>
                                        </p:tav>
                                        <p:tav tm="100000">
                                          <p:val>
                                            <p:fltVal val="1"/>
                                          </p:val>
                                        </p:tav>
                                      </p:tavLst>
                                    </p:anim>
                                    <p:anim calcmode="lin" valueType="num">
                                      <p:cBhvr>
                                        <p:cTn id="71" dur="2000" fill="hold"/>
                                        <p:tgtEl>
                                          <p:spTgt spid="59"/>
                                        </p:tgtEl>
                                        <p:attrNameLst>
                                          <p:attrName>ppt_h</p:attrName>
                                        </p:attrNameLst>
                                      </p:cBhvr>
                                      <p:tavLst>
                                        <p:tav tm="0">
                                          <p:val>
                                            <p:strVal val="#ppt_h"/>
                                          </p:val>
                                        </p:tav>
                                        <p:tav tm="100000">
                                          <p:val>
                                            <p:strVal val="#ppt_h"/>
                                          </p:val>
                                        </p:tav>
                                      </p:tavLst>
                                    </p:anim>
                                  </p:childTnLst>
                                </p:cTn>
                              </p:par>
                              <p:par>
                                <p:cTn id="72" presetID="45" presetClass="entr" presetSubtype="0" fill="hold" grpId="0" nodeType="withEffect">
                                  <p:stCondLst>
                                    <p:cond delay="0"/>
                                  </p:stCondLst>
                                  <p:childTnLst>
                                    <p:set>
                                      <p:cBhvr>
                                        <p:cTn id="73" dur="1" fill="hold">
                                          <p:stCondLst>
                                            <p:cond delay="0"/>
                                          </p:stCondLst>
                                        </p:cTn>
                                        <p:tgtEl>
                                          <p:spTgt spid="61"/>
                                        </p:tgtEl>
                                        <p:attrNameLst>
                                          <p:attrName>style.visibility</p:attrName>
                                        </p:attrNameLst>
                                      </p:cBhvr>
                                      <p:to>
                                        <p:strVal val="visible"/>
                                      </p:to>
                                    </p:set>
                                    <p:animEffect transition="in" filter="fade">
                                      <p:cBhvr>
                                        <p:cTn id="74" dur="2000"/>
                                        <p:tgtEl>
                                          <p:spTgt spid="61"/>
                                        </p:tgtEl>
                                      </p:cBhvr>
                                    </p:animEffect>
                                    <p:anim calcmode="lin" valueType="num">
                                      <p:cBhvr>
                                        <p:cTn id="75" dur="2000" fill="hold"/>
                                        <p:tgtEl>
                                          <p:spTgt spid="61"/>
                                        </p:tgtEl>
                                        <p:attrNameLst>
                                          <p:attrName>ppt_w</p:attrName>
                                        </p:attrNameLst>
                                      </p:cBhvr>
                                      <p:tavLst>
                                        <p:tav tm="0" fmla="#ppt_w*sin(2.5*pi*$)">
                                          <p:val>
                                            <p:fltVal val="0"/>
                                          </p:val>
                                        </p:tav>
                                        <p:tav tm="100000">
                                          <p:val>
                                            <p:fltVal val="1"/>
                                          </p:val>
                                        </p:tav>
                                      </p:tavLst>
                                    </p:anim>
                                    <p:anim calcmode="lin" valueType="num">
                                      <p:cBhvr>
                                        <p:cTn id="76" dur="2000" fill="hold"/>
                                        <p:tgtEl>
                                          <p:spTgt spid="61"/>
                                        </p:tgtEl>
                                        <p:attrNameLst>
                                          <p:attrName>ppt_h</p:attrName>
                                        </p:attrNameLst>
                                      </p:cBhvr>
                                      <p:tavLst>
                                        <p:tav tm="0">
                                          <p:val>
                                            <p:strVal val="#ppt_h"/>
                                          </p:val>
                                        </p:tav>
                                        <p:tav tm="100000">
                                          <p:val>
                                            <p:strVal val="#ppt_h"/>
                                          </p:val>
                                        </p:tav>
                                      </p:tavLst>
                                    </p:anim>
                                  </p:childTnLst>
                                </p:cTn>
                              </p:par>
                              <p:par>
                                <p:cTn id="77" presetID="45" presetClass="entr" presetSubtype="0"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fade">
                                      <p:cBhvr>
                                        <p:cTn id="79" dur="2000"/>
                                        <p:tgtEl>
                                          <p:spTgt spid="60"/>
                                        </p:tgtEl>
                                      </p:cBhvr>
                                    </p:animEffect>
                                    <p:anim calcmode="lin" valueType="num">
                                      <p:cBhvr>
                                        <p:cTn id="80" dur="2000" fill="hold"/>
                                        <p:tgtEl>
                                          <p:spTgt spid="60"/>
                                        </p:tgtEl>
                                        <p:attrNameLst>
                                          <p:attrName>ppt_w</p:attrName>
                                        </p:attrNameLst>
                                      </p:cBhvr>
                                      <p:tavLst>
                                        <p:tav tm="0" fmla="#ppt_w*sin(2.5*pi*$)">
                                          <p:val>
                                            <p:fltVal val="0"/>
                                          </p:val>
                                        </p:tav>
                                        <p:tav tm="100000">
                                          <p:val>
                                            <p:fltVal val="1"/>
                                          </p:val>
                                        </p:tav>
                                      </p:tavLst>
                                    </p:anim>
                                    <p:anim calcmode="lin" valueType="num">
                                      <p:cBhvr>
                                        <p:cTn id="81" dur="2000" fill="hold"/>
                                        <p:tgtEl>
                                          <p:spTgt spid="60"/>
                                        </p:tgtEl>
                                        <p:attrNameLst>
                                          <p:attrName>ppt_h</p:attrName>
                                        </p:attrNameLst>
                                      </p:cBhvr>
                                      <p:tavLst>
                                        <p:tav tm="0">
                                          <p:val>
                                            <p:strVal val="#ppt_h"/>
                                          </p:val>
                                        </p:tav>
                                        <p:tav tm="100000">
                                          <p:val>
                                            <p:strVal val="#ppt_h"/>
                                          </p:val>
                                        </p:tav>
                                      </p:tavLst>
                                    </p:anim>
                                  </p:childTnLst>
                                </p:cTn>
                              </p:par>
                            </p:childTnLst>
                          </p:cTn>
                        </p:par>
                        <p:par>
                          <p:cTn id="82" fill="hold">
                            <p:stCondLst>
                              <p:cond delay="2000"/>
                            </p:stCondLst>
                            <p:childTnLst>
                              <p:par>
                                <p:cTn id="83" presetID="21" presetClass="entr" presetSubtype="1" fill="hold" nodeType="after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wheel(1)">
                                      <p:cBhvr>
                                        <p:cTn id="85" dur="2000"/>
                                        <p:tgtEl>
                                          <p:spTgt spid="26"/>
                                        </p:tgtEl>
                                      </p:cBhvr>
                                    </p:animEffect>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63"/>
                                        </p:tgtEl>
                                        <p:attrNameLst>
                                          <p:attrName>style.visibility</p:attrName>
                                        </p:attrNameLst>
                                      </p:cBhvr>
                                      <p:to>
                                        <p:strVal val="visible"/>
                                      </p:to>
                                    </p:set>
                                    <p:animEffect transition="in" filter="fade">
                                      <p:cBhvr>
                                        <p:cTn id="90" dur="1000"/>
                                        <p:tgtEl>
                                          <p:spTgt spid="63"/>
                                        </p:tgtEl>
                                      </p:cBhvr>
                                    </p:animEffect>
                                    <p:anim calcmode="lin" valueType="num">
                                      <p:cBhvr>
                                        <p:cTn id="91" dur="1000" fill="hold"/>
                                        <p:tgtEl>
                                          <p:spTgt spid="63"/>
                                        </p:tgtEl>
                                        <p:attrNameLst>
                                          <p:attrName>ppt_x</p:attrName>
                                        </p:attrNameLst>
                                      </p:cBhvr>
                                      <p:tavLst>
                                        <p:tav tm="0">
                                          <p:val>
                                            <p:strVal val="#ppt_x"/>
                                          </p:val>
                                        </p:tav>
                                        <p:tav tm="100000">
                                          <p:val>
                                            <p:strVal val="#ppt_x"/>
                                          </p:val>
                                        </p:tav>
                                      </p:tavLst>
                                    </p:anim>
                                    <p:anim calcmode="lin" valueType="num">
                                      <p:cBhvr>
                                        <p:cTn id="92" dur="1000" fill="hold"/>
                                        <p:tgtEl>
                                          <p:spTgt spid="63"/>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fade">
                                      <p:cBhvr>
                                        <p:cTn id="95" dur="1000"/>
                                        <p:tgtEl>
                                          <p:spTgt spid="38"/>
                                        </p:tgtEl>
                                      </p:cBhvr>
                                    </p:animEffect>
                                    <p:anim calcmode="lin" valueType="num">
                                      <p:cBhvr>
                                        <p:cTn id="96" dur="1000" fill="hold"/>
                                        <p:tgtEl>
                                          <p:spTgt spid="38"/>
                                        </p:tgtEl>
                                        <p:attrNameLst>
                                          <p:attrName>ppt_x</p:attrName>
                                        </p:attrNameLst>
                                      </p:cBhvr>
                                      <p:tavLst>
                                        <p:tav tm="0">
                                          <p:val>
                                            <p:strVal val="#ppt_x"/>
                                          </p:val>
                                        </p:tav>
                                        <p:tav tm="100000">
                                          <p:val>
                                            <p:strVal val="#ppt_x"/>
                                          </p:val>
                                        </p:tav>
                                      </p:tavLst>
                                    </p:anim>
                                    <p:anim calcmode="lin" valueType="num">
                                      <p:cBhvr>
                                        <p:cTn id="9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fade">
                                      <p:cBhvr>
                                        <p:cTn id="102" dur="1000"/>
                                        <p:tgtEl>
                                          <p:spTgt spid="29"/>
                                        </p:tgtEl>
                                      </p:cBhvr>
                                    </p:animEffect>
                                    <p:anim calcmode="lin" valueType="num">
                                      <p:cBhvr>
                                        <p:cTn id="103" dur="1000" fill="hold"/>
                                        <p:tgtEl>
                                          <p:spTgt spid="29"/>
                                        </p:tgtEl>
                                        <p:attrNameLst>
                                          <p:attrName>ppt_x</p:attrName>
                                        </p:attrNameLst>
                                      </p:cBhvr>
                                      <p:tavLst>
                                        <p:tav tm="0">
                                          <p:val>
                                            <p:strVal val="#ppt_x"/>
                                          </p:val>
                                        </p:tav>
                                        <p:tav tm="100000">
                                          <p:val>
                                            <p:strVal val="#ppt_x"/>
                                          </p:val>
                                        </p:tav>
                                      </p:tavLst>
                                    </p:anim>
                                    <p:anim calcmode="lin" valueType="num">
                                      <p:cBhvr>
                                        <p:cTn id="104" dur="1000" fill="hold"/>
                                        <p:tgtEl>
                                          <p:spTgt spid="29"/>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28"/>
                                        </p:tgtEl>
                                        <p:attrNameLst>
                                          <p:attrName>style.visibility</p:attrName>
                                        </p:attrNameLst>
                                      </p:cBhvr>
                                      <p:to>
                                        <p:strVal val="visible"/>
                                      </p:to>
                                    </p:set>
                                    <p:animEffect transition="in" filter="fade">
                                      <p:cBhvr>
                                        <p:cTn id="107" dur="1000"/>
                                        <p:tgtEl>
                                          <p:spTgt spid="28"/>
                                        </p:tgtEl>
                                      </p:cBhvr>
                                    </p:animEffect>
                                    <p:anim calcmode="lin" valueType="num">
                                      <p:cBhvr>
                                        <p:cTn id="108" dur="1000" fill="hold"/>
                                        <p:tgtEl>
                                          <p:spTgt spid="28"/>
                                        </p:tgtEl>
                                        <p:attrNameLst>
                                          <p:attrName>ppt_x</p:attrName>
                                        </p:attrNameLst>
                                      </p:cBhvr>
                                      <p:tavLst>
                                        <p:tav tm="0">
                                          <p:val>
                                            <p:strVal val="#ppt_x"/>
                                          </p:val>
                                        </p:tav>
                                        <p:tav tm="100000">
                                          <p:val>
                                            <p:strVal val="#ppt_x"/>
                                          </p:val>
                                        </p:tav>
                                      </p:tavLst>
                                    </p:anim>
                                    <p:anim calcmode="lin" valueType="num">
                                      <p:cBhvr>
                                        <p:cTn id="10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fade">
                                      <p:cBhvr>
                                        <p:cTn id="114" dur="1000"/>
                                        <p:tgtEl>
                                          <p:spTgt spid="30"/>
                                        </p:tgtEl>
                                      </p:cBhvr>
                                    </p:animEffect>
                                    <p:anim calcmode="lin" valueType="num">
                                      <p:cBhvr>
                                        <p:cTn id="115" dur="1000" fill="hold"/>
                                        <p:tgtEl>
                                          <p:spTgt spid="30"/>
                                        </p:tgtEl>
                                        <p:attrNameLst>
                                          <p:attrName>ppt_x</p:attrName>
                                        </p:attrNameLst>
                                      </p:cBhvr>
                                      <p:tavLst>
                                        <p:tav tm="0">
                                          <p:val>
                                            <p:strVal val="#ppt_x"/>
                                          </p:val>
                                        </p:tav>
                                        <p:tav tm="100000">
                                          <p:val>
                                            <p:strVal val="#ppt_x"/>
                                          </p:val>
                                        </p:tav>
                                      </p:tavLst>
                                    </p:anim>
                                    <p:anim calcmode="lin" valueType="num">
                                      <p:cBhvr>
                                        <p:cTn id="116" dur="1000" fill="hold"/>
                                        <p:tgtEl>
                                          <p:spTgt spid="30"/>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31"/>
                                        </p:tgtEl>
                                        <p:attrNameLst>
                                          <p:attrName>style.visibility</p:attrName>
                                        </p:attrNameLst>
                                      </p:cBhvr>
                                      <p:to>
                                        <p:strVal val="visible"/>
                                      </p:to>
                                    </p:set>
                                    <p:animEffect transition="in" filter="fade">
                                      <p:cBhvr>
                                        <p:cTn id="119" dur="1000"/>
                                        <p:tgtEl>
                                          <p:spTgt spid="31"/>
                                        </p:tgtEl>
                                      </p:cBhvr>
                                    </p:animEffect>
                                    <p:anim calcmode="lin" valueType="num">
                                      <p:cBhvr>
                                        <p:cTn id="120" dur="1000" fill="hold"/>
                                        <p:tgtEl>
                                          <p:spTgt spid="31"/>
                                        </p:tgtEl>
                                        <p:attrNameLst>
                                          <p:attrName>ppt_x</p:attrName>
                                        </p:attrNameLst>
                                      </p:cBhvr>
                                      <p:tavLst>
                                        <p:tav tm="0">
                                          <p:val>
                                            <p:strVal val="#ppt_x"/>
                                          </p:val>
                                        </p:tav>
                                        <p:tav tm="100000">
                                          <p:val>
                                            <p:strVal val="#ppt_x"/>
                                          </p:val>
                                        </p:tav>
                                      </p:tavLst>
                                    </p:anim>
                                    <p:anim calcmode="lin" valueType="num">
                                      <p:cBhvr>
                                        <p:cTn id="12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grpId="0" nodeType="clickEffect">
                                  <p:stCondLst>
                                    <p:cond delay="0"/>
                                  </p:stCondLst>
                                  <p:childTnLst>
                                    <p:set>
                                      <p:cBhvr>
                                        <p:cTn id="125" dur="1" fill="hold">
                                          <p:stCondLst>
                                            <p:cond delay="0"/>
                                          </p:stCondLst>
                                        </p:cTn>
                                        <p:tgtEl>
                                          <p:spTgt spid="32"/>
                                        </p:tgtEl>
                                        <p:attrNameLst>
                                          <p:attrName>style.visibility</p:attrName>
                                        </p:attrNameLst>
                                      </p:cBhvr>
                                      <p:to>
                                        <p:strVal val="visible"/>
                                      </p:to>
                                    </p:set>
                                    <p:animEffect transition="in" filter="fade">
                                      <p:cBhvr>
                                        <p:cTn id="126" dur="1000"/>
                                        <p:tgtEl>
                                          <p:spTgt spid="32"/>
                                        </p:tgtEl>
                                      </p:cBhvr>
                                    </p:animEffect>
                                    <p:anim calcmode="lin" valueType="num">
                                      <p:cBhvr>
                                        <p:cTn id="127" dur="1000" fill="hold"/>
                                        <p:tgtEl>
                                          <p:spTgt spid="32"/>
                                        </p:tgtEl>
                                        <p:attrNameLst>
                                          <p:attrName>ppt_x</p:attrName>
                                        </p:attrNameLst>
                                      </p:cBhvr>
                                      <p:tavLst>
                                        <p:tav tm="0">
                                          <p:val>
                                            <p:strVal val="#ppt_x"/>
                                          </p:val>
                                        </p:tav>
                                        <p:tav tm="100000">
                                          <p:val>
                                            <p:strVal val="#ppt_x"/>
                                          </p:val>
                                        </p:tav>
                                      </p:tavLst>
                                    </p:anim>
                                    <p:anim calcmode="lin" valueType="num">
                                      <p:cBhvr>
                                        <p:cTn id="128" dur="1000" fill="hold"/>
                                        <p:tgtEl>
                                          <p:spTgt spid="32"/>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p:stCondLst>
                                    <p:cond delay="0"/>
                                  </p:stCondLst>
                                  <p:childTnLst>
                                    <p:set>
                                      <p:cBhvr>
                                        <p:cTn id="130" dur="1" fill="hold">
                                          <p:stCondLst>
                                            <p:cond delay="0"/>
                                          </p:stCondLst>
                                        </p:cTn>
                                        <p:tgtEl>
                                          <p:spTgt spid="33"/>
                                        </p:tgtEl>
                                        <p:attrNameLst>
                                          <p:attrName>style.visibility</p:attrName>
                                        </p:attrNameLst>
                                      </p:cBhvr>
                                      <p:to>
                                        <p:strVal val="visible"/>
                                      </p:to>
                                    </p:set>
                                    <p:animEffect transition="in" filter="fade">
                                      <p:cBhvr>
                                        <p:cTn id="131" dur="1000"/>
                                        <p:tgtEl>
                                          <p:spTgt spid="33"/>
                                        </p:tgtEl>
                                      </p:cBhvr>
                                    </p:animEffect>
                                    <p:anim calcmode="lin" valueType="num">
                                      <p:cBhvr>
                                        <p:cTn id="132" dur="1000" fill="hold"/>
                                        <p:tgtEl>
                                          <p:spTgt spid="33"/>
                                        </p:tgtEl>
                                        <p:attrNameLst>
                                          <p:attrName>ppt_x</p:attrName>
                                        </p:attrNameLst>
                                      </p:cBhvr>
                                      <p:tavLst>
                                        <p:tav tm="0">
                                          <p:val>
                                            <p:strVal val="#ppt_x"/>
                                          </p:val>
                                        </p:tav>
                                        <p:tav tm="100000">
                                          <p:val>
                                            <p:strVal val="#ppt_x"/>
                                          </p:val>
                                        </p:tav>
                                      </p:tavLst>
                                    </p:anim>
                                    <p:anim calcmode="lin" valueType="num">
                                      <p:cBhvr>
                                        <p:cTn id="13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42" presetClass="entr" presetSubtype="0" fill="hold" grpId="0" nodeType="clickEffect">
                                  <p:stCondLst>
                                    <p:cond delay="0"/>
                                  </p:stCondLst>
                                  <p:childTnLst>
                                    <p:set>
                                      <p:cBhvr>
                                        <p:cTn id="137" dur="1" fill="hold">
                                          <p:stCondLst>
                                            <p:cond delay="0"/>
                                          </p:stCondLst>
                                        </p:cTn>
                                        <p:tgtEl>
                                          <p:spTgt spid="34"/>
                                        </p:tgtEl>
                                        <p:attrNameLst>
                                          <p:attrName>style.visibility</p:attrName>
                                        </p:attrNameLst>
                                      </p:cBhvr>
                                      <p:to>
                                        <p:strVal val="visible"/>
                                      </p:to>
                                    </p:set>
                                    <p:animEffect transition="in" filter="fade">
                                      <p:cBhvr>
                                        <p:cTn id="138" dur="1000"/>
                                        <p:tgtEl>
                                          <p:spTgt spid="34"/>
                                        </p:tgtEl>
                                      </p:cBhvr>
                                    </p:animEffect>
                                    <p:anim calcmode="lin" valueType="num">
                                      <p:cBhvr>
                                        <p:cTn id="139" dur="1000" fill="hold"/>
                                        <p:tgtEl>
                                          <p:spTgt spid="34"/>
                                        </p:tgtEl>
                                        <p:attrNameLst>
                                          <p:attrName>ppt_x</p:attrName>
                                        </p:attrNameLst>
                                      </p:cBhvr>
                                      <p:tavLst>
                                        <p:tav tm="0">
                                          <p:val>
                                            <p:strVal val="#ppt_x"/>
                                          </p:val>
                                        </p:tav>
                                        <p:tav tm="100000">
                                          <p:val>
                                            <p:strVal val="#ppt_x"/>
                                          </p:val>
                                        </p:tav>
                                      </p:tavLst>
                                    </p:anim>
                                    <p:anim calcmode="lin" valueType="num">
                                      <p:cBhvr>
                                        <p:cTn id="140" dur="1000" fill="hold"/>
                                        <p:tgtEl>
                                          <p:spTgt spid="34"/>
                                        </p:tgtEl>
                                        <p:attrNameLst>
                                          <p:attrName>ppt_y</p:attrName>
                                        </p:attrNameLst>
                                      </p:cBhvr>
                                      <p:tavLst>
                                        <p:tav tm="0">
                                          <p:val>
                                            <p:strVal val="#ppt_y+.1"/>
                                          </p:val>
                                        </p:tav>
                                        <p:tav tm="100000">
                                          <p:val>
                                            <p:strVal val="#ppt_y"/>
                                          </p:val>
                                        </p:tav>
                                      </p:tavLst>
                                    </p:anim>
                                  </p:childTnLst>
                                </p:cTn>
                              </p:par>
                              <p:par>
                                <p:cTn id="141" presetID="42" presetClass="entr" presetSubtype="0" fill="hold" grpId="0" nodeType="withEffect">
                                  <p:stCondLst>
                                    <p:cond delay="0"/>
                                  </p:stCondLst>
                                  <p:childTnLst>
                                    <p:set>
                                      <p:cBhvr>
                                        <p:cTn id="142" dur="1" fill="hold">
                                          <p:stCondLst>
                                            <p:cond delay="0"/>
                                          </p:stCondLst>
                                        </p:cTn>
                                        <p:tgtEl>
                                          <p:spTgt spid="36"/>
                                        </p:tgtEl>
                                        <p:attrNameLst>
                                          <p:attrName>style.visibility</p:attrName>
                                        </p:attrNameLst>
                                      </p:cBhvr>
                                      <p:to>
                                        <p:strVal val="visible"/>
                                      </p:to>
                                    </p:set>
                                    <p:animEffect transition="in" filter="fade">
                                      <p:cBhvr>
                                        <p:cTn id="143" dur="1000"/>
                                        <p:tgtEl>
                                          <p:spTgt spid="36"/>
                                        </p:tgtEl>
                                      </p:cBhvr>
                                    </p:animEffect>
                                    <p:anim calcmode="lin" valueType="num">
                                      <p:cBhvr>
                                        <p:cTn id="144" dur="1000" fill="hold"/>
                                        <p:tgtEl>
                                          <p:spTgt spid="36"/>
                                        </p:tgtEl>
                                        <p:attrNameLst>
                                          <p:attrName>ppt_x</p:attrName>
                                        </p:attrNameLst>
                                      </p:cBhvr>
                                      <p:tavLst>
                                        <p:tav tm="0">
                                          <p:val>
                                            <p:strVal val="#ppt_x"/>
                                          </p:val>
                                        </p:tav>
                                        <p:tav tm="100000">
                                          <p:val>
                                            <p:strVal val="#ppt_x"/>
                                          </p:val>
                                        </p:tav>
                                      </p:tavLst>
                                    </p:anim>
                                    <p:anim calcmode="lin" valueType="num">
                                      <p:cBhvr>
                                        <p:cTn id="14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8" grpId="0" animBg="1"/>
      <p:bldP spid="37" grpId="0" animBg="1"/>
      <p:bldP spid="51" grpId="0"/>
      <p:bldP spid="59" grpId="0" animBg="1"/>
      <p:bldP spid="60" grpId="0" animBg="1"/>
      <p:bldP spid="61" grpId="0"/>
      <p:bldP spid="38" grpId="0" animBg="1"/>
      <p:bldP spid="63" grpId="0"/>
      <p:bldP spid="28" grpId="0" animBg="1"/>
      <p:bldP spid="29" grpId="0"/>
      <p:bldP spid="30" grpId="0"/>
      <p:bldP spid="31" grpId="0" animBg="1"/>
      <p:bldP spid="32" grpId="0"/>
      <p:bldP spid="33" grpId="0" animBg="1"/>
      <p:bldP spid="34" grpId="0"/>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Third Party Testing and Certification for Children’s Products</a:t>
            </a:r>
            <a:br>
              <a:rPr lang="en-US" sz="2400" dirty="0"/>
            </a:br>
            <a:r>
              <a:rPr lang="zh-CN" altLang="en-US" sz="2400" dirty="0">
                <a:ea typeface="PMingLiU" panose="02020500000000000000" pitchFamily="18" charset="-120"/>
              </a:rPr>
              <a:t>儿童产品的第三方测试和认证</a:t>
            </a:r>
            <a:endParaRPr lang="en-US" sz="2400" dirty="0">
              <a:ea typeface="PMingLiU" panose="02020500000000000000" pitchFamily="18" charset="-120"/>
            </a:endParaRPr>
          </a:p>
        </p:txBody>
      </p:sp>
      <p:sp>
        <p:nvSpPr>
          <p:cNvPr id="3" name="Content Placeholder 2"/>
          <p:cNvSpPr>
            <a:spLocks noGrp="1"/>
          </p:cNvSpPr>
          <p:nvPr>
            <p:ph idx="1"/>
          </p:nvPr>
        </p:nvSpPr>
        <p:spPr/>
        <p:txBody>
          <a:bodyPr>
            <a:normAutofit/>
          </a:bodyPr>
          <a:lstStyle/>
          <a:p>
            <a:r>
              <a:rPr lang="en-US" sz="2400" dirty="0">
                <a:solidFill>
                  <a:srgbClr val="4C4C4C"/>
                </a:solidFill>
              </a:rPr>
              <a:t>Consumer Product Safety Improvement Act of 2008 requires that each manufacturer must have children’s products, including durable infant or toddler products, tested to the applicable requirements by a CPSC-accepted and accredited third party testing conformity laboratory.</a:t>
            </a:r>
            <a:r>
              <a:rPr lang="zh-TW" altLang="en-US" sz="2400" dirty="0">
                <a:solidFill>
                  <a:srgbClr val="4C4C4C"/>
                </a:solidFill>
              </a:rPr>
              <a:t> </a:t>
            </a:r>
            <a:endParaRPr lang="en-US" altLang="zh-TW" sz="2400" dirty="0">
              <a:solidFill>
                <a:srgbClr val="4C4C4C"/>
              </a:solidFill>
            </a:endParaRPr>
          </a:p>
          <a:p>
            <a:r>
              <a:rPr lang="en-US" altLang="zh-CN" sz="2400" dirty="0">
                <a:solidFill>
                  <a:srgbClr val="4C4C4C"/>
                </a:solidFill>
                <a:latin typeface="SimSun" panose="02010600030101010101" pitchFamily="2" charset="-122"/>
                <a:ea typeface="SimSun" panose="02010600030101010101" pitchFamily="2" charset="-122"/>
              </a:rPr>
              <a:t>2008</a:t>
            </a:r>
            <a:r>
              <a:rPr lang="zh-CN" altLang="en-US" sz="2400" dirty="0">
                <a:solidFill>
                  <a:srgbClr val="4C4C4C"/>
                </a:solidFill>
                <a:latin typeface="SimSun" panose="02010600030101010101" pitchFamily="2" charset="-122"/>
                <a:ea typeface="SimSun" panose="02010600030101010101" pitchFamily="2" charset="-122"/>
              </a:rPr>
              <a:t>年消费品安全改进法要求制造商必须将其儿童产品 </a:t>
            </a:r>
            <a:r>
              <a:rPr lang="en-US" altLang="zh-CN" sz="2400" dirty="0">
                <a:solidFill>
                  <a:srgbClr val="4C4C4C"/>
                </a:solidFill>
                <a:latin typeface="SimSun" panose="02010600030101010101" pitchFamily="2" charset="-122"/>
                <a:ea typeface="SimSun" panose="02010600030101010101" pitchFamily="2" charset="-122"/>
              </a:rPr>
              <a:t>(</a:t>
            </a:r>
            <a:r>
              <a:rPr lang="zh-CN" altLang="en-US" sz="2400" dirty="0">
                <a:solidFill>
                  <a:srgbClr val="4C4C4C"/>
                </a:solidFill>
                <a:latin typeface="SimSun" panose="02010600030101010101" pitchFamily="2" charset="-122"/>
                <a:ea typeface="SimSun" panose="02010600030101010101" pitchFamily="2" charset="-122"/>
              </a:rPr>
              <a:t>包括婴幼儿耐用产品</a:t>
            </a:r>
            <a:r>
              <a:rPr lang="en-US" altLang="zh-CN" sz="2400" dirty="0">
                <a:solidFill>
                  <a:srgbClr val="4C4C4C"/>
                </a:solidFill>
                <a:latin typeface="SimSun" panose="02010600030101010101" pitchFamily="2" charset="-122"/>
                <a:ea typeface="SimSun" panose="02010600030101010101" pitchFamily="2" charset="-122"/>
              </a:rPr>
              <a:t>) </a:t>
            </a:r>
          </a:p>
          <a:p>
            <a:r>
              <a:rPr lang="zh-CN" altLang="en-US" sz="2400" dirty="0">
                <a:solidFill>
                  <a:srgbClr val="4C4C4C"/>
                </a:solidFill>
                <a:latin typeface="SimSun" panose="02010600030101010101" pitchFamily="2" charset="-122"/>
                <a:ea typeface="SimSun" panose="02010600030101010101" pitchFamily="2" charset="-122"/>
              </a:rPr>
              <a:t>给美国消费品安全委员会认可的第三方检测机构按照适用的美国法规检验。</a:t>
            </a:r>
            <a:endParaRPr lang="en-US" altLang="zh-TW" sz="2400" dirty="0">
              <a:solidFill>
                <a:srgbClr val="4C4C4C"/>
              </a:solidFill>
              <a:latin typeface="SimSun" panose="02010600030101010101" pitchFamily="2" charset="-122"/>
              <a:ea typeface="SimSun" panose="02010600030101010101" pitchFamily="2" charset="-122"/>
            </a:endParaRPr>
          </a:p>
          <a:p>
            <a:endParaRPr lang="en-US" sz="2400" dirty="0">
              <a:solidFill>
                <a:srgbClr val="4C4C4C"/>
              </a:solidFill>
            </a:endParaRPr>
          </a:p>
          <a:p>
            <a:r>
              <a:rPr lang="en-US" sz="2400" dirty="0">
                <a:solidFill>
                  <a:srgbClr val="4C4C4C"/>
                </a:solidFill>
              </a:rPr>
              <a:t>Provide a Children’s Product Certificate (CPC) based on passing test reports, and it must be provided to the retailer and/or distributor and accompany the shipment at the time of importation into U.S. </a:t>
            </a:r>
            <a:endParaRPr lang="en-US" altLang="zh-TW" sz="2400" dirty="0">
              <a:solidFill>
                <a:srgbClr val="4C4C4C"/>
              </a:solidFill>
            </a:endParaRPr>
          </a:p>
          <a:p>
            <a:r>
              <a:rPr lang="zh-CN" altLang="en-US" sz="2400" dirty="0">
                <a:solidFill>
                  <a:srgbClr val="4C4C4C"/>
                </a:solidFill>
                <a:latin typeface="SimSun" panose="02010600030101010101" pitchFamily="2" charset="-122"/>
                <a:ea typeface="SimSun" panose="02010600030101010101" pitchFamily="2" charset="-122"/>
              </a:rPr>
              <a:t>经过检验后</a:t>
            </a:r>
            <a:r>
              <a:rPr lang="en-US" altLang="zh-CN" sz="2400" dirty="0">
                <a:solidFill>
                  <a:srgbClr val="4C4C4C"/>
                </a:solidFill>
                <a:latin typeface="SimSun" panose="02010600030101010101" pitchFamily="2" charset="-122"/>
                <a:ea typeface="SimSun" panose="02010600030101010101" pitchFamily="2" charset="-122"/>
              </a:rPr>
              <a:t>,</a:t>
            </a:r>
            <a:r>
              <a:rPr lang="zh-CN" altLang="en-US" sz="2400" dirty="0">
                <a:solidFill>
                  <a:srgbClr val="4C4C4C"/>
                </a:solidFill>
                <a:latin typeface="SimSun" panose="02010600030101010101" pitchFamily="2" charset="-122"/>
                <a:ea typeface="SimSun" panose="02010600030101010101" pitchFamily="2" charset="-122"/>
              </a:rPr>
              <a:t>依第三方检测机构的检验报告提供一份儿童产品证书（</a:t>
            </a:r>
            <a:r>
              <a:rPr lang="en-US" altLang="zh-CN" sz="2400" dirty="0">
                <a:solidFill>
                  <a:srgbClr val="4C4C4C"/>
                </a:solidFill>
                <a:latin typeface="SimSun" panose="02010600030101010101" pitchFamily="2" charset="-122"/>
                <a:ea typeface="SimSun" panose="02010600030101010101" pitchFamily="2" charset="-122"/>
              </a:rPr>
              <a:t>CPC</a:t>
            </a:r>
            <a:r>
              <a:rPr lang="zh-CN" altLang="en-US" sz="2400" dirty="0">
                <a:solidFill>
                  <a:srgbClr val="4C4C4C"/>
                </a:solidFill>
                <a:latin typeface="SimSun" panose="02010600030101010101" pitchFamily="2" charset="-122"/>
                <a:ea typeface="SimSun" panose="02010600030101010101" pitchFamily="2" charset="-122"/>
              </a:rPr>
              <a:t>）。儿童产品证书必须提供给零售商和</a:t>
            </a:r>
            <a:r>
              <a:rPr lang="en-US" altLang="zh-CN" sz="2400" dirty="0">
                <a:solidFill>
                  <a:srgbClr val="4C4C4C"/>
                </a:solidFill>
                <a:latin typeface="SimSun" panose="02010600030101010101" pitchFamily="2" charset="-122"/>
                <a:ea typeface="SimSun" panose="02010600030101010101" pitchFamily="2" charset="-122"/>
              </a:rPr>
              <a:t>/</a:t>
            </a:r>
            <a:r>
              <a:rPr lang="zh-CN" altLang="en-US" sz="2400" dirty="0">
                <a:solidFill>
                  <a:srgbClr val="4C4C4C"/>
                </a:solidFill>
                <a:latin typeface="SimSun" panose="02010600030101010101" pitchFamily="2" charset="-122"/>
                <a:ea typeface="SimSun" panose="02010600030101010101" pitchFamily="2" charset="-122"/>
              </a:rPr>
              <a:t>或分销商，并在报关 </a:t>
            </a:r>
            <a:r>
              <a:rPr lang="en-US" altLang="zh-CN" sz="2400" dirty="0">
                <a:solidFill>
                  <a:srgbClr val="4C4C4C"/>
                </a:solidFill>
                <a:latin typeface="SimSun" panose="02010600030101010101" pitchFamily="2" charset="-122"/>
                <a:ea typeface="SimSun" panose="02010600030101010101" pitchFamily="2" charset="-122"/>
              </a:rPr>
              <a:t>(</a:t>
            </a:r>
            <a:r>
              <a:rPr lang="zh-CN" altLang="en-US" sz="2400" dirty="0">
                <a:solidFill>
                  <a:srgbClr val="4C4C4C"/>
                </a:solidFill>
                <a:latin typeface="SimSun" panose="02010600030101010101" pitchFamily="2" charset="-122"/>
                <a:ea typeface="SimSun" panose="02010600030101010101" pitchFamily="2" charset="-122"/>
              </a:rPr>
              <a:t>美国海关</a:t>
            </a:r>
            <a:r>
              <a:rPr lang="en-US" altLang="zh-CN" sz="2400" dirty="0">
                <a:solidFill>
                  <a:srgbClr val="4C4C4C"/>
                </a:solidFill>
                <a:latin typeface="SimSun" panose="02010600030101010101" pitchFamily="2" charset="-122"/>
                <a:ea typeface="SimSun" panose="02010600030101010101" pitchFamily="2" charset="-122"/>
              </a:rPr>
              <a:t>) </a:t>
            </a:r>
            <a:r>
              <a:rPr lang="zh-CN" altLang="en-US" sz="2400" dirty="0">
                <a:solidFill>
                  <a:srgbClr val="4C4C4C"/>
                </a:solidFill>
                <a:latin typeface="SimSun" panose="02010600030101010101" pitchFamily="2" charset="-122"/>
                <a:ea typeface="SimSun" panose="02010600030101010101" pitchFamily="2" charset="-122"/>
              </a:rPr>
              <a:t>时随附。</a:t>
            </a:r>
            <a:endParaRPr lang="en-US" sz="2400" b="1" dirty="0">
              <a:solidFill>
                <a:srgbClr val="4C4C4C"/>
              </a:solidFill>
              <a:latin typeface="SimSun" panose="02010600030101010101" pitchFamily="2" charset="-122"/>
              <a:ea typeface="SimSun" panose="02010600030101010101" pitchFamily="2" charset="-122"/>
            </a:endParaRPr>
          </a:p>
          <a:p>
            <a:endParaRPr lang="en-US" b="1" dirty="0">
              <a:solidFill>
                <a:srgbClr val="4C4C4C"/>
              </a:solidFill>
            </a:endParaRPr>
          </a:p>
        </p:txBody>
      </p:sp>
    </p:spTree>
    <p:extLst>
      <p:ext uri="{BB962C8B-B14F-4D97-AF65-F5344CB8AC3E}">
        <p14:creationId xmlns:p14="http://schemas.microsoft.com/office/powerpoint/2010/main" val="3129119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B6DA4E-9BCD-D146-843E-B69F19399D71}"/>
              </a:ext>
            </a:extLst>
          </p:cNvPr>
          <p:cNvSpPr>
            <a:spLocks noGrp="1"/>
          </p:cNvSpPr>
          <p:nvPr>
            <p:ph type="body" sz="quarter" idx="11"/>
          </p:nvPr>
        </p:nvSpPr>
        <p:spPr>
          <a:xfrm>
            <a:off x="945662" y="2369299"/>
            <a:ext cx="5486399" cy="2327808"/>
          </a:xfrm>
        </p:spPr>
        <p:txBody>
          <a:bodyPr>
            <a:normAutofit fontScale="92500" lnSpcReduction="10000"/>
          </a:bodyPr>
          <a:lstStyle/>
          <a:p>
            <a:pPr algn="ctr"/>
            <a:r>
              <a:rPr lang="en-US" dirty="0"/>
              <a:t>Podcast Series 2020</a:t>
            </a:r>
          </a:p>
          <a:p>
            <a:endParaRPr lang="en-US" sz="2800" dirty="0"/>
          </a:p>
          <a:p>
            <a:pPr algn="ctr"/>
            <a:r>
              <a:rPr lang="en-US" dirty="0">
                <a:solidFill>
                  <a:schemeClr val="tx1"/>
                </a:solidFill>
              </a:rPr>
              <a:t>Durable Infant </a:t>
            </a:r>
            <a:r>
              <a:rPr lang="en-US" dirty="0"/>
              <a:t>or</a:t>
            </a:r>
            <a:r>
              <a:rPr lang="en-US" dirty="0">
                <a:solidFill>
                  <a:schemeClr val="tx1"/>
                </a:solidFill>
              </a:rPr>
              <a:t> Toddler Products </a:t>
            </a:r>
            <a:r>
              <a:rPr lang="en-US" dirty="0"/>
              <a:t>Common Requirements</a:t>
            </a:r>
          </a:p>
        </p:txBody>
      </p:sp>
      <p:sp>
        <p:nvSpPr>
          <p:cNvPr id="4" name="Rectangle 3"/>
          <p:cNvSpPr/>
          <p:nvPr/>
        </p:nvSpPr>
        <p:spPr>
          <a:xfrm>
            <a:off x="501869" y="4969912"/>
            <a:ext cx="5503274" cy="1338828"/>
          </a:xfrm>
          <a:prstGeom prst="rect">
            <a:avLst/>
          </a:prstGeom>
        </p:spPr>
        <p:txBody>
          <a:bodyPr wrap="square">
            <a:spAutoFit/>
          </a:bodyPr>
          <a:lstStyle/>
          <a:p>
            <a:pPr algn="ctr" defTabSz="685800">
              <a:spcBef>
                <a:spcPct val="50000"/>
              </a:spcBef>
            </a:pPr>
            <a:r>
              <a:rPr lang="en-US" i="1" dirty="0">
                <a:solidFill>
                  <a:srgbClr val="1F497D">
                    <a:lumMod val="50000"/>
                  </a:srgbClr>
                </a:solidFill>
                <a:effectLst>
                  <a:outerShdw blurRad="38100" dist="38100" dir="2700000" algn="tl">
                    <a:srgbClr val="000000">
                      <a:alpha val="43137"/>
                    </a:srgbClr>
                  </a:outerShdw>
                </a:effectLst>
                <a:latin typeface="Calibri" pitchFamily="34" charset="0"/>
                <a:cs typeface="Calibri" pitchFamily="34" charset="0"/>
              </a:rPr>
              <a:t>This presentation was prepared by CPSC Staff. It has not been reviewed or approved by the Commission and may not reflect its views. </a:t>
            </a:r>
          </a:p>
          <a:p>
            <a:pPr algn="ctr" defTabSz="685800">
              <a:spcBef>
                <a:spcPct val="50000"/>
              </a:spcBef>
            </a:pPr>
            <a:endParaRPr lang="en-US" i="1" dirty="0">
              <a:solidFill>
                <a:srgbClr val="1F497D">
                  <a:lumMod val="50000"/>
                </a:srgbClr>
              </a:solidFill>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val="3719699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6398" y="1231980"/>
            <a:ext cx="11318242" cy="535531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4C4C4C"/>
                </a:solidFill>
                <a:latin typeface="Arial" panose="020B0604020202020204" pitchFamily="34" charset="0"/>
                <a:cs typeface="Arial" panose="020B0604020202020204" pitchFamily="34" charset="0"/>
              </a:rPr>
              <a:t>Identification of the product covered by this certificate.</a:t>
            </a:r>
          </a:p>
          <a:p>
            <a:r>
              <a:rPr lang="ja-JP" altLang="en-US" dirty="0">
                <a:solidFill>
                  <a:srgbClr val="4C4C4C"/>
                </a:solidFill>
                <a:latin typeface="Arial" panose="020B0604020202020204" pitchFamily="34" charset="0"/>
                <a:cs typeface="Arial" panose="020B0604020202020204" pitchFamily="34" charset="0"/>
              </a:rPr>
              <a:t>     </a:t>
            </a:r>
            <a:r>
              <a:rPr lang="ja-JP" altLang="en-US" dirty="0">
                <a:solidFill>
                  <a:srgbClr val="4C4C4C"/>
                </a:solidFill>
                <a:latin typeface="SimSun" panose="02010600030101010101" pitchFamily="2" charset="-122"/>
                <a:ea typeface="SimSun" panose="02010600030101010101" pitchFamily="2" charset="-122"/>
                <a:cs typeface="Arial" panose="020B0604020202020204" pitchFamily="34" charset="0"/>
              </a:rPr>
              <a:t>产品名称。</a:t>
            </a:r>
            <a:endParaRPr lang="en-US" dirty="0">
              <a:solidFill>
                <a:srgbClr val="4C4C4C"/>
              </a:solidFill>
              <a:latin typeface="SimSun" panose="02010600030101010101" pitchFamily="2" charset="-122"/>
              <a:ea typeface="SimSun" panose="02010600030101010101" pitchFamily="2" charset="-122"/>
              <a:cs typeface="Arial" panose="020B0604020202020204" pitchFamily="34" charset="0"/>
            </a:endParaRPr>
          </a:p>
          <a:p>
            <a:pPr marL="285750" indent="-285750">
              <a:buFont typeface="Arial" panose="020B0604020202020204" pitchFamily="34" charset="0"/>
              <a:buChar char="•"/>
            </a:pPr>
            <a:r>
              <a:rPr lang="en-US" dirty="0">
                <a:solidFill>
                  <a:srgbClr val="4C4C4C"/>
                </a:solidFill>
                <a:latin typeface="Arial" panose="020B0604020202020204" pitchFamily="34" charset="0"/>
                <a:cs typeface="Arial" panose="020B0604020202020204" pitchFamily="34" charset="0"/>
              </a:rPr>
              <a:t>Citation to each CPSC children’s product safety rule to which this product is being certified.</a:t>
            </a:r>
          </a:p>
          <a:p>
            <a:r>
              <a:rPr lang="zh-TW" altLang="en-US" dirty="0">
                <a:solidFill>
                  <a:srgbClr val="4C4C4C"/>
                </a:solidFill>
                <a:latin typeface="Arial" panose="020B0604020202020204" pitchFamily="34" charset="0"/>
                <a:cs typeface="Arial" panose="020B0604020202020204" pitchFamily="34" charset="0"/>
              </a:rPr>
              <a:t>     </a:t>
            </a:r>
            <a:r>
              <a:rPr lang="zh-CN" altLang="en-US" dirty="0">
                <a:solidFill>
                  <a:srgbClr val="4C4C4C"/>
                </a:solidFill>
                <a:latin typeface="SimSun" panose="02010600030101010101" pitchFamily="2" charset="-122"/>
                <a:ea typeface="SimSun" panose="02010600030101010101" pitchFamily="2" charset="-122"/>
                <a:cs typeface="Arial" panose="020B0604020202020204" pitchFamily="34" charset="0"/>
              </a:rPr>
              <a:t>列该产品所通过的每个</a:t>
            </a:r>
            <a:r>
              <a:rPr lang="en-US" altLang="zh-CN" dirty="0">
                <a:solidFill>
                  <a:srgbClr val="4C4C4C"/>
                </a:solidFill>
                <a:latin typeface="SimSun" panose="02010600030101010101" pitchFamily="2" charset="-122"/>
                <a:ea typeface="SimSun" panose="02010600030101010101" pitchFamily="2" charset="-122"/>
                <a:cs typeface="Arial" panose="020B0604020202020204" pitchFamily="34" charset="0"/>
              </a:rPr>
              <a:t>CPSC</a:t>
            </a:r>
            <a:r>
              <a:rPr lang="zh-CN" altLang="en-US" dirty="0">
                <a:solidFill>
                  <a:srgbClr val="4C4C4C"/>
                </a:solidFill>
                <a:latin typeface="SimSun" panose="02010600030101010101" pitchFamily="2" charset="-122"/>
                <a:ea typeface="SimSun" panose="02010600030101010101" pitchFamily="2" charset="-122"/>
                <a:cs typeface="Arial" panose="020B0604020202020204" pitchFamily="34" charset="0"/>
              </a:rPr>
              <a:t>儿童产品安全规则。</a:t>
            </a:r>
            <a:endParaRPr lang="en-US" dirty="0">
              <a:solidFill>
                <a:srgbClr val="4C4C4C"/>
              </a:solidFill>
              <a:latin typeface="SimSun" panose="02010600030101010101" pitchFamily="2" charset="-122"/>
              <a:ea typeface="SimSun" panose="02010600030101010101" pitchFamily="2" charset="-122"/>
              <a:cs typeface="Arial" panose="020B0604020202020204" pitchFamily="34" charset="0"/>
            </a:endParaRPr>
          </a:p>
          <a:p>
            <a:pPr marL="285750" indent="-285750">
              <a:buFont typeface="Arial" panose="020B0604020202020204" pitchFamily="34" charset="0"/>
              <a:buChar char="•"/>
            </a:pPr>
            <a:r>
              <a:rPr lang="en-US" dirty="0">
                <a:solidFill>
                  <a:srgbClr val="4C4C4C"/>
                </a:solidFill>
                <a:latin typeface="Arial" panose="020B0604020202020204" pitchFamily="34" charset="0"/>
                <a:cs typeface="Arial" panose="020B0604020202020204" pitchFamily="34" charset="0"/>
              </a:rPr>
              <a:t>Identification of the importer or domestic manufacturer certifying compliance of the product: Provide the name, full mailing address, and telephone number.</a:t>
            </a:r>
          </a:p>
          <a:p>
            <a:r>
              <a:rPr lang="zh-TW" altLang="en-US" dirty="0">
                <a:solidFill>
                  <a:srgbClr val="4C4C4C"/>
                </a:solidFill>
                <a:latin typeface="Arial" panose="020B0604020202020204" pitchFamily="34" charset="0"/>
                <a:cs typeface="Arial" panose="020B0604020202020204" pitchFamily="34" charset="0"/>
              </a:rPr>
              <a:t>     </a:t>
            </a:r>
            <a:r>
              <a:rPr lang="zh-CN" altLang="en-US" dirty="0">
                <a:solidFill>
                  <a:srgbClr val="4C4C4C"/>
                </a:solidFill>
                <a:latin typeface="SimSun" panose="02010600030101010101" pitchFamily="2" charset="-122"/>
                <a:ea typeface="SimSun" panose="02010600030101010101" pitchFamily="2" charset="-122"/>
                <a:cs typeface="Arial" panose="020B0604020202020204" pitchFamily="34" charset="0"/>
              </a:rPr>
              <a:t>列签署该产品证书的进口商或 </a:t>
            </a:r>
            <a:r>
              <a:rPr lang="en-US" altLang="zh-CN" dirty="0">
                <a:solidFill>
                  <a:srgbClr val="4C4C4C"/>
                </a:solidFill>
                <a:latin typeface="SimSun" panose="02010600030101010101" pitchFamily="2" charset="-122"/>
                <a:ea typeface="SimSun" panose="02010600030101010101" pitchFamily="2" charset="-122"/>
                <a:cs typeface="Arial" panose="020B0604020202020204" pitchFamily="34" charset="0"/>
              </a:rPr>
              <a:t>(</a:t>
            </a:r>
            <a:r>
              <a:rPr lang="zh-CN" altLang="en-US" dirty="0">
                <a:solidFill>
                  <a:srgbClr val="4C4C4C"/>
                </a:solidFill>
                <a:latin typeface="SimSun" panose="02010600030101010101" pitchFamily="2" charset="-122"/>
                <a:ea typeface="SimSun" panose="02010600030101010101" pitchFamily="2" charset="-122"/>
                <a:cs typeface="Arial" panose="020B0604020202020204" pitchFamily="34" charset="0"/>
              </a:rPr>
              <a:t>美国</a:t>
            </a:r>
            <a:r>
              <a:rPr lang="en-US" altLang="zh-CN" dirty="0">
                <a:solidFill>
                  <a:srgbClr val="4C4C4C"/>
                </a:solidFill>
                <a:latin typeface="SimSun" panose="02010600030101010101" pitchFamily="2" charset="-122"/>
                <a:ea typeface="SimSun" panose="02010600030101010101" pitchFamily="2" charset="-122"/>
                <a:cs typeface="Arial" panose="020B0604020202020204" pitchFamily="34" charset="0"/>
              </a:rPr>
              <a:t>) </a:t>
            </a:r>
            <a:r>
              <a:rPr lang="zh-CN" altLang="en-US" dirty="0">
                <a:solidFill>
                  <a:srgbClr val="4C4C4C"/>
                </a:solidFill>
                <a:latin typeface="SimSun" panose="02010600030101010101" pitchFamily="2" charset="-122"/>
                <a:ea typeface="SimSun" panose="02010600030101010101" pitchFamily="2" charset="-122"/>
                <a:cs typeface="Arial" panose="020B0604020202020204" pitchFamily="34" charset="0"/>
              </a:rPr>
              <a:t>国内制造商证的名称</a:t>
            </a:r>
            <a:r>
              <a:rPr lang="en-US" altLang="zh-CN" dirty="0">
                <a:solidFill>
                  <a:srgbClr val="4C4C4C"/>
                </a:solidFill>
                <a:latin typeface="SimSun" panose="02010600030101010101" pitchFamily="2" charset="-122"/>
                <a:ea typeface="SimSun" panose="02010600030101010101" pitchFamily="2" charset="-122"/>
                <a:cs typeface="Arial" panose="020B0604020202020204" pitchFamily="34" charset="0"/>
              </a:rPr>
              <a:t>, </a:t>
            </a:r>
            <a:r>
              <a:rPr lang="zh-CN" altLang="en-US" dirty="0">
                <a:solidFill>
                  <a:srgbClr val="4C4C4C"/>
                </a:solidFill>
                <a:latin typeface="SimSun" panose="02010600030101010101" pitchFamily="2" charset="-122"/>
                <a:ea typeface="SimSun" panose="02010600030101010101" pitchFamily="2" charset="-122"/>
                <a:cs typeface="Arial" panose="020B0604020202020204" pitchFamily="34" charset="0"/>
              </a:rPr>
              <a:t>地址</a:t>
            </a:r>
            <a:r>
              <a:rPr lang="en-US" altLang="zh-CN" dirty="0">
                <a:solidFill>
                  <a:srgbClr val="4C4C4C"/>
                </a:solidFill>
                <a:latin typeface="SimSun" panose="02010600030101010101" pitchFamily="2" charset="-122"/>
                <a:ea typeface="SimSun" panose="02010600030101010101" pitchFamily="2" charset="-122"/>
                <a:cs typeface="Arial" panose="020B0604020202020204" pitchFamily="34" charset="0"/>
              </a:rPr>
              <a:t>, </a:t>
            </a:r>
            <a:r>
              <a:rPr lang="zh-CN" altLang="en-US" dirty="0">
                <a:solidFill>
                  <a:srgbClr val="4C4C4C"/>
                </a:solidFill>
                <a:latin typeface="SimSun" panose="02010600030101010101" pitchFamily="2" charset="-122"/>
                <a:ea typeface="SimSun" panose="02010600030101010101" pitchFamily="2" charset="-122"/>
                <a:cs typeface="Arial" panose="020B0604020202020204" pitchFamily="34" charset="0"/>
              </a:rPr>
              <a:t>和电话号码。</a:t>
            </a:r>
            <a:endParaRPr lang="en-US" dirty="0">
              <a:solidFill>
                <a:srgbClr val="4C4C4C"/>
              </a:solidFill>
              <a:latin typeface="SimSun" panose="02010600030101010101" pitchFamily="2" charset="-122"/>
              <a:ea typeface="SimSun" panose="02010600030101010101" pitchFamily="2" charset="-122"/>
              <a:cs typeface="Arial" panose="020B0604020202020204" pitchFamily="34" charset="0"/>
            </a:endParaRPr>
          </a:p>
          <a:p>
            <a:pPr marL="285750" indent="-285750">
              <a:buFont typeface="Arial" panose="020B0604020202020204" pitchFamily="34" charset="0"/>
              <a:buChar char="•"/>
            </a:pPr>
            <a:r>
              <a:rPr lang="en-US" dirty="0">
                <a:solidFill>
                  <a:srgbClr val="4C4C4C"/>
                </a:solidFill>
                <a:latin typeface="Arial" panose="020B0604020202020204" pitchFamily="34" charset="0"/>
                <a:cs typeface="Arial" panose="020B0604020202020204" pitchFamily="34" charset="0"/>
              </a:rPr>
              <a:t>Contact information for the individual maintaining records of test results: Provide the name, full mailing address, e-mail address, and telephone number of the person maintaining test records in support of the certification.</a:t>
            </a:r>
          </a:p>
          <a:p>
            <a:r>
              <a:rPr lang="zh-TW" altLang="en-US" dirty="0">
                <a:solidFill>
                  <a:srgbClr val="4C4C4C"/>
                </a:solidFill>
                <a:latin typeface="Arial" panose="020B0604020202020204" pitchFamily="34" charset="0"/>
                <a:cs typeface="Arial" panose="020B0604020202020204" pitchFamily="34" charset="0"/>
              </a:rPr>
              <a:t>     </a:t>
            </a:r>
            <a:r>
              <a:rPr lang="zh-CN" altLang="en-US" dirty="0">
                <a:solidFill>
                  <a:srgbClr val="4C4C4C"/>
                </a:solidFill>
                <a:latin typeface="SimSun" panose="02010600030101010101" pitchFamily="2" charset="-122"/>
                <a:ea typeface="SimSun" panose="02010600030101010101" pitchFamily="2" charset="-122"/>
                <a:cs typeface="Arial" panose="020B0604020202020204" pitchFamily="34" charset="0"/>
              </a:rPr>
              <a:t>列检验报告持有者的联系信息</a:t>
            </a:r>
            <a:r>
              <a:rPr lang="en-US" altLang="zh-CN" dirty="0">
                <a:solidFill>
                  <a:srgbClr val="4C4C4C"/>
                </a:solidFill>
                <a:latin typeface="SimSun" panose="02010600030101010101" pitchFamily="2" charset="-122"/>
                <a:ea typeface="SimSun" panose="02010600030101010101" pitchFamily="2" charset="-122"/>
                <a:cs typeface="Arial" panose="020B0604020202020204" pitchFamily="34" charset="0"/>
              </a:rPr>
              <a:t>: </a:t>
            </a:r>
            <a:r>
              <a:rPr lang="zh-CN" altLang="en-US" dirty="0">
                <a:solidFill>
                  <a:srgbClr val="4C4C4C"/>
                </a:solidFill>
                <a:latin typeface="SimSun" panose="02010600030101010101" pitchFamily="2" charset="-122"/>
                <a:ea typeface="SimSun" panose="02010600030101010101" pitchFamily="2" charset="-122"/>
                <a:cs typeface="Arial" panose="020B0604020202020204" pitchFamily="34" charset="0"/>
              </a:rPr>
              <a:t>姓名</a:t>
            </a:r>
            <a:r>
              <a:rPr lang="en-US" altLang="zh-CN" dirty="0">
                <a:solidFill>
                  <a:srgbClr val="4C4C4C"/>
                </a:solidFill>
                <a:latin typeface="SimSun" panose="02010600030101010101" pitchFamily="2" charset="-122"/>
                <a:ea typeface="SimSun" panose="02010600030101010101" pitchFamily="2" charset="-122"/>
                <a:cs typeface="Arial" panose="020B0604020202020204" pitchFamily="34" charset="0"/>
              </a:rPr>
              <a:t>, </a:t>
            </a:r>
            <a:r>
              <a:rPr lang="zh-CN" altLang="en-US" dirty="0">
                <a:solidFill>
                  <a:srgbClr val="4C4C4C"/>
                </a:solidFill>
                <a:latin typeface="SimSun" panose="02010600030101010101" pitchFamily="2" charset="-122"/>
                <a:ea typeface="SimSun" panose="02010600030101010101" pitchFamily="2" charset="-122"/>
                <a:cs typeface="Arial" panose="020B0604020202020204" pitchFamily="34" charset="0"/>
              </a:rPr>
              <a:t>地址</a:t>
            </a:r>
            <a:r>
              <a:rPr lang="en-US" altLang="zh-CN" dirty="0">
                <a:solidFill>
                  <a:srgbClr val="4C4C4C"/>
                </a:solidFill>
                <a:latin typeface="SimSun" panose="02010600030101010101" pitchFamily="2" charset="-122"/>
                <a:ea typeface="SimSun" panose="02010600030101010101" pitchFamily="2" charset="-122"/>
                <a:cs typeface="Arial" panose="020B0604020202020204" pitchFamily="34" charset="0"/>
              </a:rPr>
              <a:t>, email, </a:t>
            </a:r>
            <a:r>
              <a:rPr lang="zh-CN" altLang="en-US" dirty="0">
                <a:solidFill>
                  <a:srgbClr val="4C4C4C"/>
                </a:solidFill>
                <a:latin typeface="SimSun" panose="02010600030101010101" pitchFamily="2" charset="-122"/>
                <a:ea typeface="SimSun" panose="02010600030101010101" pitchFamily="2" charset="-122"/>
                <a:cs typeface="Arial" panose="020B0604020202020204" pitchFamily="34" charset="0"/>
              </a:rPr>
              <a:t>和电话号码。</a:t>
            </a:r>
            <a:endParaRPr lang="en-US" dirty="0">
              <a:solidFill>
                <a:srgbClr val="4C4C4C"/>
              </a:solidFill>
              <a:latin typeface="SimSun" panose="02010600030101010101" pitchFamily="2" charset="-122"/>
              <a:ea typeface="SimSun" panose="02010600030101010101" pitchFamily="2" charset="-122"/>
              <a:cs typeface="Arial" panose="020B0604020202020204" pitchFamily="34" charset="0"/>
            </a:endParaRPr>
          </a:p>
          <a:p>
            <a:pPr marL="285750" indent="-285750">
              <a:buFont typeface="Arial" panose="020B0604020202020204" pitchFamily="34" charset="0"/>
              <a:buChar char="•"/>
            </a:pPr>
            <a:r>
              <a:rPr lang="en-US" dirty="0">
                <a:solidFill>
                  <a:srgbClr val="4C4C4C"/>
                </a:solidFill>
                <a:latin typeface="Arial" panose="020B0604020202020204" pitchFamily="34" charset="0"/>
                <a:cs typeface="Arial" panose="020B0604020202020204" pitchFamily="34" charset="0"/>
              </a:rPr>
              <a:t>Date and place where this product was manufactured: </a:t>
            </a:r>
          </a:p>
          <a:p>
            <a:r>
              <a:rPr lang="en-US" altLang="ja-JP" dirty="0">
                <a:solidFill>
                  <a:srgbClr val="4C4C4C"/>
                </a:solidFill>
                <a:latin typeface="Arial" panose="020B0604020202020204" pitchFamily="34" charset="0"/>
                <a:ea typeface="PMingLiU" panose="02020500000000000000" pitchFamily="18" charset="-120"/>
                <a:cs typeface="Arial" panose="020B0604020202020204" pitchFamily="34" charset="0"/>
              </a:rPr>
              <a:t>     </a:t>
            </a:r>
            <a:r>
              <a:rPr lang="zh-CN" altLang="en-US" dirty="0">
                <a:solidFill>
                  <a:srgbClr val="4C4C4C"/>
                </a:solidFill>
                <a:latin typeface="SimSun" panose="02010600030101010101" pitchFamily="2" charset="-122"/>
                <a:ea typeface="SimSun" panose="02010600030101010101" pitchFamily="2" charset="-122"/>
                <a:cs typeface="Arial" panose="020B0604020202020204" pitchFamily="34" charset="0"/>
              </a:rPr>
              <a:t>本产品的生产日期和其原产国及城市。</a:t>
            </a:r>
            <a:endParaRPr lang="en-US" dirty="0">
              <a:solidFill>
                <a:srgbClr val="4C4C4C"/>
              </a:solidFill>
              <a:latin typeface="SimSun" panose="02010600030101010101" pitchFamily="2" charset="-122"/>
              <a:ea typeface="SimSun" panose="02010600030101010101" pitchFamily="2" charset="-122"/>
              <a:cs typeface="Arial" panose="020B0604020202020204" pitchFamily="34" charset="0"/>
            </a:endParaRPr>
          </a:p>
          <a:p>
            <a:pPr marL="285750" indent="-285750">
              <a:buFont typeface="Arial" panose="020B0604020202020204" pitchFamily="34" charset="0"/>
              <a:buChar char="•"/>
            </a:pPr>
            <a:r>
              <a:rPr lang="en-US" dirty="0">
                <a:solidFill>
                  <a:srgbClr val="4C4C4C"/>
                </a:solidFill>
                <a:latin typeface="Arial" panose="020B0604020202020204" pitchFamily="34" charset="0"/>
                <a:cs typeface="Arial" panose="020B0604020202020204" pitchFamily="34" charset="0"/>
              </a:rPr>
              <a:t>Provide the date(s) and place when the product was tested for compliance with the consumer product safety rule(s) cited above. </a:t>
            </a:r>
          </a:p>
          <a:p>
            <a:r>
              <a:rPr lang="en-US" altLang="zh-TW" dirty="0">
                <a:solidFill>
                  <a:srgbClr val="4C4C4C"/>
                </a:solidFill>
                <a:latin typeface="Arial" panose="020B0604020202020204" pitchFamily="34" charset="0"/>
                <a:cs typeface="Arial" panose="020B0604020202020204" pitchFamily="34" charset="0"/>
              </a:rPr>
              <a:t>     </a:t>
            </a:r>
            <a:r>
              <a:rPr lang="zh-CN" altLang="en-US" dirty="0">
                <a:solidFill>
                  <a:srgbClr val="4C4C4C"/>
                </a:solidFill>
                <a:latin typeface="SimSun" panose="02010600030101010101" pitchFamily="2" charset="-122"/>
                <a:ea typeface="SimSun" panose="02010600030101010101" pitchFamily="2" charset="-122"/>
                <a:cs typeface="Arial" panose="020B0604020202020204" pitchFamily="34" charset="0"/>
              </a:rPr>
              <a:t>提供本产品检验的日期和地点。</a:t>
            </a:r>
            <a:endParaRPr lang="en-US" altLang="zh-TW" dirty="0">
              <a:solidFill>
                <a:srgbClr val="4C4C4C"/>
              </a:solidFill>
              <a:latin typeface="SimSun" panose="02010600030101010101" pitchFamily="2" charset="-122"/>
              <a:ea typeface="SimSun" panose="02010600030101010101" pitchFamily="2" charset="-122"/>
              <a:cs typeface="Arial" panose="020B0604020202020204" pitchFamily="34" charset="0"/>
            </a:endParaRPr>
          </a:p>
          <a:p>
            <a:pPr marL="285750" indent="-285750">
              <a:buFont typeface="Arial" panose="020B0604020202020204" pitchFamily="34" charset="0"/>
              <a:buChar char="•"/>
            </a:pPr>
            <a:r>
              <a:rPr lang="en-US" dirty="0">
                <a:solidFill>
                  <a:srgbClr val="4C4C4C"/>
                </a:solidFill>
                <a:latin typeface="Arial" panose="020B0604020202020204" pitchFamily="34" charset="0"/>
                <a:cs typeface="Arial" panose="020B0604020202020204" pitchFamily="34" charset="0"/>
              </a:rPr>
              <a:t>Identify any third party, CPSC-accepted laboratory on whose testing the certificate depends: Provide the name, full mailing address, and telephone number of the laboratory. </a:t>
            </a:r>
          </a:p>
          <a:p>
            <a:r>
              <a:rPr lang="zh-TW" altLang="en-US" dirty="0">
                <a:solidFill>
                  <a:srgbClr val="4C4C4C"/>
                </a:solidFill>
                <a:latin typeface="Arial" panose="020B0604020202020204" pitchFamily="34" charset="0"/>
                <a:cs typeface="Arial" panose="020B0604020202020204" pitchFamily="34" charset="0"/>
              </a:rPr>
              <a:t>     </a:t>
            </a:r>
            <a:r>
              <a:rPr lang="zh-CN" altLang="en-US" dirty="0">
                <a:solidFill>
                  <a:srgbClr val="4C4C4C"/>
                </a:solidFill>
                <a:latin typeface="SimSun" panose="02010600030101010101" pitchFamily="2" charset="-122"/>
                <a:ea typeface="SimSun" panose="02010600030101010101" pitchFamily="2" charset="-122"/>
                <a:cs typeface="Arial" panose="020B0604020202020204" pitchFamily="34" charset="0"/>
              </a:rPr>
              <a:t>提供检验本产品的 </a:t>
            </a:r>
            <a:r>
              <a:rPr lang="en-US" altLang="zh-CN" dirty="0">
                <a:solidFill>
                  <a:srgbClr val="4C4C4C"/>
                </a:solidFill>
                <a:latin typeface="SimSun" panose="02010600030101010101" pitchFamily="2" charset="-122"/>
                <a:ea typeface="SimSun" panose="02010600030101010101" pitchFamily="2" charset="-122"/>
                <a:cs typeface="Arial" panose="020B0604020202020204" pitchFamily="34" charset="0"/>
              </a:rPr>
              <a:t>CPSC </a:t>
            </a:r>
            <a:r>
              <a:rPr lang="zh-CN" altLang="en-US" dirty="0">
                <a:solidFill>
                  <a:srgbClr val="4C4C4C"/>
                </a:solidFill>
                <a:latin typeface="SimSun" panose="02010600030101010101" pitchFamily="2" charset="-122"/>
                <a:ea typeface="SimSun" panose="02010600030101010101" pitchFamily="2" charset="-122"/>
                <a:cs typeface="Arial" panose="020B0604020202020204" pitchFamily="34" charset="0"/>
              </a:rPr>
              <a:t>认可之第三方检测机构的名称，地址和电话号码。</a:t>
            </a:r>
            <a:endParaRPr lang="zh-TW" altLang="en-US" dirty="0">
              <a:solidFill>
                <a:srgbClr val="4C4C4C"/>
              </a:solidFill>
              <a:latin typeface="SimSun" panose="02010600030101010101" pitchFamily="2" charset="-122"/>
              <a:ea typeface="SimSun" panose="02010600030101010101" pitchFamily="2" charset="-122"/>
              <a:cs typeface="Arial" panose="020B0604020202020204" pitchFamily="34" charset="0"/>
            </a:endParaRPr>
          </a:p>
        </p:txBody>
      </p:sp>
      <p:sp>
        <p:nvSpPr>
          <p:cNvPr id="5" name="TextBox 4"/>
          <p:cNvSpPr txBox="1"/>
          <p:nvPr/>
        </p:nvSpPr>
        <p:spPr>
          <a:xfrm>
            <a:off x="406398" y="314961"/>
            <a:ext cx="9118601" cy="830997"/>
          </a:xfrm>
          <a:prstGeom prst="rect">
            <a:avLst/>
          </a:prstGeom>
          <a:noFill/>
        </p:spPr>
        <p:txBody>
          <a:bodyPr wrap="square" rtlCol="0">
            <a:spAutoFit/>
          </a:bodyPr>
          <a:lstStyle/>
          <a:p>
            <a:r>
              <a:rPr lang="en-US" sz="2400" b="1" dirty="0">
                <a:solidFill>
                  <a:srgbClr val="2E74B5"/>
                </a:solidFill>
                <a:latin typeface="Calibri Light" panose="020F0302020204030204" pitchFamily="34" charset="0"/>
                <a:cs typeface="Arial" panose="020B0604020202020204" pitchFamily="34" charset="0"/>
              </a:rPr>
              <a:t>Elements Required In A CPC</a:t>
            </a:r>
          </a:p>
          <a:p>
            <a:r>
              <a:rPr lang="zh-CN" altLang="en-US" sz="2400" b="1" dirty="0">
                <a:solidFill>
                  <a:srgbClr val="2E74B5"/>
                </a:solidFill>
                <a:latin typeface="Arial" panose="020B0604020202020204" pitchFamily="34" charset="0"/>
                <a:ea typeface="PMingLiU" panose="02020500000000000000" pitchFamily="18" charset="-120"/>
                <a:cs typeface="Arial" panose="020B0604020202020204" pitchFamily="34" charset="0"/>
              </a:rPr>
              <a:t>儿童产品证书必须有以下信息</a:t>
            </a:r>
            <a:endParaRPr lang="en-US" sz="2400" b="1" dirty="0">
              <a:solidFill>
                <a:srgbClr val="2E74B5"/>
              </a:solidFill>
              <a:latin typeface="Arial" panose="020B0604020202020204" pitchFamily="34" charset="0"/>
              <a:ea typeface="PMingLiU" panose="02020500000000000000" pitchFamily="18" charset="-120"/>
              <a:cs typeface="Arial" panose="020B0604020202020204" pitchFamily="34" charset="0"/>
            </a:endParaRPr>
          </a:p>
        </p:txBody>
      </p:sp>
    </p:spTree>
    <p:extLst>
      <p:ext uri="{BB962C8B-B14F-4D97-AF65-F5344CB8AC3E}">
        <p14:creationId xmlns:p14="http://schemas.microsoft.com/office/powerpoint/2010/main" val="302539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4">
                                            <p:txEl>
                                              <p:pRg st="2" end="2"/>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 calcmode="lin" valueType="num">
                                      <p:cBhvr>
                                        <p:cTn id="24"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p:cTn id="31"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4">
                                            <p:txEl>
                                              <p:pRg st="4" end="4"/>
                                            </p:txEl>
                                          </p:spTgt>
                                        </p:tgtEl>
                                      </p:cBhvr>
                                    </p:animEffect>
                                  </p:childTnLst>
                                </p:cTn>
                              </p:par>
                              <p:par>
                                <p:cTn id="34" presetID="53" presetClass="entr" presetSubtype="16" fill="hold" nodeType="with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 calcmode="lin" valueType="num">
                                      <p:cBhvr>
                                        <p:cTn id="36"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38" dur="500"/>
                                        <p:tgtEl>
                                          <p:spTgt spid="4">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p:cTn id="43"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45" dur="500"/>
                                        <p:tgtEl>
                                          <p:spTgt spid="4">
                                            <p:txEl>
                                              <p:pRg st="6" end="6"/>
                                            </p:txEl>
                                          </p:spTgt>
                                        </p:tgtEl>
                                      </p:cBhvr>
                                    </p:animEffect>
                                  </p:childTnLst>
                                </p:cTn>
                              </p:par>
                              <p:par>
                                <p:cTn id="46" presetID="53" presetClass="entr" presetSubtype="16" fill="hold" nodeType="withEffect">
                                  <p:stCondLst>
                                    <p:cond delay="0"/>
                                  </p:stCondLst>
                                  <p:childTnLst>
                                    <p:set>
                                      <p:cBhvr>
                                        <p:cTn id="47" dur="1" fill="hold">
                                          <p:stCondLst>
                                            <p:cond delay="0"/>
                                          </p:stCondLst>
                                        </p:cTn>
                                        <p:tgtEl>
                                          <p:spTgt spid="4">
                                            <p:txEl>
                                              <p:pRg st="7" end="7"/>
                                            </p:txEl>
                                          </p:spTgt>
                                        </p:tgtEl>
                                        <p:attrNameLst>
                                          <p:attrName>style.visibility</p:attrName>
                                        </p:attrNameLst>
                                      </p:cBhvr>
                                      <p:to>
                                        <p:strVal val="visible"/>
                                      </p:to>
                                    </p:set>
                                    <p:anim calcmode="lin" valueType="num">
                                      <p:cBhvr>
                                        <p:cTn id="48"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49" dur="500" fill="hold"/>
                                        <p:tgtEl>
                                          <p:spTgt spid="4">
                                            <p:txEl>
                                              <p:pRg st="7" end="7"/>
                                            </p:txEl>
                                          </p:spTgt>
                                        </p:tgtEl>
                                        <p:attrNameLst>
                                          <p:attrName>ppt_h</p:attrName>
                                        </p:attrNameLst>
                                      </p:cBhvr>
                                      <p:tavLst>
                                        <p:tav tm="0">
                                          <p:val>
                                            <p:fltVal val="0"/>
                                          </p:val>
                                        </p:tav>
                                        <p:tav tm="100000">
                                          <p:val>
                                            <p:strVal val="#ppt_h"/>
                                          </p:val>
                                        </p:tav>
                                      </p:tavLst>
                                    </p:anim>
                                    <p:animEffect transition="in" filter="fade">
                                      <p:cBhvr>
                                        <p:cTn id="50" dur="500"/>
                                        <p:tgtEl>
                                          <p:spTgt spid="4">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p:cTn id="55" dur="500" fill="hold"/>
                                        <p:tgtEl>
                                          <p:spTgt spid="4">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4">
                                            <p:txEl>
                                              <p:pRg st="8" end="8"/>
                                            </p:txEl>
                                          </p:spTgt>
                                        </p:tgtEl>
                                        <p:attrNameLst>
                                          <p:attrName>ppt_h</p:attrName>
                                        </p:attrNameLst>
                                      </p:cBhvr>
                                      <p:tavLst>
                                        <p:tav tm="0">
                                          <p:val>
                                            <p:fltVal val="0"/>
                                          </p:val>
                                        </p:tav>
                                        <p:tav tm="100000">
                                          <p:val>
                                            <p:strVal val="#ppt_h"/>
                                          </p:val>
                                        </p:tav>
                                      </p:tavLst>
                                    </p:anim>
                                    <p:animEffect transition="in" filter="fade">
                                      <p:cBhvr>
                                        <p:cTn id="57" dur="500"/>
                                        <p:tgtEl>
                                          <p:spTgt spid="4">
                                            <p:txEl>
                                              <p:pRg st="8" end="8"/>
                                            </p:txEl>
                                          </p:spTgt>
                                        </p:tgtEl>
                                      </p:cBhvr>
                                    </p:animEffect>
                                  </p:childTnLst>
                                </p:cTn>
                              </p:par>
                              <p:par>
                                <p:cTn id="58" presetID="53" presetClass="entr" presetSubtype="16" fill="hold" nodeType="withEffect">
                                  <p:stCondLst>
                                    <p:cond delay="0"/>
                                  </p:stCondLst>
                                  <p:childTnLst>
                                    <p:set>
                                      <p:cBhvr>
                                        <p:cTn id="59" dur="1" fill="hold">
                                          <p:stCondLst>
                                            <p:cond delay="0"/>
                                          </p:stCondLst>
                                        </p:cTn>
                                        <p:tgtEl>
                                          <p:spTgt spid="4">
                                            <p:txEl>
                                              <p:pRg st="9" end="9"/>
                                            </p:txEl>
                                          </p:spTgt>
                                        </p:tgtEl>
                                        <p:attrNameLst>
                                          <p:attrName>style.visibility</p:attrName>
                                        </p:attrNameLst>
                                      </p:cBhvr>
                                      <p:to>
                                        <p:strVal val="visible"/>
                                      </p:to>
                                    </p:set>
                                    <p:anim calcmode="lin" valueType="num">
                                      <p:cBhvr>
                                        <p:cTn id="60" dur="500" fill="hold"/>
                                        <p:tgtEl>
                                          <p:spTgt spid="4">
                                            <p:txEl>
                                              <p:pRg st="9" end="9"/>
                                            </p:txEl>
                                          </p:spTgt>
                                        </p:tgtEl>
                                        <p:attrNameLst>
                                          <p:attrName>ppt_w</p:attrName>
                                        </p:attrNameLst>
                                      </p:cBhvr>
                                      <p:tavLst>
                                        <p:tav tm="0">
                                          <p:val>
                                            <p:fltVal val="0"/>
                                          </p:val>
                                        </p:tav>
                                        <p:tav tm="100000">
                                          <p:val>
                                            <p:strVal val="#ppt_w"/>
                                          </p:val>
                                        </p:tav>
                                      </p:tavLst>
                                    </p:anim>
                                    <p:anim calcmode="lin" valueType="num">
                                      <p:cBhvr>
                                        <p:cTn id="61" dur="500" fill="hold"/>
                                        <p:tgtEl>
                                          <p:spTgt spid="4">
                                            <p:txEl>
                                              <p:pRg st="9" end="9"/>
                                            </p:txEl>
                                          </p:spTgt>
                                        </p:tgtEl>
                                        <p:attrNameLst>
                                          <p:attrName>ppt_h</p:attrName>
                                        </p:attrNameLst>
                                      </p:cBhvr>
                                      <p:tavLst>
                                        <p:tav tm="0">
                                          <p:val>
                                            <p:fltVal val="0"/>
                                          </p:val>
                                        </p:tav>
                                        <p:tav tm="100000">
                                          <p:val>
                                            <p:strVal val="#ppt_h"/>
                                          </p:val>
                                        </p:tav>
                                      </p:tavLst>
                                    </p:anim>
                                    <p:animEffect transition="in" filter="fade">
                                      <p:cBhvr>
                                        <p:cTn id="62" dur="500"/>
                                        <p:tgtEl>
                                          <p:spTgt spid="4">
                                            <p:txEl>
                                              <p:pRg st="9" end="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4">
                                            <p:txEl>
                                              <p:pRg st="10" end="10"/>
                                            </p:txEl>
                                          </p:spTgt>
                                        </p:tgtEl>
                                        <p:attrNameLst>
                                          <p:attrName>style.visibility</p:attrName>
                                        </p:attrNameLst>
                                      </p:cBhvr>
                                      <p:to>
                                        <p:strVal val="visible"/>
                                      </p:to>
                                    </p:set>
                                    <p:anim calcmode="lin" valueType="num">
                                      <p:cBhvr>
                                        <p:cTn id="67" dur="500" fill="hold"/>
                                        <p:tgtEl>
                                          <p:spTgt spid="4">
                                            <p:txEl>
                                              <p:pRg st="10" end="10"/>
                                            </p:txEl>
                                          </p:spTgt>
                                        </p:tgtEl>
                                        <p:attrNameLst>
                                          <p:attrName>ppt_w</p:attrName>
                                        </p:attrNameLst>
                                      </p:cBhvr>
                                      <p:tavLst>
                                        <p:tav tm="0">
                                          <p:val>
                                            <p:fltVal val="0"/>
                                          </p:val>
                                        </p:tav>
                                        <p:tav tm="100000">
                                          <p:val>
                                            <p:strVal val="#ppt_w"/>
                                          </p:val>
                                        </p:tav>
                                      </p:tavLst>
                                    </p:anim>
                                    <p:anim calcmode="lin" valueType="num">
                                      <p:cBhvr>
                                        <p:cTn id="68" dur="500" fill="hold"/>
                                        <p:tgtEl>
                                          <p:spTgt spid="4">
                                            <p:txEl>
                                              <p:pRg st="10" end="10"/>
                                            </p:txEl>
                                          </p:spTgt>
                                        </p:tgtEl>
                                        <p:attrNameLst>
                                          <p:attrName>ppt_h</p:attrName>
                                        </p:attrNameLst>
                                      </p:cBhvr>
                                      <p:tavLst>
                                        <p:tav tm="0">
                                          <p:val>
                                            <p:fltVal val="0"/>
                                          </p:val>
                                        </p:tav>
                                        <p:tav tm="100000">
                                          <p:val>
                                            <p:strVal val="#ppt_h"/>
                                          </p:val>
                                        </p:tav>
                                      </p:tavLst>
                                    </p:anim>
                                    <p:animEffect transition="in" filter="fade">
                                      <p:cBhvr>
                                        <p:cTn id="69" dur="500"/>
                                        <p:tgtEl>
                                          <p:spTgt spid="4">
                                            <p:txEl>
                                              <p:pRg st="10" end="10"/>
                                            </p:txEl>
                                          </p:spTgt>
                                        </p:tgtEl>
                                      </p:cBhvr>
                                    </p:animEffect>
                                  </p:childTnLst>
                                </p:cTn>
                              </p:par>
                              <p:par>
                                <p:cTn id="70" presetID="53" presetClass="entr" presetSubtype="16" fill="hold" nodeType="withEffect">
                                  <p:stCondLst>
                                    <p:cond delay="0"/>
                                  </p:stCondLst>
                                  <p:childTnLst>
                                    <p:set>
                                      <p:cBhvr>
                                        <p:cTn id="71" dur="1" fill="hold">
                                          <p:stCondLst>
                                            <p:cond delay="0"/>
                                          </p:stCondLst>
                                        </p:cTn>
                                        <p:tgtEl>
                                          <p:spTgt spid="4">
                                            <p:txEl>
                                              <p:pRg st="11" end="11"/>
                                            </p:txEl>
                                          </p:spTgt>
                                        </p:tgtEl>
                                        <p:attrNameLst>
                                          <p:attrName>style.visibility</p:attrName>
                                        </p:attrNameLst>
                                      </p:cBhvr>
                                      <p:to>
                                        <p:strVal val="visible"/>
                                      </p:to>
                                    </p:set>
                                    <p:anim calcmode="lin" valueType="num">
                                      <p:cBhvr>
                                        <p:cTn id="72" dur="500" fill="hold"/>
                                        <p:tgtEl>
                                          <p:spTgt spid="4">
                                            <p:txEl>
                                              <p:pRg st="11" end="11"/>
                                            </p:txEl>
                                          </p:spTgt>
                                        </p:tgtEl>
                                        <p:attrNameLst>
                                          <p:attrName>ppt_w</p:attrName>
                                        </p:attrNameLst>
                                      </p:cBhvr>
                                      <p:tavLst>
                                        <p:tav tm="0">
                                          <p:val>
                                            <p:fltVal val="0"/>
                                          </p:val>
                                        </p:tav>
                                        <p:tav tm="100000">
                                          <p:val>
                                            <p:strVal val="#ppt_w"/>
                                          </p:val>
                                        </p:tav>
                                      </p:tavLst>
                                    </p:anim>
                                    <p:anim calcmode="lin" valueType="num">
                                      <p:cBhvr>
                                        <p:cTn id="73" dur="500" fill="hold"/>
                                        <p:tgtEl>
                                          <p:spTgt spid="4">
                                            <p:txEl>
                                              <p:pRg st="11" end="11"/>
                                            </p:txEl>
                                          </p:spTgt>
                                        </p:tgtEl>
                                        <p:attrNameLst>
                                          <p:attrName>ppt_h</p:attrName>
                                        </p:attrNameLst>
                                      </p:cBhvr>
                                      <p:tavLst>
                                        <p:tav tm="0">
                                          <p:val>
                                            <p:fltVal val="0"/>
                                          </p:val>
                                        </p:tav>
                                        <p:tav tm="100000">
                                          <p:val>
                                            <p:strVal val="#ppt_h"/>
                                          </p:val>
                                        </p:tav>
                                      </p:tavLst>
                                    </p:anim>
                                    <p:animEffect transition="in" filter="fade">
                                      <p:cBhvr>
                                        <p:cTn id="74" dur="500"/>
                                        <p:tgtEl>
                                          <p:spTgt spid="4">
                                            <p:txEl>
                                              <p:pRg st="11" end="11"/>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4">
                                            <p:txEl>
                                              <p:pRg st="12" end="12"/>
                                            </p:txEl>
                                          </p:spTgt>
                                        </p:tgtEl>
                                        <p:attrNameLst>
                                          <p:attrName>style.visibility</p:attrName>
                                        </p:attrNameLst>
                                      </p:cBhvr>
                                      <p:to>
                                        <p:strVal val="visible"/>
                                      </p:to>
                                    </p:set>
                                    <p:anim calcmode="lin" valueType="num">
                                      <p:cBhvr>
                                        <p:cTn id="79" dur="500" fill="hold"/>
                                        <p:tgtEl>
                                          <p:spTgt spid="4">
                                            <p:txEl>
                                              <p:pRg st="12" end="12"/>
                                            </p:txEl>
                                          </p:spTgt>
                                        </p:tgtEl>
                                        <p:attrNameLst>
                                          <p:attrName>ppt_w</p:attrName>
                                        </p:attrNameLst>
                                      </p:cBhvr>
                                      <p:tavLst>
                                        <p:tav tm="0">
                                          <p:val>
                                            <p:fltVal val="0"/>
                                          </p:val>
                                        </p:tav>
                                        <p:tav tm="100000">
                                          <p:val>
                                            <p:strVal val="#ppt_w"/>
                                          </p:val>
                                        </p:tav>
                                      </p:tavLst>
                                    </p:anim>
                                    <p:anim calcmode="lin" valueType="num">
                                      <p:cBhvr>
                                        <p:cTn id="80" dur="500" fill="hold"/>
                                        <p:tgtEl>
                                          <p:spTgt spid="4">
                                            <p:txEl>
                                              <p:pRg st="12" end="12"/>
                                            </p:txEl>
                                          </p:spTgt>
                                        </p:tgtEl>
                                        <p:attrNameLst>
                                          <p:attrName>ppt_h</p:attrName>
                                        </p:attrNameLst>
                                      </p:cBhvr>
                                      <p:tavLst>
                                        <p:tav tm="0">
                                          <p:val>
                                            <p:fltVal val="0"/>
                                          </p:val>
                                        </p:tav>
                                        <p:tav tm="100000">
                                          <p:val>
                                            <p:strVal val="#ppt_h"/>
                                          </p:val>
                                        </p:tav>
                                      </p:tavLst>
                                    </p:anim>
                                    <p:animEffect transition="in" filter="fade">
                                      <p:cBhvr>
                                        <p:cTn id="81" dur="500"/>
                                        <p:tgtEl>
                                          <p:spTgt spid="4">
                                            <p:txEl>
                                              <p:pRg st="12" end="12"/>
                                            </p:txEl>
                                          </p:spTgt>
                                        </p:tgtEl>
                                      </p:cBhvr>
                                    </p:animEffect>
                                  </p:childTnLst>
                                </p:cTn>
                              </p:par>
                              <p:par>
                                <p:cTn id="82" presetID="53" presetClass="entr" presetSubtype="16" fill="hold" nodeType="withEffect">
                                  <p:stCondLst>
                                    <p:cond delay="0"/>
                                  </p:stCondLst>
                                  <p:childTnLst>
                                    <p:set>
                                      <p:cBhvr>
                                        <p:cTn id="83" dur="1" fill="hold">
                                          <p:stCondLst>
                                            <p:cond delay="0"/>
                                          </p:stCondLst>
                                        </p:cTn>
                                        <p:tgtEl>
                                          <p:spTgt spid="4">
                                            <p:txEl>
                                              <p:pRg st="13" end="13"/>
                                            </p:txEl>
                                          </p:spTgt>
                                        </p:tgtEl>
                                        <p:attrNameLst>
                                          <p:attrName>style.visibility</p:attrName>
                                        </p:attrNameLst>
                                      </p:cBhvr>
                                      <p:to>
                                        <p:strVal val="visible"/>
                                      </p:to>
                                    </p:set>
                                    <p:anim calcmode="lin" valueType="num">
                                      <p:cBhvr>
                                        <p:cTn id="84" dur="500" fill="hold"/>
                                        <p:tgtEl>
                                          <p:spTgt spid="4">
                                            <p:txEl>
                                              <p:pRg st="13" end="13"/>
                                            </p:txEl>
                                          </p:spTgt>
                                        </p:tgtEl>
                                        <p:attrNameLst>
                                          <p:attrName>ppt_w</p:attrName>
                                        </p:attrNameLst>
                                      </p:cBhvr>
                                      <p:tavLst>
                                        <p:tav tm="0">
                                          <p:val>
                                            <p:fltVal val="0"/>
                                          </p:val>
                                        </p:tav>
                                        <p:tav tm="100000">
                                          <p:val>
                                            <p:strVal val="#ppt_w"/>
                                          </p:val>
                                        </p:tav>
                                      </p:tavLst>
                                    </p:anim>
                                    <p:anim calcmode="lin" valueType="num">
                                      <p:cBhvr>
                                        <p:cTn id="85" dur="500" fill="hold"/>
                                        <p:tgtEl>
                                          <p:spTgt spid="4">
                                            <p:txEl>
                                              <p:pRg st="13" end="13"/>
                                            </p:txEl>
                                          </p:spTgt>
                                        </p:tgtEl>
                                        <p:attrNameLst>
                                          <p:attrName>ppt_h</p:attrName>
                                        </p:attrNameLst>
                                      </p:cBhvr>
                                      <p:tavLst>
                                        <p:tav tm="0">
                                          <p:val>
                                            <p:fltVal val="0"/>
                                          </p:val>
                                        </p:tav>
                                        <p:tav tm="100000">
                                          <p:val>
                                            <p:strVal val="#ppt_h"/>
                                          </p:val>
                                        </p:tav>
                                      </p:tavLst>
                                    </p:anim>
                                    <p:animEffect transition="in" filter="fade">
                                      <p:cBhvr>
                                        <p:cTn id="86" dur="500"/>
                                        <p:tgtEl>
                                          <p:spTgt spid="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33600" y="1468389"/>
            <a:ext cx="8229600" cy="369332"/>
          </a:xfrm>
          <a:prstGeom prst="rect">
            <a:avLst/>
          </a:prstGeom>
          <a:noFill/>
        </p:spPr>
        <p:txBody>
          <a:bodyPr wrap="square" rtlCol="0">
            <a:spAutoFit/>
          </a:bodyPr>
          <a:lstStyle/>
          <a:p>
            <a:r>
              <a:rPr lang="en-US" dirty="0">
                <a:solidFill>
                  <a:srgbClr val="4C4C4C"/>
                </a:solidFill>
                <a:latin typeface="Arial" panose="020B0604020202020204" pitchFamily="34" charset="0"/>
                <a:cs typeface="Arial" panose="020B0604020202020204" pitchFamily="34" charset="0"/>
                <a:hlinkClick r:id="rId2"/>
              </a:rPr>
              <a:t>https://www.cpsc.gov/Testing-Certification/Childrens-Product-Certificate-CPC</a:t>
            </a:r>
            <a:r>
              <a:rPr lang="en-US" dirty="0">
                <a:solidFill>
                  <a:srgbClr val="4C4C4C"/>
                </a:solidFill>
                <a:latin typeface="Arial" panose="020B0604020202020204" pitchFamily="34" charset="0"/>
                <a:cs typeface="Arial" panose="020B0604020202020204" pitchFamily="34" charset="0"/>
              </a:rPr>
              <a:t> </a:t>
            </a:r>
          </a:p>
        </p:txBody>
      </p:sp>
      <p:sp>
        <p:nvSpPr>
          <p:cNvPr id="6" name="TextBox 5"/>
          <p:cNvSpPr txBox="1"/>
          <p:nvPr/>
        </p:nvSpPr>
        <p:spPr>
          <a:xfrm>
            <a:off x="609600" y="383878"/>
            <a:ext cx="8953500" cy="954107"/>
          </a:xfrm>
          <a:prstGeom prst="rect">
            <a:avLst/>
          </a:prstGeom>
          <a:noFill/>
        </p:spPr>
        <p:txBody>
          <a:bodyPr wrap="square" rtlCol="0">
            <a:spAutoFit/>
          </a:bodyPr>
          <a:lstStyle/>
          <a:p>
            <a:r>
              <a:rPr lang="en-US" sz="2800" b="1" dirty="0">
                <a:solidFill>
                  <a:srgbClr val="2E74B5"/>
                </a:solidFill>
                <a:latin typeface="Calibri Light" panose="020F0302020204030204" pitchFamily="34" charset="0"/>
                <a:cs typeface="Arial" panose="020B0604020202020204" pitchFamily="34" charset="0"/>
              </a:rPr>
              <a:t>Examples of  CPCs Can Be Found At</a:t>
            </a:r>
          </a:p>
          <a:p>
            <a:r>
              <a:rPr lang="zh-CN" altLang="en-US" sz="2800" b="1" dirty="0">
                <a:solidFill>
                  <a:srgbClr val="2E74B5"/>
                </a:solidFill>
                <a:latin typeface="Calibri Light" panose="020F0302020204030204" pitchFamily="34" charset="0"/>
                <a:ea typeface="PMingLiU" panose="02020500000000000000" pitchFamily="18" charset="-120"/>
                <a:cs typeface="Arial" panose="020B0604020202020204" pitchFamily="34" charset="0"/>
              </a:rPr>
              <a:t>以下</a:t>
            </a:r>
            <a:r>
              <a:rPr lang="en-US" altLang="zh-CN" sz="2800" b="1" dirty="0">
                <a:solidFill>
                  <a:srgbClr val="2E74B5"/>
                </a:solidFill>
                <a:latin typeface="Calibri Light" panose="020F0302020204030204" pitchFamily="34" charset="0"/>
                <a:ea typeface="PMingLiU" panose="02020500000000000000" pitchFamily="18" charset="-120"/>
                <a:cs typeface="Arial" panose="020B0604020202020204" pitchFamily="34" charset="0"/>
              </a:rPr>
              <a:t>CPSC</a:t>
            </a:r>
            <a:r>
              <a:rPr lang="zh-CN" altLang="en-US" sz="2800" b="1" dirty="0">
                <a:solidFill>
                  <a:srgbClr val="2E74B5"/>
                </a:solidFill>
                <a:latin typeface="Calibri Light" panose="020F0302020204030204" pitchFamily="34" charset="0"/>
                <a:ea typeface="PMingLiU" panose="02020500000000000000" pitchFamily="18" charset="-120"/>
                <a:cs typeface="Arial" panose="020B0604020202020204" pitchFamily="34" charset="0"/>
              </a:rPr>
              <a:t>网址有多种儿童产品证书的范例</a:t>
            </a:r>
            <a:endParaRPr lang="en-US" sz="2800" b="1" dirty="0">
              <a:solidFill>
                <a:srgbClr val="2E74B5"/>
              </a:solidFill>
              <a:latin typeface="Calibri Light" panose="020F0302020204030204" pitchFamily="34" charset="0"/>
              <a:ea typeface="PMingLiU" panose="02020500000000000000" pitchFamily="18" charset="-120"/>
              <a:cs typeface="Arial" panose="020B0604020202020204" pitchFamily="34" charset="0"/>
            </a:endParaRPr>
          </a:p>
        </p:txBody>
      </p:sp>
      <p:pic>
        <p:nvPicPr>
          <p:cNvPr id="2" name="Picture 1"/>
          <p:cNvPicPr>
            <a:picLocks noChangeAspect="1"/>
          </p:cNvPicPr>
          <p:nvPr/>
        </p:nvPicPr>
        <p:blipFill rotWithShape="1">
          <a:blip r:embed="rId3"/>
          <a:srcRect l="20234" t="5713" r="20239" b="12382"/>
          <a:stretch/>
        </p:blipFill>
        <p:spPr>
          <a:xfrm>
            <a:off x="1828800" y="2286000"/>
            <a:ext cx="4267200" cy="3669792"/>
          </a:xfrm>
          <a:prstGeom prst="rect">
            <a:avLst/>
          </a:prstGeom>
        </p:spPr>
      </p:pic>
      <p:pic>
        <p:nvPicPr>
          <p:cNvPr id="3" name="Picture 2"/>
          <p:cNvPicPr>
            <a:picLocks noChangeAspect="1"/>
          </p:cNvPicPr>
          <p:nvPr/>
        </p:nvPicPr>
        <p:blipFill rotWithShape="1">
          <a:blip r:embed="rId4"/>
          <a:srcRect l="19699" t="12122" r="19695" b="10305"/>
          <a:stretch/>
        </p:blipFill>
        <p:spPr>
          <a:xfrm>
            <a:off x="6326310" y="2506140"/>
            <a:ext cx="4036891" cy="3229513"/>
          </a:xfrm>
          <a:prstGeom prst="rect">
            <a:avLst/>
          </a:prstGeom>
        </p:spPr>
      </p:pic>
    </p:spTree>
    <p:extLst>
      <p:ext uri="{BB962C8B-B14F-4D97-AF65-F5344CB8AC3E}">
        <p14:creationId xmlns:p14="http://schemas.microsoft.com/office/powerpoint/2010/main" val="181949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2000"/>
                                        <p:tgtEl>
                                          <p:spTgt spid="2"/>
                                        </p:tgtEl>
                                      </p:cBhvr>
                                    </p:animEffect>
                                    <p:anim calcmode="lin" valueType="num">
                                      <p:cBhvr>
                                        <p:cTn id="26" dur="2000" fill="hold"/>
                                        <p:tgtEl>
                                          <p:spTgt spid="2"/>
                                        </p:tgtEl>
                                        <p:attrNameLst>
                                          <p:attrName>ppt_w</p:attrName>
                                        </p:attrNameLst>
                                      </p:cBhvr>
                                      <p:tavLst>
                                        <p:tav tm="0" fmla="#ppt_w*sin(2.5*pi*$)">
                                          <p:val>
                                            <p:fltVal val="0"/>
                                          </p:val>
                                        </p:tav>
                                        <p:tav tm="100000">
                                          <p:val>
                                            <p:fltVal val="1"/>
                                          </p:val>
                                        </p:tav>
                                      </p:tavLst>
                                    </p:anim>
                                    <p:anim calcmode="lin" valueType="num">
                                      <p:cBhvr>
                                        <p:cTn id="27" dur="2000" fill="hold"/>
                                        <p:tgtEl>
                                          <p:spTgt spid="2"/>
                                        </p:tgtEl>
                                        <p:attrNameLst>
                                          <p:attrName>ppt_h</p:attrName>
                                        </p:attrNameLst>
                                      </p:cBhvr>
                                      <p:tavLst>
                                        <p:tav tm="0">
                                          <p:val>
                                            <p:strVal val="#ppt_h"/>
                                          </p:val>
                                        </p:tav>
                                        <p:tav tm="100000">
                                          <p:val>
                                            <p:strVal val="#ppt_h"/>
                                          </p:val>
                                        </p:tav>
                                      </p:tavLst>
                                    </p:anim>
                                  </p:childTnLst>
                                </p:cTn>
                              </p:par>
                              <p:par>
                                <p:cTn id="28" presetID="45"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2000"/>
                                        <p:tgtEl>
                                          <p:spTgt spid="3"/>
                                        </p:tgtEl>
                                      </p:cBhvr>
                                    </p:animEffect>
                                    <p:anim calcmode="lin" valueType="num">
                                      <p:cBhvr>
                                        <p:cTn id="31" dur="2000" fill="hold"/>
                                        <p:tgtEl>
                                          <p:spTgt spid="3"/>
                                        </p:tgtEl>
                                        <p:attrNameLst>
                                          <p:attrName>ppt_w</p:attrName>
                                        </p:attrNameLst>
                                      </p:cBhvr>
                                      <p:tavLst>
                                        <p:tav tm="0" fmla="#ppt_w*sin(2.5*pi*$)">
                                          <p:val>
                                            <p:fltVal val="0"/>
                                          </p:val>
                                        </p:tav>
                                        <p:tav tm="100000">
                                          <p:val>
                                            <p:fltVal val="1"/>
                                          </p:val>
                                        </p:tav>
                                      </p:tavLst>
                                    </p:anim>
                                    <p:anim calcmode="lin" valueType="num">
                                      <p:cBhvr>
                                        <p:cTn id="32"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568960" y="4262484"/>
            <a:ext cx="10911840" cy="2067560"/>
          </a:xfrm>
        </p:spPr>
        <p:txBody>
          <a:bodyPr>
            <a:noAutofit/>
          </a:bodyPr>
          <a:lstStyle/>
          <a:p>
            <a:pPr marL="457200" indent="-457200">
              <a:buFont typeface="Arial" panose="020B0604020202020204" pitchFamily="34" charset="0"/>
              <a:buChar char="•"/>
            </a:pPr>
            <a:r>
              <a:rPr lang="en-US" sz="2000" b="1" dirty="0">
                <a:solidFill>
                  <a:srgbClr val="4C4C4C"/>
                </a:solidFill>
              </a:rPr>
              <a:t>Phthalates </a:t>
            </a:r>
            <a:r>
              <a:rPr lang="ja-JP" altLang="en-US" sz="2000" b="1" dirty="0">
                <a:solidFill>
                  <a:srgbClr val="4C4C4C"/>
                </a:solidFill>
                <a:ea typeface="PMingLiU" panose="02020500000000000000" pitchFamily="18" charset="-120"/>
              </a:rPr>
              <a:t>塑化剂</a:t>
            </a:r>
            <a:r>
              <a:rPr lang="en-US" sz="2000" b="1" dirty="0">
                <a:solidFill>
                  <a:srgbClr val="4C4C4C"/>
                </a:solidFill>
              </a:rPr>
              <a:t>:</a:t>
            </a:r>
          </a:p>
          <a:p>
            <a:pPr marL="1200150" lvl="2" indent="-285750">
              <a:buFont typeface="Wingdings" panose="05000000000000000000" pitchFamily="2" charset="2"/>
              <a:buChar char="Ø"/>
            </a:pPr>
            <a:r>
              <a:rPr lang="en-US" sz="1800" dirty="0">
                <a:solidFill>
                  <a:srgbClr val="1A2857"/>
                </a:solidFill>
              </a:rPr>
              <a:t>Permanently banned – No more than 0.1% of DEHP, DBP, BBP, DINP, DIBP, DPENP, DHEXP, or DCHP.</a:t>
            </a:r>
          </a:p>
          <a:p>
            <a:pPr lvl="2"/>
            <a:r>
              <a:rPr lang="ja-JP" altLang="en-US" sz="1800" dirty="0">
                <a:solidFill>
                  <a:srgbClr val="1A2857"/>
                </a:solidFill>
                <a:ea typeface="PMingLiU" panose="02020500000000000000" pitchFamily="18" charset="-120"/>
              </a:rPr>
              <a:t>     </a:t>
            </a:r>
            <a:r>
              <a:rPr lang="ja-JP" altLang="en-US" sz="1800" dirty="0">
                <a:solidFill>
                  <a:srgbClr val="1A2857"/>
                </a:solidFill>
                <a:latin typeface="SimSun" panose="02010600030101010101" pitchFamily="2" charset="-122"/>
                <a:ea typeface="SimSun" panose="02010600030101010101" pitchFamily="2" charset="-122"/>
              </a:rPr>
              <a:t>塑化剂</a:t>
            </a:r>
            <a:r>
              <a:rPr lang="en-US" altLang="ja-JP" sz="1800" dirty="0">
                <a:solidFill>
                  <a:srgbClr val="1A2857"/>
                </a:solidFill>
                <a:latin typeface="SimSun" panose="02010600030101010101" pitchFamily="2" charset="-122"/>
                <a:ea typeface="SimSun" panose="02010600030101010101" pitchFamily="2" charset="-122"/>
              </a:rPr>
              <a:t>DEHP, DBP, BBP, DINP, DIBP, DPENP, DHEXP, or DCHP </a:t>
            </a:r>
            <a:r>
              <a:rPr lang="ja-JP" altLang="en-US" sz="1800" dirty="0">
                <a:solidFill>
                  <a:srgbClr val="1A2857"/>
                </a:solidFill>
                <a:latin typeface="SimSun" panose="02010600030101010101" pitchFamily="2" charset="-122"/>
                <a:ea typeface="SimSun" panose="02010600030101010101" pitchFamily="2" charset="-122"/>
              </a:rPr>
              <a:t>不可超过 </a:t>
            </a:r>
            <a:r>
              <a:rPr lang="en-US" altLang="ja-JP" sz="1800" dirty="0">
                <a:solidFill>
                  <a:srgbClr val="1A2857"/>
                </a:solidFill>
                <a:latin typeface="SimSun" panose="02010600030101010101" pitchFamily="2" charset="-122"/>
                <a:ea typeface="SimSun" panose="02010600030101010101" pitchFamily="2" charset="-122"/>
              </a:rPr>
              <a:t>0.1%</a:t>
            </a:r>
          </a:p>
          <a:p>
            <a:pPr marL="1257300" lvl="2" indent="-342900">
              <a:buFont typeface="Wingdings" panose="05000000000000000000" pitchFamily="2" charset="2"/>
              <a:buChar char="Ø"/>
            </a:pPr>
            <a:r>
              <a:rPr lang="en-US" sz="1800" dirty="0">
                <a:solidFill>
                  <a:srgbClr val="1A2857"/>
                </a:solidFill>
                <a:ea typeface="SimSun" panose="02010600030101010101" pitchFamily="2" charset="-122"/>
              </a:rPr>
              <a:t>Applies to children’s toys and child care articles that facilitate sleeping or feeding or help with sucking or teething of a child ages 3 and younger. </a:t>
            </a:r>
          </a:p>
          <a:p>
            <a:pPr lvl="2"/>
            <a:r>
              <a:rPr lang="en-US" altLang="ja-JP" sz="1800" dirty="0">
                <a:solidFill>
                  <a:srgbClr val="1A2857"/>
                </a:solidFill>
                <a:latin typeface="SimSun" panose="02010600030101010101" pitchFamily="2" charset="-122"/>
                <a:ea typeface="SimSun" panose="02010600030101010101" pitchFamily="2" charset="-122"/>
              </a:rPr>
              <a:t>   </a:t>
            </a:r>
            <a:r>
              <a:rPr lang="ja-JP" altLang="en-US" sz="1800" dirty="0">
                <a:solidFill>
                  <a:srgbClr val="1A2857"/>
                </a:solidFill>
                <a:latin typeface="SimSun" panose="02010600030101010101" pitchFamily="2" charset="-122"/>
                <a:ea typeface="SimSun" panose="02010600030101010101" pitchFamily="2" charset="-122"/>
              </a:rPr>
              <a:t>适用于儿童玩具以及让</a:t>
            </a:r>
            <a:r>
              <a:rPr lang="en-US" altLang="ja-JP" sz="1800" dirty="0">
                <a:solidFill>
                  <a:srgbClr val="1A2857"/>
                </a:solidFill>
                <a:latin typeface="SimSun" panose="02010600030101010101" pitchFamily="2" charset="-122"/>
                <a:ea typeface="SimSun" panose="02010600030101010101" pitchFamily="2" charset="-122"/>
              </a:rPr>
              <a:t>3</a:t>
            </a:r>
            <a:r>
              <a:rPr lang="ja-JP" altLang="en-US" sz="1800" dirty="0">
                <a:solidFill>
                  <a:srgbClr val="1A2857"/>
                </a:solidFill>
                <a:latin typeface="SimSun" panose="02010600030101010101" pitchFamily="2" charset="-122"/>
                <a:ea typeface="SimSun" panose="02010600030101010101" pitchFamily="2" charset="-122"/>
              </a:rPr>
              <a:t>岁</a:t>
            </a:r>
            <a:r>
              <a:rPr lang="zh-CN" altLang="en-US" sz="1800" dirty="0">
                <a:solidFill>
                  <a:srgbClr val="1A2857"/>
                </a:solidFill>
                <a:latin typeface="SimSun" panose="02010600030101010101" pitchFamily="2" charset="-122"/>
                <a:ea typeface="SimSun" panose="02010600030101010101" pitchFamily="2" charset="-122"/>
              </a:rPr>
              <a:t>和</a:t>
            </a:r>
            <a:r>
              <a:rPr lang="en-US" altLang="zh-CN" sz="1800" dirty="0">
                <a:solidFill>
                  <a:srgbClr val="1A2857"/>
                </a:solidFill>
                <a:latin typeface="SimSun" panose="02010600030101010101" pitchFamily="2" charset="-122"/>
                <a:ea typeface="SimSun" panose="02010600030101010101" pitchFamily="2" charset="-122"/>
              </a:rPr>
              <a:t>3</a:t>
            </a:r>
            <a:r>
              <a:rPr lang="zh-CN" altLang="en-US" sz="1800" dirty="0">
                <a:solidFill>
                  <a:srgbClr val="1A2857"/>
                </a:solidFill>
                <a:latin typeface="SimSun" panose="02010600030101010101" pitchFamily="2" charset="-122"/>
                <a:ea typeface="SimSun" panose="02010600030101010101" pitchFamily="2" charset="-122"/>
              </a:rPr>
              <a:t>岁</a:t>
            </a:r>
            <a:r>
              <a:rPr lang="ja-JP" altLang="en-US" sz="1800" dirty="0">
                <a:solidFill>
                  <a:srgbClr val="1A2857"/>
                </a:solidFill>
                <a:latin typeface="SimSun" panose="02010600030101010101" pitchFamily="2" charset="-122"/>
                <a:ea typeface="SimSun" panose="02010600030101010101" pitchFamily="2" charset="-122"/>
              </a:rPr>
              <a:t>以下儿童方便入睡</a:t>
            </a:r>
            <a:r>
              <a:rPr lang="en-US" altLang="ja-JP" sz="1800" dirty="0">
                <a:solidFill>
                  <a:srgbClr val="1A2857"/>
                </a:solidFill>
                <a:latin typeface="SimSun" panose="02010600030101010101" pitchFamily="2" charset="-122"/>
                <a:ea typeface="SimSun" panose="02010600030101010101" pitchFamily="2" charset="-122"/>
              </a:rPr>
              <a:t>,</a:t>
            </a:r>
            <a:r>
              <a:rPr lang="ja-JP" altLang="en-US" sz="1800" dirty="0">
                <a:solidFill>
                  <a:srgbClr val="1A2857"/>
                </a:solidFill>
                <a:latin typeface="SimSun" panose="02010600030101010101" pitchFamily="2" charset="-122"/>
                <a:ea typeface="SimSun" panose="02010600030101010101" pitchFamily="2" charset="-122"/>
              </a:rPr>
              <a:t>喂食或帮助其吮吸或出牙的用品。</a:t>
            </a:r>
          </a:p>
          <a:p>
            <a:pPr lvl="2"/>
            <a:endParaRPr lang="en-US" altLang="ja-JP" sz="1800" dirty="0">
              <a:solidFill>
                <a:srgbClr val="1A2857"/>
              </a:solidFill>
              <a:latin typeface="SimSun" panose="02010600030101010101" pitchFamily="2" charset="-122"/>
              <a:ea typeface="SimSun" panose="02010600030101010101" pitchFamily="2" charset="-122"/>
            </a:endParaRPr>
          </a:p>
          <a:p>
            <a:pPr marL="1257300" lvl="2" indent="-342900">
              <a:buFont typeface="Wingdings" panose="05000000000000000000" pitchFamily="2" charset="2"/>
              <a:buChar char="Ø"/>
            </a:pPr>
            <a:endParaRPr lang="en-US" dirty="0">
              <a:solidFill>
                <a:srgbClr val="1A2857"/>
              </a:solidFill>
              <a:latin typeface="SimSun" panose="02010600030101010101" pitchFamily="2" charset="-122"/>
              <a:ea typeface="SimSun" panose="02010600030101010101" pitchFamily="2" charset="-122"/>
            </a:endParaRPr>
          </a:p>
        </p:txBody>
      </p:sp>
      <p:sp>
        <p:nvSpPr>
          <p:cNvPr id="7" name="Content Placeholder 2"/>
          <p:cNvSpPr txBox="1">
            <a:spLocks/>
          </p:cNvSpPr>
          <p:nvPr/>
        </p:nvSpPr>
        <p:spPr>
          <a:xfrm>
            <a:off x="568960" y="1420728"/>
            <a:ext cx="10607040" cy="298871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a:solidFill>
                  <a:srgbClr val="4C4C4C"/>
                </a:solidFill>
                <a:latin typeface="Arial" panose="020B0604020202020204" pitchFamily="34" charset="0"/>
                <a:cs typeface="Arial" panose="020B0604020202020204" pitchFamily="34" charset="0"/>
              </a:rPr>
              <a:t>Small Parts </a:t>
            </a:r>
            <a:r>
              <a:rPr lang="ja-JP" altLang="en-US" sz="2000" b="1" dirty="0">
                <a:solidFill>
                  <a:srgbClr val="4C4C4C"/>
                </a:solidFill>
                <a:latin typeface="SimSun" panose="02010600030101010101" pitchFamily="2" charset="-122"/>
                <a:ea typeface="SimSun" panose="02010600030101010101" pitchFamily="2" charset="-122"/>
                <a:cs typeface="Arial" panose="020B0604020202020204" pitchFamily="34" charset="0"/>
              </a:rPr>
              <a:t>小部件</a:t>
            </a:r>
            <a:r>
              <a:rPr lang="en-US" sz="2000" b="1" dirty="0">
                <a:solidFill>
                  <a:srgbClr val="4C4C4C"/>
                </a:solidFill>
                <a:latin typeface="Arial" panose="020B0604020202020204" pitchFamily="34" charset="0"/>
                <a:cs typeface="Arial" panose="020B0604020202020204" pitchFamily="34" charset="0"/>
              </a:rPr>
              <a:t>: </a:t>
            </a:r>
          </a:p>
          <a:p>
            <a:pPr marL="0" indent="0">
              <a:buNone/>
            </a:pPr>
            <a:r>
              <a:rPr lang="en-US" sz="2400" b="1" dirty="0">
                <a:solidFill>
                  <a:srgbClr val="4C4C4C"/>
                </a:solidFill>
                <a:latin typeface="Arial" panose="020B0604020202020204" pitchFamily="34" charset="0"/>
                <a:cs typeface="Arial" panose="020B0604020202020204" pitchFamily="34" charset="0"/>
              </a:rPr>
              <a:t>    </a:t>
            </a:r>
            <a:endParaRPr lang="en-US" sz="2800" b="1" dirty="0">
              <a:solidFill>
                <a:srgbClr val="4C4C4C"/>
              </a:solidFill>
              <a:latin typeface="Arial" panose="020B0604020202020204" pitchFamily="34" charset="0"/>
              <a:cs typeface="Arial" panose="020B0604020202020204" pitchFamily="34" charset="0"/>
            </a:endParaRPr>
          </a:p>
          <a:p>
            <a:r>
              <a:rPr lang="en-US" sz="2000" b="1" dirty="0">
                <a:solidFill>
                  <a:srgbClr val="4C4C4C"/>
                </a:solidFill>
                <a:latin typeface="Arial" panose="020B0604020202020204" pitchFamily="34" charset="0"/>
                <a:cs typeface="Arial" panose="020B0604020202020204" pitchFamily="34" charset="0"/>
              </a:rPr>
              <a:t>Lead </a:t>
            </a:r>
            <a:r>
              <a:rPr lang="ja-JP" altLang="en-US" sz="2000" b="1" dirty="0">
                <a:solidFill>
                  <a:srgbClr val="4C4C4C"/>
                </a:solidFill>
                <a:latin typeface="Arial" panose="020B0604020202020204" pitchFamily="34" charset="0"/>
                <a:ea typeface="PMingLiU" panose="02020500000000000000" pitchFamily="18" charset="-120"/>
                <a:cs typeface="Arial" panose="020B0604020202020204" pitchFamily="34" charset="0"/>
              </a:rPr>
              <a:t>铅</a:t>
            </a:r>
            <a:r>
              <a:rPr lang="en-US" sz="2000" b="1" dirty="0">
                <a:solidFill>
                  <a:srgbClr val="4C4C4C"/>
                </a:solidFill>
                <a:latin typeface="Arial" panose="020B0604020202020204" pitchFamily="34" charset="0"/>
                <a:cs typeface="Arial" panose="020B0604020202020204" pitchFamily="34" charset="0"/>
              </a:rPr>
              <a:t>:</a:t>
            </a:r>
          </a:p>
          <a:p>
            <a:pPr lvl="2">
              <a:buFont typeface="Wingdings" panose="05000000000000000000" pitchFamily="2" charset="2"/>
              <a:buChar char="Ø"/>
            </a:pPr>
            <a:r>
              <a:rPr lang="en-US" sz="2000" dirty="0">
                <a:solidFill>
                  <a:srgbClr val="1A2857"/>
                </a:solidFill>
                <a:latin typeface="Arial" panose="020B0604020202020204" pitchFamily="34" charset="0"/>
                <a:cs typeface="Arial" panose="020B0604020202020204" pitchFamily="34" charset="0"/>
              </a:rPr>
              <a:t> </a:t>
            </a:r>
            <a:r>
              <a:rPr lang="en-US" sz="1800" dirty="0">
                <a:solidFill>
                  <a:srgbClr val="1A2857"/>
                </a:solidFill>
                <a:latin typeface="Arial" panose="020B0604020202020204" pitchFamily="34" charset="0"/>
                <a:cs typeface="Arial" panose="020B0604020202020204" pitchFamily="34" charset="0"/>
              </a:rPr>
              <a:t>Lead content : cannot exceed 100 ppm in children’s products.</a:t>
            </a:r>
          </a:p>
          <a:p>
            <a:pPr marL="914400" lvl="2" indent="0">
              <a:buNone/>
            </a:pPr>
            <a:r>
              <a:rPr lang="en-US" altLang="ja-JP" sz="2000" dirty="0">
                <a:solidFill>
                  <a:srgbClr val="1A2857"/>
                </a:solidFill>
                <a:latin typeface="Arial" panose="020B0604020202020204" pitchFamily="34" charset="0"/>
                <a:ea typeface="PMingLiU" panose="02020500000000000000" pitchFamily="18" charset="-120"/>
                <a:cs typeface="Arial" panose="020B0604020202020204" pitchFamily="34" charset="0"/>
              </a:rPr>
              <a:t>   </a:t>
            </a:r>
            <a:r>
              <a:rPr lang="zh-CN" altLang="en-US" sz="1800" dirty="0">
                <a:solidFill>
                  <a:srgbClr val="1A2857"/>
                </a:solidFill>
                <a:latin typeface="SimSun" panose="02010600030101010101" pitchFamily="2" charset="-122"/>
                <a:ea typeface="SimSun" panose="02010600030101010101" pitchFamily="2" charset="-122"/>
                <a:cs typeface="Arial" panose="020B0604020202020204" pitchFamily="34" charset="0"/>
              </a:rPr>
              <a:t>铅含量不可超过 </a:t>
            </a:r>
            <a:r>
              <a:rPr lang="en-US" altLang="ja-JP" sz="1800" dirty="0">
                <a:solidFill>
                  <a:srgbClr val="1A2857"/>
                </a:solidFill>
                <a:latin typeface="SimSun" panose="02010600030101010101" pitchFamily="2" charset="-122"/>
                <a:ea typeface="SimSun" panose="02010600030101010101" pitchFamily="2" charset="-122"/>
                <a:cs typeface="Arial" panose="020B0604020202020204" pitchFamily="34" charset="0"/>
              </a:rPr>
              <a:t>100 ppm</a:t>
            </a:r>
          </a:p>
          <a:p>
            <a:pPr lvl="2">
              <a:buFont typeface="Wingdings" panose="05000000000000000000" pitchFamily="2" charset="2"/>
              <a:buChar char="Ø"/>
            </a:pPr>
            <a:r>
              <a:rPr lang="en-US" sz="2000" dirty="0">
                <a:solidFill>
                  <a:srgbClr val="1A2857"/>
                </a:solidFill>
                <a:latin typeface="Arial" panose="020B0604020202020204" pitchFamily="34" charset="0"/>
                <a:cs typeface="Arial" panose="020B0604020202020204" pitchFamily="34" charset="0"/>
              </a:rPr>
              <a:t> </a:t>
            </a:r>
            <a:r>
              <a:rPr lang="en-US" sz="1800" dirty="0">
                <a:solidFill>
                  <a:srgbClr val="1A2857"/>
                </a:solidFill>
                <a:latin typeface="Arial" panose="020B0604020202020204" pitchFamily="34" charset="0"/>
                <a:cs typeface="Arial" panose="020B0604020202020204" pitchFamily="34" charset="0"/>
              </a:rPr>
              <a:t>Lead in paint: cannot exceed 90 ppm for surface coating on children’s products.</a:t>
            </a:r>
          </a:p>
          <a:p>
            <a:pPr marL="914400" lvl="2" indent="0">
              <a:buNone/>
            </a:pPr>
            <a:r>
              <a:rPr lang="ja-JP" altLang="en-US" sz="1800" dirty="0">
                <a:solidFill>
                  <a:srgbClr val="1A2857"/>
                </a:solidFill>
                <a:latin typeface="Arial" panose="020B0604020202020204" pitchFamily="34" charset="0"/>
                <a:ea typeface="PMingLiU" panose="02020500000000000000" pitchFamily="18" charset="-120"/>
                <a:cs typeface="Arial" panose="020B0604020202020204" pitchFamily="34" charset="0"/>
              </a:rPr>
              <a:t>   </a:t>
            </a:r>
            <a:r>
              <a:rPr lang="zh-CN" altLang="en-US" sz="1800" dirty="0">
                <a:solidFill>
                  <a:srgbClr val="1A2857"/>
                </a:solidFill>
                <a:latin typeface="SimSun" panose="02010600030101010101" pitchFamily="2" charset="-122"/>
                <a:ea typeface="SimSun" panose="02010600030101010101" pitchFamily="2" charset="-122"/>
                <a:cs typeface="Arial" panose="020B0604020202020204" pitchFamily="34" charset="0"/>
              </a:rPr>
              <a:t>漆的铅含量不可超过</a:t>
            </a:r>
            <a:r>
              <a:rPr lang="zh-TW" altLang="en-US" sz="1800" dirty="0">
                <a:solidFill>
                  <a:srgbClr val="1A2857"/>
                </a:solidFill>
                <a:latin typeface="SimSun" panose="02010600030101010101" pitchFamily="2" charset="-122"/>
                <a:ea typeface="SimSun" panose="02010600030101010101" pitchFamily="2" charset="-122"/>
                <a:cs typeface="Arial" panose="020B0604020202020204" pitchFamily="34" charset="0"/>
              </a:rPr>
              <a:t> </a:t>
            </a:r>
            <a:r>
              <a:rPr lang="en-US" altLang="zh-TW" sz="1800" dirty="0">
                <a:solidFill>
                  <a:srgbClr val="1A2857"/>
                </a:solidFill>
                <a:latin typeface="SimSun" panose="02010600030101010101" pitchFamily="2" charset="-122"/>
                <a:ea typeface="SimSun" panose="02010600030101010101" pitchFamily="2" charset="-122"/>
                <a:cs typeface="Arial" panose="020B0604020202020204" pitchFamily="34" charset="0"/>
              </a:rPr>
              <a:t>90 ppm</a:t>
            </a:r>
            <a:endParaRPr lang="en-US" sz="1800" dirty="0">
              <a:solidFill>
                <a:srgbClr val="1A2857"/>
              </a:solidFill>
              <a:latin typeface="SimSun" panose="02010600030101010101" pitchFamily="2" charset="-122"/>
              <a:ea typeface="SimSun" panose="02010600030101010101" pitchFamily="2" charset="-122"/>
              <a:cs typeface="Arial" panose="020B0604020202020204" pitchFamily="34" charset="0"/>
            </a:endParaRPr>
          </a:p>
        </p:txBody>
      </p:sp>
      <p:sp>
        <p:nvSpPr>
          <p:cNvPr id="9" name="TextBox 8"/>
          <p:cNvSpPr txBox="1"/>
          <p:nvPr/>
        </p:nvSpPr>
        <p:spPr>
          <a:xfrm>
            <a:off x="568960" y="420371"/>
            <a:ext cx="11344744" cy="892552"/>
          </a:xfrm>
          <a:prstGeom prst="rect">
            <a:avLst/>
          </a:prstGeom>
          <a:noFill/>
        </p:spPr>
        <p:txBody>
          <a:bodyPr wrap="square" rtlCol="0">
            <a:spAutoFit/>
          </a:bodyPr>
          <a:lstStyle/>
          <a:p>
            <a:r>
              <a:rPr lang="en-US" altLang="zh-TW" sz="2800" b="1" dirty="0">
                <a:solidFill>
                  <a:srgbClr val="2E74B5"/>
                </a:solidFill>
                <a:latin typeface="Calibri Light" panose="020F0302020204030204" pitchFamily="34" charset="0"/>
                <a:ea typeface="PMingLiU" panose="02020500000000000000" pitchFamily="18" charset="-120"/>
                <a:cs typeface="Arial" panose="020B0604020202020204" pitchFamily="34" charset="0"/>
              </a:rPr>
              <a:t>Other Common Requirements For Durable Infant or Toddler Products</a:t>
            </a:r>
          </a:p>
          <a:p>
            <a:r>
              <a:rPr lang="zh-CN" altLang="en-US" sz="2400">
                <a:solidFill>
                  <a:srgbClr val="2E74B5"/>
                </a:solidFill>
                <a:latin typeface="Calibri Light" panose="020F0302020204030204" pitchFamily="34" charset="0"/>
                <a:ea typeface="PMingLiU" panose="02020500000000000000" pitchFamily="18" charset="-120"/>
                <a:cs typeface="Arial" panose="020B0604020202020204" pitchFamily="34" charset="0"/>
              </a:rPr>
              <a:t>其他的</a:t>
            </a:r>
            <a:r>
              <a:rPr lang="zh-CN" altLang="en-US" sz="2400" dirty="0">
                <a:solidFill>
                  <a:srgbClr val="2E74B5"/>
                </a:solidFill>
                <a:latin typeface="Calibri Light" panose="020F0302020204030204" pitchFamily="34" charset="0"/>
                <a:ea typeface="PMingLiU" panose="02020500000000000000" pitchFamily="18" charset="-120"/>
                <a:cs typeface="Arial" panose="020B0604020202020204" pitchFamily="34" charset="0"/>
              </a:rPr>
              <a:t>共用要求</a:t>
            </a:r>
            <a:endParaRPr lang="en-US" altLang="zh-TW" sz="2400" dirty="0">
              <a:solidFill>
                <a:srgbClr val="2E74B5"/>
              </a:solidFill>
              <a:latin typeface="Calibri Light" panose="020F0302020204030204" pitchFamily="34" charset="0"/>
              <a:ea typeface="PMingLiU" panose="02020500000000000000" pitchFamily="18" charset="-120"/>
              <a:cs typeface="Arial" panose="020B0604020202020204" pitchFamily="34"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31847" t="3531" r="35476" b="28693"/>
          <a:stretch/>
        </p:blipFill>
        <p:spPr>
          <a:xfrm>
            <a:off x="4490358" y="1414269"/>
            <a:ext cx="697774" cy="1085426"/>
          </a:xfrm>
          <a:prstGeom prst="rect">
            <a:avLst/>
          </a:prstGeom>
        </p:spPr>
      </p:pic>
    </p:spTree>
    <p:extLst>
      <p:ext uri="{BB962C8B-B14F-4D97-AF65-F5344CB8AC3E}">
        <p14:creationId xmlns:p14="http://schemas.microsoft.com/office/powerpoint/2010/main" val="1629581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9291" y="2871666"/>
            <a:ext cx="3477847" cy="947859"/>
          </a:xfrm>
        </p:spPr>
        <p:txBody>
          <a:bodyPr/>
          <a:lstStyle/>
          <a:p>
            <a:pPr algn="ctr"/>
            <a:r>
              <a:rPr lang="en-US" dirty="0"/>
              <a:t>Case Study</a:t>
            </a:r>
          </a:p>
        </p:txBody>
      </p:sp>
    </p:spTree>
    <p:extLst>
      <p:ext uri="{BB962C8B-B14F-4D97-AF65-F5344CB8AC3E}">
        <p14:creationId xmlns:p14="http://schemas.microsoft.com/office/powerpoint/2010/main" val="2766405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3600" dirty="0"/>
              <a:t>Which product below </a:t>
            </a:r>
            <a:r>
              <a:rPr lang="en-US" sz="3600" b="1" u="sng" dirty="0"/>
              <a:t>is</a:t>
            </a:r>
            <a:r>
              <a:rPr lang="en-US" sz="3600" dirty="0"/>
              <a:t> a durable infant or toddler product?</a:t>
            </a:r>
            <a:br>
              <a:rPr lang="en-US" sz="3600" dirty="0"/>
            </a:br>
            <a:r>
              <a:rPr lang="zh-CN" altLang="en-US" sz="3100" dirty="0">
                <a:ea typeface="SimSun" panose="02010600030101010101" pitchFamily="2" charset="-122"/>
              </a:rPr>
              <a:t>以下哪一个产品是婴幼儿耐用产品</a:t>
            </a:r>
            <a:r>
              <a:rPr lang="en-US" altLang="zh-CN" sz="3100" dirty="0">
                <a:ea typeface="SimSun" panose="02010600030101010101" pitchFamily="2" charset="-122"/>
              </a:rPr>
              <a:t>?</a:t>
            </a:r>
            <a:endParaRPr lang="en-US" sz="3100" dirty="0">
              <a:ea typeface="SimSun" panose="02010600030101010101" pitchFamily="2" charset="-122"/>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35939" y="3127664"/>
            <a:ext cx="2247900" cy="22479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3684" y="2589727"/>
            <a:ext cx="2384267" cy="317021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7950" y="2937328"/>
            <a:ext cx="2628571" cy="2628571"/>
          </a:xfrm>
          <a:prstGeom prst="rect">
            <a:avLst/>
          </a:prstGeom>
        </p:spPr>
      </p:pic>
      <p:sp>
        <p:nvSpPr>
          <p:cNvPr id="3" name="Oval 2"/>
          <p:cNvSpPr/>
          <p:nvPr/>
        </p:nvSpPr>
        <p:spPr>
          <a:xfrm>
            <a:off x="4442691" y="2216726"/>
            <a:ext cx="2706255" cy="39162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434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460" y="623577"/>
            <a:ext cx="10983951" cy="1036638"/>
          </a:xfrm>
        </p:spPr>
        <p:txBody>
          <a:bodyPr>
            <a:normAutofit fontScale="90000"/>
          </a:bodyPr>
          <a:lstStyle/>
          <a:p>
            <a:pPr algn="l"/>
            <a:r>
              <a:rPr lang="en-US" sz="3600" dirty="0"/>
              <a:t>Which product below is </a:t>
            </a:r>
            <a:r>
              <a:rPr lang="en-US" sz="3600" b="1" u="sng" dirty="0"/>
              <a:t>not </a:t>
            </a:r>
            <a:r>
              <a:rPr lang="en-US" sz="3600" dirty="0"/>
              <a:t>a durable infant or toddler product?</a:t>
            </a:r>
            <a:br>
              <a:rPr lang="en-US" sz="3600" dirty="0">
                <a:latin typeface="Arial" panose="020B0604020202020204" pitchFamily="34" charset="0"/>
              </a:rPr>
            </a:br>
            <a:r>
              <a:rPr lang="zh-CN" altLang="en-US" sz="3100" dirty="0">
                <a:latin typeface="SimSun" panose="02010600030101010101" pitchFamily="2" charset="-122"/>
                <a:ea typeface="SimSun" panose="02010600030101010101" pitchFamily="2" charset="-122"/>
              </a:rPr>
              <a:t>以下哪一个产品不是婴幼儿耐用产品</a:t>
            </a:r>
            <a:r>
              <a:rPr lang="en-US" altLang="zh-CN" sz="3100" dirty="0">
                <a:latin typeface="SimSun" panose="02010600030101010101" pitchFamily="2" charset="-122"/>
                <a:ea typeface="SimSun" panose="02010600030101010101" pitchFamily="2" charset="-122"/>
              </a:rPr>
              <a:t>?</a:t>
            </a:r>
            <a:endParaRPr lang="en-US" sz="3100" dirty="0">
              <a:latin typeface="SimSun" panose="02010600030101010101" pitchFamily="2" charset="-122"/>
              <a:ea typeface="SimSun" panose="02010600030101010101" pitchFamily="2" charset="-122"/>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2758536"/>
            <a:ext cx="2362200" cy="236418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7837" y="2438400"/>
            <a:ext cx="2226746" cy="3200114"/>
          </a:xfrm>
          <a:prstGeom prst="rect">
            <a:avLst/>
          </a:prstGeom>
        </p:spPr>
      </p:pic>
      <p:sp>
        <p:nvSpPr>
          <p:cNvPr id="4" name="Oval 3"/>
          <p:cNvSpPr/>
          <p:nvPr/>
        </p:nvSpPr>
        <p:spPr>
          <a:xfrm>
            <a:off x="1347550" y="2198255"/>
            <a:ext cx="3516745" cy="34402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5"/>
          <a:stretch>
            <a:fillRect/>
          </a:stretch>
        </p:blipFill>
        <p:spPr>
          <a:xfrm>
            <a:off x="1923831" y="2736293"/>
            <a:ext cx="2364181" cy="2364181"/>
          </a:xfrm>
          <a:prstGeom prst="rect">
            <a:avLst/>
          </a:prstGeom>
        </p:spPr>
      </p:pic>
    </p:spTree>
    <p:extLst>
      <p:ext uri="{BB962C8B-B14F-4D97-AF65-F5344CB8AC3E}">
        <p14:creationId xmlns:p14="http://schemas.microsoft.com/office/powerpoint/2010/main" val="425680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301" y="348438"/>
            <a:ext cx="10954790" cy="1025120"/>
          </a:xfrm>
        </p:spPr>
        <p:txBody>
          <a:bodyPr>
            <a:noAutofit/>
          </a:bodyPr>
          <a:lstStyle/>
          <a:p>
            <a:pPr marL="0" indent="0" algn="l">
              <a:buNone/>
            </a:pPr>
            <a:r>
              <a:rPr lang="en-US" sz="2400" b="1" dirty="0">
                <a:solidFill>
                  <a:srgbClr val="2E74B5"/>
                </a:solidFill>
                <a:latin typeface="Calibri Light" panose="020F0302020204030204" pitchFamily="34" charset="0"/>
              </a:rPr>
              <a:t>What information must the manufacturer place on durable infant or toddler products to meet all the labeling requirements? </a:t>
            </a:r>
          </a:p>
          <a:p>
            <a:pPr marL="0" indent="0" algn="l">
              <a:buNone/>
            </a:pPr>
            <a:r>
              <a:rPr lang="zh-CN" altLang="en-US" sz="2400" b="1" dirty="0">
                <a:solidFill>
                  <a:srgbClr val="2E74B5"/>
                </a:solidFill>
                <a:latin typeface="Calibri Light" panose="020F0302020204030204" pitchFamily="34" charset="0"/>
              </a:rPr>
              <a:t>婴幼儿耐用产品的标签需要有什么信息</a:t>
            </a:r>
            <a:r>
              <a:rPr lang="en-US" altLang="zh-TW" sz="2400" b="1" dirty="0">
                <a:solidFill>
                  <a:srgbClr val="2E74B5"/>
                </a:solidFill>
                <a:latin typeface="Calibri Light" panose="020F0302020204030204" pitchFamily="34" charset="0"/>
              </a:rPr>
              <a:t>?</a:t>
            </a:r>
            <a:endParaRPr lang="en-US" sz="2400" b="1" dirty="0">
              <a:solidFill>
                <a:srgbClr val="2E74B5"/>
              </a:solidFill>
              <a:latin typeface="Calibri Light" panose="020F0302020204030204" pitchFamily="34" charset="0"/>
            </a:endParaRPr>
          </a:p>
        </p:txBody>
      </p:sp>
      <p:sp>
        <p:nvSpPr>
          <p:cNvPr id="14" name="Rectangle 13"/>
          <p:cNvSpPr/>
          <p:nvPr/>
        </p:nvSpPr>
        <p:spPr>
          <a:xfrm>
            <a:off x="339605" y="5503277"/>
            <a:ext cx="11427522" cy="707886"/>
          </a:xfrm>
          <a:prstGeom prst="rect">
            <a:avLst/>
          </a:prstGeom>
        </p:spPr>
        <p:txBody>
          <a:bodyPr wrap="square">
            <a:spAutoFit/>
          </a:bodyPr>
          <a:lstStyle/>
          <a:p>
            <a:r>
              <a:rPr lang="en-US" sz="2000" dirty="0">
                <a:solidFill>
                  <a:srgbClr val="4C4C4C"/>
                </a:solidFill>
                <a:latin typeface="Arial" panose="020B0604020202020204" pitchFamily="34" charset="0"/>
                <a:ea typeface="Albany WT J" panose="020B0604020202020204" pitchFamily="34" charset="2"/>
                <a:cs typeface="Arial" panose="020B0604020202020204" pitchFamily="34" charset="0"/>
              </a:rPr>
              <a:t>Above information must be on the product and its packaging.</a:t>
            </a:r>
            <a:r>
              <a:rPr lang="zh-CN" altLang="en-US" sz="2000" dirty="0">
                <a:solidFill>
                  <a:srgbClr val="4C4C4C"/>
                </a:solidFill>
                <a:latin typeface="Arial" panose="020B0604020202020204" pitchFamily="34" charset="0"/>
                <a:ea typeface="SimSun" panose="02010600030101010101" pitchFamily="2" charset="-122"/>
                <a:cs typeface="Arial" panose="020B0604020202020204" pitchFamily="34" charset="0"/>
              </a:rPr>
              <a:t>以上信息必须在产品本身及其包装上</a:t>
            </a:r>
            <a:endParaRPr lang="en-US" sz="2000" dirty="0"/>
          </a:p>
          <a:p>
            <a:r>
              <a:rPr lang="en-US" sz="2000" dirty="0">
                <a:solidFill>
                  <a:srgbClr val="4C4C4C"/>
                </a:solidFill>
                <a:latin typeface="Arial" panose="020B0604020202020204" pitchFamily="34" charset="0"/>
                <a:ea typeface="Albany WT J" panose="020B0604020202020204" pitchFamily="34" charset="2"/>
                <a:cs typeface="Arial" panose="020B0604020202020204" pitchFamily="34" charset="0"/>
              </a:rPr>
              <a:t> </a:t>
            </a:r>
            <a:endParaRPr lang="en-US" sz="2000" dirty="0">
              <a:solidFill>
                <a:srgbClr val="4C4C4C"/>
              </a:solidFill>
              <a:latin typeface="Arial" panose="020B0604020202020204" pitchFamily="34" charset="0"/>
              <a:ea typeface="SimSun" panose="02010600030101010101" pitchFamily="2" charset="-122"/>
              <a:cs typeface="Arial" panose="020B0604020202020204" pitchFamily="34" charset="0"/>
            </a:endParaRPr>
          </a:p>
        </p:txBody>
      </p:sp>
      <p:sp>
        <p:nvSpPr>
          <p:cNvPr id="22" name="TextBox 21"/>
          <p:cNvSpPr txBox="1"/>
          <p:nvPr/>
        </p:nvSpPr>
        <p:spPr>
          <a:xfrm>
            <a:off x="646700" y="3439532"/>
            <a:ext cx="6810739" cy="954107"/>
          </a:xfrm>
          <a:prstGeom prst="rect">
            <a:avLst/>
          </a:prstGeom>
          <a:noFill/>
        </p:spPr>
        <p:txBody>
          <a:bodyPr wrap="square" rtlCol="0">
            <a:spAutoFit/>
          </a:bodyPr>
          <a:lstStyle/>
          <a:p>
            <a:endParaRPr lang="en-US" sz="1600" dirty="0">
              <a:solidFill>
                <a:srgbClr val="4C4C4C"/>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solidFill>
                  <a:srgbClr val="4C4C4C"/>
                </a:solidFill>
                <a:latin typeface="Arial" panose="020B0604020202020204" pitchFamily="34" charset="0"/>
                <a:cs typeface="Arial" panose="020B0604020202020204" pitchFamily="34" charset="0"/>
              </a:rPr>
              <a:t>Product’s city and country of origin </a:t>
            </a:r>
          </a:p>
          <a:p>
            <a:r>
              <a:rPr lang="ja-JP" altLang="en-US" sz="2000" b="1" dirty="0">
                <a:solidFill>
                  <a:srgbClr val="4C4C4C"/>
                </a:solidFill>
                <a:latin typeface="Arial" panose="020B0604020202020204" pitchFamily="34" charset="0"/>
                <a:ea typeface="SimSun" panose="02010600030101010101" pitchFamily="2" charset="-122"/>
                <a:cs typeface="Arial" panose="020B0604020202020204" pitchFamily="34" charset="0"/>
              </a:rPr>
              <a:t>    </a:t>
            </a:r>
            <a:r>
              <a:rPr lang="zh-CN" altLang="en-US" sz="2000" dirty="0">
                <a:solidFill>
                  <a:srgbClr val="4C4C4C"/>
                </a:solidFill>
                <a:latin typeface="Arial" panose="020B0604020202020204" pitchFamily="34" charset="0"/>
                <a:ea typeface="SimSun" panose="02010600030101010101" pitchFamily="2" charset="-122"/>
                <a:cs typeface="Arial" panose="020B0604020202020204" pitchFamily="34" charset="0"/>
              </a:rPr>
              <a:t>产品的原产国及城市</a:t>
            </a:r>
            <a:endParaRPr lang="en-US" sz="2000" dirty="0">
              <a:solidFill>
                <a:srgbClr val="4C4C4C"/>
              </a:solidFill>
              <a:latin typeface="Arial" panose="020B0604020202020204" pitchFamily="34" charset="0"/>
              <a:ea typeface="SimSun" panose="02010600030101010101" pitchFamily="2" charset="-122"/>
              <a:cs typeface="Arial" panose="020B0604020202020204" pitchFamily="34" charset="0"/>
            </a:endParaRPr>
          </a:p>
        </p:txBody>
      </p:sp>
      <p:sp>
        <p:nvSpPr>
          <p:cNvPr id="23" name="TextBox 22"/>
          <p:cNvSpPr txBox="1"/>
          <p:nvPr/>
        </p:nvSpPr>
        <p:spPr>
          <a:xfrm>
            <a:off x="646701" y="2280969"/>
            <a:ext cx="3979537"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4C4C4C"/>
                </a:solidFill>
                <a:latin typeface="Arial" panose="020B0604020202020204" pitchFamily="34" charset="0"/>
                <a:cs typeface="Arial" panose="020B0604020202020204" pitchFamily="34" charset="0"/>
              </a:rPr>
              <a:t>Date of manufacture </a:t>
            </a:r>
          </a:p>
          <a:p>
            <a:r>
              <a:rPr lang="ja-JP" altLang="en-US" sz="2000" dirty="0">
                <a:solidFill>
                  <a:srgbClr val="4C4C4C"/>
                </a:solidFill>
                <a:latin typeface="Arial" panose="020B0604020202020204" pitchFamily="34" charset="0"/>
                <a:cs typeface="Arial" panose="020B0604020202020204" pitchFamily="34" charset="0"/>
              </a:rPr>
              <a:t>    </a:t>
            </a:r>
            <a:r>
              <a:rPr lang="ja-JP" altLang="en-US" sz="2000" dirty="0">
                <a:solidFill>
                  <a:srgbClr val="4C4C4C"/>
                </a:solidFill>
                <a:latin typeface="Arial" panose="020B0604020202020204" pitchFamily="34" charset="0"/>
                <a:ea typeface="SimSun" panose="02010600030101010101" pitchFamily="2" charset="-122"/>
                <a:cs typeface="Arial" panose="020B0604020202020204" pitchFamily="34" charset="0"/>
              </a:rPr>
              <a:t>生产日期</a:t>
            </a:r>
            <a:endParaRPr lang="en-US" sz="2000" b="1" dirty="0">
              <a:solidFill>
                <a:srgbClr val="4C4C4C"/>
              </a:solidFill>
              <a:latin typeface="Arial" panose="020B0604020202020204" pitchFamily="34" charset="0"/>
              <a:ea typeface="SimSun" panose="02010600030101010101" pitchFamily="2" charset="-122"/>
              <a:cs typeface="Arial" panose="020B0604020202020204" pitchFamily="34" charset="0"/>
            </a:endParaRPr>
          </a:p>
        </p:txBody>
      </p:sp>
      <p:sp>
        <p:nvSpPr>
          <p:cNvPr id="26" name="TextBox 25"/>
          <p:cNvSpPr txBox="1"/>
          <p:nvPr/>
        </p:nvSpPr>
        <p:spPr>
          <a:xfrm>
            <a:off x="646701" y="4412956"/>
            <a:ext cx="9973270" cy="1015663"/>
          </a:xfrm>
          <a:prstGeom prst="rect">
            <a:avLst/>
          </a:prstGeom>
          <a:noFill/>
        </p:spPr>
        <p:txBody>
          <a:bodyPr wrap="square" lIns="91440" rtlCol="0">
            <a:spAutoFit/>
          </a:bodyPr>
          <a:lstStyle/>
          <a:p>
            <a:pPr marL="342900" indent="-342900">
              <a:buFont typeface="Arial" panose="020B0604020202020204" pitchFamily="34" charset="0"/>
              <a:buChar char="•"/>
            </a:pPr>
            <a:r>
              <a:rPr lang="en-US" sz="2000" dirty="0">
                <a:solidFill>
                  <a:srgbClr val="4C4C4C"/>
                </a:solidFill>
                <a:latin typeface="Arial" panose="020B0604020202020204" pitchFamily="34" charset="0"/>
                <a:cs typeface="Arial" panose="020B0604020202020204" pitchFamily="34" charset="0"/>
              </a:rPr>
              <a:t>Include manufacturer’s contact information (must be U.S. address and telephone number).</a:t>
            </a:r>
          </a:p>
          <a:p>
            <a:r>
              <a:rPr lang="en-US" altLang="zh-TW" sz="2000" b="1" dirty="0">
                <a:solidFill>
                  <a:srgbClr val="4C4C4C"/>
                </a:solidFill>
                <a:latin typeface="Arial" panose="020B0604020202020204" pitchFamily="34" charset="0"/>
                <a:ea typeface="PMingLiU" panose="02020500000000000000" pitchFamily="18" charset="-120"/>
                <a:cs typeface="Arial" panose="020B0604020202020204" pitchFamily="34" charset="0"/>
              </a:rPr>
              <a:t>    </a:t>
            </a:r>
            <a:r>
              <a:rPr lang="zh-CN" altLang="en-US" sz="2000" dirty="0">
                <a:solidFill>
                  <a:srgbClr val="4C4C4C"/>
                </a:solidFill>
                <a:latin typeface="Arial" panose="020B0604020202020204" pitchFamily="34" charset="0"/>
                <a:ea typeface="SimSun" panose="02010600030101010101" pitchFamily="2" charset="-122"/>
                <a:cs typeface="Arial" panose="020B0604020202020204" pitchFamily="34" charset="0"/>
              </a:rPr>
              <a:t>制造商的联系信息 </a:t>
            </a:r>
            <a:r>
              <a:rPr lang="en-US" altLang="zh-CN" sz="2000" dirty="0">
                <a:solidFill>
                  <a:srgbClr val="4C4C4C"/>
                </a:solidFill>
                <a:latin typeface="Arial" panose="020B0604020202020204" pitchFamily="34" charset="0"/>
                <a:ea typeface="SimSun" panose="02010600030101010101" pitchFamily="2" charset="-122"/>
                <a:cs typeface="Arial" panose="020B0604020202020204" pitchFamily="34" charset="0"/>
              </a:rPr>
              <a:t>(</a:t>
            </a:r>
            <a:r>
              <a:rPr lang="zh-CN" altLang="en-US" sz="2000" dirty="0">
                <a:solidFill>
                  <a:srgbClr val="4C4C4C"/>
                </a:solidFill>
                <a:latin typeface="Arial" panose="020B0604020202020204" pitchFamily="34" charset="0"/>
                <a:ea typeface="SimSun" panose="02010600030101010101" pitchFamily="2" charset="-122"/>
                <a:cs typeface="Arial" panose="020B0604020202020204" pitchFamily="34" charset="0"/>
              </a:rPr>
              <a:t>必须是美国地址和电话号码</a:t>
            </a:r>
            <a:r>
              <a:rPr lang="en-US" altLang="zh-CN" sz="2000" dirty="0">
                <a:solidFill>
                  <a:srgbClr val="4C4C4C"/>
                </a:solidFill>
                <a:latin typeface="Arial" panose="020B0604020202020204" pitchFamily="34" charset="0"/>
                <a:ea typeface="SimSun" panose="02010600030101010101" pitchFamily="2" charset="-122"/>
                <a:cs typeface="Arial" panose="020B0604020202020204" pitchFamily="34" charset="0"/>
              </a:rPr>
              <a:t>)</a:t>
            </a:r>
            <a:endParaRPr lang="en-US" sz="2000" dirty="0">
              <a:solidFill>
                <a:srgbClr val="4C4C4C"/>
              </a:solidFill>
              <a:latin typeface="Arial" panose="020B0604020202020204" pitchFamily="34" charset="0"/>
              <a:ea typeface="SimSun" panose="02010600030101010101" pitchFamily="2" charset="-122"/>
              <a:cs typeface="Arial" panose="020B0604020202020204" pitchFamily="34" charset="0"/>
            </a:endParaRPr>
          </a:p>
        </p:txBody>
      </p:sp>
      <p:sp>
        <p:nvSpPr>
          <p:cNvPr id="11" name="TextBox 10"/>
          <p:cNvSpPr txBox="1"/>
          <p:nvPr/>
        </p:nvSpPr>
        <p:spPr>
          <a:xfrm>
            <a:off x="646701" y="1532473"/>
            <a:ext cx="3037428"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4C4C4C"/>
                </a:solidFill>
                <a:latin typeface="Arial" panose="020B0604020202020204" pitchFamily="34" charset="0"/>
                <a:cs typeface="Arial" panose="020B0604020202020204" pitchFamily="34" charset="0"/>
              </a:rPr>
              <a:t>Name of manufacturer</a:t>
            </a:r>
          </a:p>
          <a:p>
            <a:r>
              <a:rPr lang="en-US" altLang="ja-JP" sz="2000" dirty="0">
                <a:solidFill>
                  <a:srgbClr val="4C4C4C"/>
                </a:solidFill>
                <a:latin typeface="Arial" panose="020B0604020202020204" pitchFamily="34" charset="0"/>
                <a:cs typeface="Arial" panose="020B0604020202020204" pitchFamily="34" charset="0"/>
              </a:rPr>
              <a:t>    </a:t>
            </a:r>
            <a:r>
              <a:rPr lang="ja-JP" altLang="en-US" sz="2000" dirty="0">
                <a:solidFill>
                  <a:srgbClr val="4C4C4C"/>
                </a:solidFill>
                <a:latin typeface="Arial" panose="020B0604020202020204" pitchFamily="34" charset="0"/>
                <a:ea typeface="SimSun" panose="02010600030101010101" pitchFamily="2" charset="-122"/>
                <a:cs typeface="Arial" panose="020B0604020202020204" pitchFamily="34" charset="0"/>
              </a:rPr>
              <a:t>制造商名称</a:t>
            </a:r>
            <a:endParaRPr lang="en-US" sz="2000" b="1" dirty="0">
              <a:solidFill>
                <a:srgbClr val="4C4C4C"/>
              </a:solidFill>
              <a:latin typeface="Arial" panose="020B0604020202020204" pitchFamily="34" charset="0"/>
              <a:ea typeface="SimSun" panose="02010600030101010101" pitchFamily="2" charset="-122"/>
              <a:cs typeface="Arial" panose="020B0604020202020204" pitchFamily="34" charset="0"/>
            </a:endParaRPr>
          </a:p>
        </p:txBody>
      </p:sp>
      <p:sp>
        <p:nvSpPr>
          <p:cNvPr id="12" name="TextBox 11"/>
          <p:cNvSpPr txBox="1"/>
          <p:nvPr/>
        </p:nvSpPr>
        <p:spPr>
          <a:xfrm>
            <a:off x="646701" y="2962643"/>
            <a:ext cx="3397603"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4C4C4C"/>
                </a:solidFill>
                <a:latin typeface="Arial" panose="020B0604020202020204" pitchFamily="34" charset="0"/>
                <a:cs typeface="Arial" panose="020B0604020202020204" pitchFamily="34" charset="0"/>
              </a:rPr>
              <a:t>Model name / number</a:t>
            </a:r>
          </a:p>
          <a:p>
            <a:r>
              <a:rPr lang="zh-TW" altLang="en-US" sz="2000" b="1" dirty="0">
                <a:solidFill>
                  <a:srgbClr val="4C4C4C"/>
                </a:solidFill>
                <a:latin typeface="Arial" panose="020B0604020202020204" pitchFamily="34" charset="0"/>
                <a:ea typeface="PMingLiU" panose="02020500000000000000" pitchFamily="18" charset="-120"/>
                <a:cs typeface="Arial" panose="020B0604020202020204" pitchFamily="34" charset="0"/>
              </a:rPr>
              <a:t>    </a:t>
            </a:r>
            <a:r>
              <a:rPr lang="zh-CN" altLang="en-US" sz="2000" dirty="0">
                <a:solidFill>
                  <a:srgbClr val="4C4C4C"/>
                </a:solidFill>
                <a:latin typeface="Arial" panose="020B0604020202020204" pitchFamily="34" charset="0"/>
                <a:ea typeface="SimSun" panose="02010600030101010101" pitchFamily="2" charset="-122"/>
                <a:cs typeface="Arial" panose="020B0604020202020204" pitchFamily="34" charset="0"/>
              </a:rPr>
              <a:t>产品式样名称</a:t>
            </a:r>
            <a:r>
              <a:rPr lang="en-US" altLang="zh-CN" sz="2000" dirty="0">
                <a:solidFill>
                  <a:srgbClr val="4C4C4C"/>
                </a:solidFill>
                <a:latin typeface="Arial" panose="020B0604020202020204" pitchFamily="34" charset="0"/>
                <a:ea typeface="SimSun" panose="02010600030101010101" pitchFamily="2" charset="-122"/>
                <a:cs typeface="Arial" panose="020B0604020202020204" pitchFamily="34" charset="0"/>
              </a:rPr>
              <a:t>/</a:t>
            </a:r>
            <a:r>
              <a:rPr lang="zh-CN" altLang="en-US" sz="2000" dirty="0">
                <a:solidFill>
                  <a:srgbClr val="4C4C4C"/>
                </a:solidFill>
                <a:latin typeface="Arial" panose="020B0604020202020204" pitchFamily="34" charset="0"/>
                <a:ea typeface="SimSun" panose="02010600030101010101" pitchFamily="2" charset="-122"/>
                <a:cs typeface="Arial" panose="020B0604020202020204" pitchFamily="34" charset="0"/>
              </a:rPr>
              <a:t>型号</a:t>
            </a:r>
            <a:endParaRPr lang="en-US" sz="2000" dirty="0">
              <a:solidFill>
                <a:srgbClr val="4C4C4C"/>
              </a:solidFill>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79714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heel(1)">
                                      <p:cBhvr>
                                        <p:cTn id="3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23" grpId="0"/>
      <p:bldP spid="26"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4091712" y="4088534"/>
            <a:ext cx="3886198" cy="23622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4091712" y="1393432"/>
            <a:ext cx="3886198" cy="23622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a:off x="4619411" y="2165271"/>
            <a:ext cx="282055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610456" y="2341726"/>
            <a:ext cx="2933122" cy="1169551"/>
          </a:xfrm>
          <a:prstGeom prst="rect">
            <a:avLst/>
          </a:prstGeom>
          <a:noFill/>
        </p:spPr>
        <p:txBody>
          <a:bodyPr wrap="square" rtlCol="0">
            <a:spAutoFit/>
          </a:bodyPr>
          <a:lstStyle/>
          <a:p>
            <a:r>
              <a:rPr lang="en-US" sz="1000" b="1" dirty="0"/>
              <a:t>We will use the information provided on this card to contact you only if there is a safety alert or recall for this product. We will not sell, rent, or share your personal information. To register your product, please complete and mail the bottom part of this card, or visit our online registration at: www.website.com</a:t>
            </a:r>
          </a:p>
        </p:txBody>
      </p:sp>
      <p:sp>
        <p:nvSpPr>
          <p:cNvPr id="15" name="TextBox 14"/>
          <p:cNvSpPr txBox="1"/>
          <p:nvPr/>
        </p:nvSpPr>
        <p:spPr>
          <a:xfrm>
            <a:off x="4544365" y="4147634"/>
            <a:ext cx="2895600" cy="276999"/>
          </a:xfrm>
          <a:prstGeom prst="rect">
            <a:avLst/>
          </a:prstGeom>
          <a:noFill/>
        </p:spPr>
        <p:txBody>
          <a:bodyPr wrap="square" rtlCol="0">
            <a:spAutoFit/>
          </a:bodyPr>
          <a:lstStyle/>
          <a:p>
            <a:pPr algn="ctr"/>
            <a:r>
              <a:rPr lang="en-US" sz="1200" b="1" u="sng" dirty="0"/>
              <a:t>Manufacturer’s Contact Information</a:t>
            </a:r>
          </a:p>
        </p:txBody>
      </p:sp>
      <p:sp>
        <p:nvSpPr>
          <p:cNvPr id="16" name="TextBox 15"/>
          <p:cNvSpPr txBox="1"/>
          <p:nvPr/>
        </p:nvSpPr>
        <p:spPr>
          <a:xfrm>
            <a:off x="4516244" y="4424633"/>
            <a:ext cx="2895600" cy="830997"/>
          </a:xfrm>
          <a:prstGeom prst="rect">
            <a:avLst/>
          </a:prstGeom>
          <a:noFill/>
        </p:spPr>
        <p:txBody>
          <a:bodyPr wrap="square" rtlCol="0">
            <a:spAutoFit/>
          </a:bodyPr>
          <a:lstStyle/>
          <a:p>
            <a:pPr algn="ctr"/>
            <a:r>
              <a:rPr lang="en-US" sz="1200" dirty="0"/>
              <a:t>Manufacturer’s Name</a:t>
            </a:r>
          </a:p>
          <a:p>
            <a:pPr algn="ctr"/>
            <a:r>
              <a:rPr lang="en-US" sz="1200" dirty="0"/>
              <a:t>111 Main St., Anytown, ST 01234</a:t>
            </a:r>
          </a:p>
          <a:p>
            <a:pPr algn="ctr"/>
            <a:r>
              <a:rPr lang="en-US" sz="1200" dirty="0"/>
              <a:t>www.website.com</a:t>
            </a:r>
          </a:p>
          <a:p>
            <a:pPr algn="ctr"/>
            <a:r>
              <a:rPr lang="en-US" sz="1200" dirty="0"/>
              <a:t>Phone Number-Toll-Free (if available)</a:t>
            </a:r>
          </a:p>
        </p:txBody>
      </p:sp>
      <p:sp>
        <p:nvSpPr>
          <p:cNvPr id="18" name="TextBox 17"/>
          <p:cNvSpPr txBox="1"/>
          <p:nvPr/>
        </p:nvSpPr>
        <p:spPr>
          <a:xfrm>
            <a:off x="4434611" y="5269635"/>
            <a:ext cx="3200400" cy="646331"/>
          </a:xfrm>
          <a:prstGeom prst="rect">
            <a:avLst/>
          </a:prstGeom>
          <a:noFill/>
          <a:ln>
            <a:solidFill>
              <a:schemeClr val="tx1"/>
            </a:solidFill>
          </a:ln>
        </p:spPr>
        <p:txBody>
          <a:bodyPr wrap="square" rtlCol="0">
            <a:spAutoFit/>
          </a:bodyPr>
          <a:lstStyle/>
          <a:p>
            <a:r>
              <a:rPr lang="en-US" sz="1200" b="1" dirty="0"/>
              <a:t>Model Name</a:t>
            </a:r>
            <a:r>
              <a:rPr lang="en-US" sz="1200" dirty="0"/>
              <a:t>: ABC</a:t>
            </a:r>
          </a:p>
          <a:p>
            <a:r>
              <a:rPr lang="en-US" sz="1200" b="1" dirty="0"/>
              <a:t>Model Number</a:t>
            </a:r>
            <a:r>
              <a:rPr lang="en-US" sz="1200" dirty="0"/>
              <a:t>: 123</a:t>
            </a:r>
          </a:p>
          <a:p>
            <a:r>
              <a:rPr lang="en-US" sz="1200" b="1" dirty="0"/>
              <a:t>Manufacture Date</a:t>
            </a:r>
            <a:r>
              <a:rPr lang="en-US" sz="1200" dirty="0"/>
              <a:t>: January 1, 2020</a:t>
            </a:r>
          </a:p>
        </p:txBody>
      </p:sp>
      <p:sp>
        <p:nvSpPr>
          <p:cNvPr id="19" name="TextBox 18"/>
          <p:cNvSpPr txBox="1"/>
          <p:nvPr/>
        </p:nvSpPr>
        <p:spPr>
          <a:xfrm>
            <a:off x="4296137" y="5952518"/>
            <a:ext cx="3467100" cy="461665"/>
          </a:xfrm>
          <a:prstGeom prst="rect">
            <a:avLst/>
          </a:prstGeom>
          <a:noFill/>
        </p:spPr>
        <p:txBody>
          <a:bodyPr wrap="square" rtlCol="0">
            <a:spAutoFit/>
          </a:bodyPr>
          <a:lstStyle/>
          <a:p>
            <a:pPr algn="ctr"/>
            <a:r>
              <a:rPr lang="en-US" sz="1200" b="1" dirty="0"/>
              <a:t>KEEP THIS TOP PART FOR YOUR RECORD. FILL OUT AND RETURN BOTTOM PART.</a:t>
            </a:r>
          </a:p>
        </p:txBody>
      </p:sp>
      <p:sp>
        <p:nvSpPr>
          <p:cNvPr id="23" name="Title 1"/>
          <p:cNvSpPr>
            <a:spLocks noGrp="1"/>
          </p:cNvSpPr>
          <p:nvPr>
            <p:ph type="title"/>
          </p:nvPr>
        </p:nvSpPr>
        <p:spPr>
          <a:xfrm>
            <a:off x="233680" y="340360"/>
            <a:ext cx="11826240" cy="1161696"/>
          </a:xfrm>
        </p:spPr>
        <p:txBody>
          <a:bodyPr lIns="0" tIns="0" rIns="0" bIns="0">
            <a:normAutofit/>
          </a:bodyPr>
          <a:lstStyle/>
          <a:p>
            <a:pPr algn="l"/>
            <a:r>
              <a:rPr lang="en-US" sz="2400" b="1" dirty="0"/>
              <a:t>What Information Needs To Be On The Part  Of The Registration Form Which Consumers Keep?</a:t>
            </a:r>
            <a:br>
              <a:rPr lang="en-US" sz="2200" b="1" dirty="0">
                <a:latin typeface="Arial" panose="020B0604020202020204" pitchFamily="34" charset="0"/>
              </a:rPr>
            </a:br>
            <a:r>
              <a:rPr lang="en-US" sz="4000" b="1" dirty="0">
                <a:latin typeface="Arial" panose="020B0604020202020204" pitchFamily="34" charset="0"/>
              </a:rPr>
              <a:t>	</a:t>
            </a:r>
            <a:r>
              <a:rPr lang="en-US" sz="2000" b="1" dirty="0">
                <a:latin typeface="Arial" panose="020B0604020202020204" pitchFamily="34" charset="0"/>
              </a:rPr>
              <a:t>					</a:t>
            </a:r>
            <a:endParaRPr lang="en-US" sz="4000" b="1" u="sng" dirty="0">
              <a:latin typeface="Arial" panose="020B0604020202020204" pitchFamily="34" charset="0"/>
            </a:endParaRPr>
          </a:p>
        </p:txBody>
      </p:sp>
      <p:sp>
        <p:nvSpPr>
          <p:cNvPr id="24" name="Rectangle 4"/>
          <p:cNvSpPr>
            <a:spLocks noChangeArrowheads="1"/>
          </p:cNvSpPr>
          <p:nvPr/>
        </p:nvSpPr>
        <p:spPr bwMode="auto">
          <a:xfrm>
            <a:off x="305051" y="825612"/>
            <a:ext cx="6871854" cy="3077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eaLnBrk="0" hangingPunct="0"/>
            <a:r>
              <a:rPr lang="zh-CN" altLang="en-US" sz="2000" b="1" dirty="0">
                <a:solidFill>
                  <a:srgbClr val="2E74B5"/>
                </a:solidFill>
                <a:latin typeface="SimSun" panose="02010600030101010101" pitchFamily="2" charset="-122"/>
                <a:ea typeface="SimSun" panose="02010600030101010101" pitchFamily="2" charset="-122"/>
              </a:rPr>
              <a:t>产品注册表</a:t>
            </a:r>
            <a:r>
              <a:rPr lang="en-US" altLang="zh-CN" sz="2000" b="1" dirty="0">
                <a:solidFill>
                  <a:srgbClr val="2E74B5"/>
                </a:solidFill>
                <a:latin typeface="SimSun" panose="02010600030101010101" pitchFamily="2" charset="-122"/>
                <a:ea typeface="SimSun" panose="02010600030101010101" pitchFamily="2" charset="-122"/>
              </a:rPr>
              <a:t>: </a:t>
            </a:r>
            <a:r>
              <a:rPr lang="zh-CN" altLang="en-US" sz="2000" b="1" dirty="0">
                <a:solidFill>
                  <a:srgbClr val="2E74B5"/>
                </a:solidFill>
                <a:latin typeface="SimSun" panose="02010600030101010101" pitchFamily="2" charset="-122"/>
                <a:ea typeface="SimSun" panose="02010600030101010101" pitchFamily="2" charset="-122"/>
              </a:rPr>
              <a:t>消费者保存的部分需要有什么</a:t>
            </a:r>
            <a:r>
              <a:rPr lang="en-US" altLang="zh-CN" sz="2000" b="1" dirty="0">
                <a:solidFill>
                  <a:srgbClr val="2E74B5"/>
                </a:solidFill>
                <a:latin typeface="SimSun" panose="02010600030101010101" pitchFamily="2" charset="-122"/>
                <a:ea typeface="SimSun" panose="02010600030101010101" pitchFamily="2" charset="-122"/>
              </a:rPr>
              <a:t>?</a:t>
            </a:r>
            <a:endParaRPr lang="zh-TW" altLang="en-US" sz="2000" b="1" dirty="0">
              <a:solidFill>
                <a:srgbClr val="2E74B5"/>
              </a:solidFill>
              <a:latin typeface="SimSun" panose="02010600030101010101" pitchFamily="2" charset="-122"/>
              <a:ea typeface="SimSun" panose="02010600030101010101" pitchFamily="2" charset="-122"/>
            </a:endParaRPr>
          </a:p>
        </p:txBody>
      </p:sp>
      <p:sp>
        <p:nvSpPr>
          <p:cNvPr id="26" name="Left Brace 25"/>
          <p:cNvSpPr/>
          <p:nvPr/>
        </p:nvSpPr>
        <p:spPr>
          <a:xfrm>
            <a:off x="3740978" y="1397658"/>
            <a:ext cx="121695" cy="235190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7" name="TextBox 26"/>
          <p:cNvSpPr txBox="1"/>
          <p:nvPr/>
        </p:nvSpPr>
        <p:spPr>
          <a:xfrm>
            <a:off x="1763487" y="2312922"/>
            <a:ext cx="1761286" cy="707886"/>
          </a:xfrm>
          <a:prstGeom prst="rect">
            <a:avLst/>
          </a:prstGeom>
          <a:noFill/>
        </p:spPr>
        <p:txBody>
          <a:bodyPr wrap="square" rtlCol="0">
            <a:spAutoFit/>
          </a:bodyPr>
          <a:lstStyle/>
          <a:p>
            <a:r>
              <a:rPr lang="en-US" sz="2000" b="1" dirty="0">
                <a:solidFill>
                  <a:srgbClr val="4C4C4C"/>
                </a:solidFill>
              </a:rPr>
              <a:t>front side</a:t>
            </a:r>
          </a:p>
          <a:p>
            <a:r>
              <a:rPr lang="ja-JP" altLang="en-US" sz="2000" b="1" dirty="0">
                <a:solidFill>
                  <a:srgbClr val="4C4C4C"/>
                </a:solidFill>
                <a:latin typeface="SimSun" panose="02010600030101010101" pitchFamily="2" charset="-122"/>
                <a:ea typeface="SimSun" panose="02010600030101010101" pitchFamily="2" charset="-122"/>
              </a:rPr>
              <a:t>前面</a:t>
            </a:r>
            <a:endParaRPr lang="en-US" sz="2000" b="1" dirty="0">
              <a:solidFill>
                <a:srgbClr val="4C4C4C"/>
              </a:solidFill>
              <a:latin typeface="SimSun" panose="02010600030101010101" pitchFamily="2" charset="-122"/>
              <a:ea typeface="SimSun" panose="02010600030101010101" pitchFamily="2" charset="-122"/>
            </a:endParaRPr>
          </a:p>
        </p:txBody>
      </p:sp>
      <p:sp>
        <p:nvSpPr>
          <p:cNvPr id="8" name="TextBox 7"/>
          <p:cNvSpPr txBox="1"/>
          <p:nvPr/>
        </p:nvSpPr>
        <p:spPr>
          <a:xfrm>
            <a:off x="4544365" y="1595480"/>
            <a:ext cx="2895600" cy="461665"/>
          </a:xfrm>
          <a:prstGeom prst="rect">
            <a:avLst/>
          </a:prstGeom>
          <a:noFill/>
        </p:spPr>
        <p:txBody>
          <a:bodyPr wrap="square" rtlCol="0">
            <a:spAutoFit/>
          </a:bodyPr>
          <a:lstStyle/>
          <a:p>
            <a:pPr algn="ctr"/>
            <a:r>
              <a:rPr lang="en-US" sz="1200" b="1" dirty="0"/>
              <a:t>PRODUCT REGISTRATION FOR SAFETY ALERT OR RECALL ONLY </a:t>
            </a:r>
          </a:p>
        </p:txBody>
      </p:sp>
      <p:sp>
        <p:nvSpPr>
          <p:cNvPr id="17" name="Right Brace 16"/>
          <p:cNvSpPr/>
          <p:nvPr/>
        </p:nvSpPr>
        <p:spPr>
          <a:xfrm>
            <a:off x="8168409" y="4105251"/>
            <a:ext cx="152400" cy="23519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5" name="TextBox 44"/>
          <p:cNvSpPr txBox="1"/>
          <p:nvPr/>
        </p:nvSpPr>
        <p:spPr>
          <a:xfrm>
            <a:off x="8511309" y="5008024"/>
            <a:ext cx="1889991" cy="707886"/>
          </a:xfrm>
          <a:prstGeom prst="rect">
            <a:avLst/>
          </a:prstGeom>
          <a:noFill/>
        </p:spPr>
        <p:txBody>
          <a:bodyPr wrap="square" rtlCol="0">
            <a:spAutoFit/>
          </a:bodyPr>
          <a:lstStyle/>
          <a:p>
            <a:r>
              <a:rPr lang="en-US" sz="2000" b="1" dirty="0">
                <a:solidFill>
                  <a:srgbClr val="4C4C4C"/>
                </a:solidFill>
              </a:rPr>
              <a:t>back side</a:t>
            </a:r>
            <a:r>
              <a:rPr lang="ja-JP" altLang="en-US" sz="2000" b="1" dirty="0">
                <a:solidFill>
                  <a:srgbClr val="4C4C4C"/>
                </a:solidFill>
              </a:rPr>
              <a:t> </a:t>
            </a:r>
            <a:endParaRPr lang="en-US" altLang="ja-JP" sz="2000" b="1" dirty="0">
              <a:solidFill>
                <a:srgbClr val="4C4C4C"/>
              </a:solidFill>
            </a:endParaRPr>
          </a:p>
          <a:p>
            <a:r>
              <a:rPr lang="ja-JP" altLang="en-US" sz="2000" b="1" dirty="0">
                <a:solidFill>
                  <a:srgbClr val="4C4C4C"/>
                </a:solidFill>
                <a:latin typeface="SimSun" panose="02010600030101010101" pitchFamily="2" charset="-122"/>
                <a:ea typeface="SimSun" panose="02010600030101010101" pitchFamily="2" charset="-122"/>
              </a:rPr>
              <a:t>后面</a:t>
            </a:r>
            <a:endParaRPr lang="en-US" sz="2000" b="1" dirty="0">
              <a:solidFill>
                <a:srgbClr val="4C4C4C"/>
              </a:solidFill>
              <a:latin typeface="SimSun" panose="02010600030101010101" pitchFamily="2" charset="-122"/>
              <a:ea typeface="SimSun" panose="02010600030101010101" pitchFamily="2" charset="-122"/>
            </a:endParaRPr>
          </a:p>
        </p:txBody>
      </p:sp>
      <p:sp>
        <p:nvSpPr>
          <p:cNvPr id="49" name="Right Arrow 48"/>
          <p:cNvSpPr/>
          <p:nvPr/>
        </p:nvSpPr>
        <p:spPr>
          <a:xfrm rot="9558984">
            <a:off x="7464939" y="1592296"/>
            <a:ext cx="843635" cy="176204"/>
          </a:xfrm>
          <a:prstGeom prst="right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4" name="Right Arrow 63"/>
          <p:cNvSpPr/>
          <p:nvPr/>
        </p:nvSpPr>
        <p:spPr>
          <a:xfrm rot="8242399">
            <a:off x="7485546" y="2291089"/>
            <a:ext cx="1153552" cy="191742"/>
          </a:xfrm>
          <a:prstGeom prst="right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TextBox 64"/>
          <p:cNvSpPr txBox="1"/>
          <p:nvPr/>
        </p:nvSpPr>
        <p:spPr>
          <a:xfrm rot="21581625">
            <a:off x="8491317" y="1340437"/>
            <a:ext cx="2968239" cy="646331"/>
          </a:xfrm>
          <a:prstGeom prst="rect">
            <a:avLst/>
          </a:prstGeom>
          <a:noFill/>
        </p:spPr>
        <p:txBody>
          <a:bodyPr wrap="square" rtlCol="0">
            <a:spAutoFit/>
          </a:bodyPr>
          <a:lstStyle/>
          <a:p>
            <a:pPr marL="171450" indent="-171450">
              <a:buFont typeface="Wingdings" panose="05000000000000000000" pitchFamily="2" charset="2"/>
              <a:buChar char="ü"/>
            </a:pPr>
            <a:r>
              <a:rPr lang="en-US" dirty="0">
                <a:solidFill>
                  <a:srgbClr val="232323"/>
                </a:solidFill>
              </a:rPr>
              <a:t>Purpose statement</a:t>
            </a:r>
          </a:p>
          <a:p>
            <a:r>
              <a:rPr lang="ja-JP" altLang="en-US" sz="1600" dirty="0">
                <a:solidFill>
                  <a:srgbClr val="232323"/>
                </a:solidFill>
                <a:latin typeface="MS Gothic" panose="020B0609070205080204" pitchFamily="49" charset="-128"/>
                <a:ea typeface="MS Gothic" panose="020B0609070205080204" pitchFamily="49" charset="-128"/>
              </a:rPr>
              <a:t>   </a:t>
            </a:r>
            <a:r>
              <a:rPr lang="ja-JP" altLang="en-US" dirty="0">
                <a:solidFill>
                  <a:srgbClr val="232323"/>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目的声明</a:t>
            </a:r>
            <a:endParaRPr lang="en-US" dirty="0">
              <a:solidFill>
                <a:srgbClr val="232323"/>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endParaRPr>
          </a:p>
        </p:txBody>
      </p:sp>
      <p:sp>
        <p:nvSpPr>
          <p:cNvPr id="67" name="Right Arrow 66"/>
          <p:cNvSpPr/>
          <p:nvPr/>
        </p:nvSpPr>
        <p:spPr>
          <a:xfrm rot="1434607">
            <a:off x="3925643" y="4548165"/>
            <a:ext cx="685697" cy="185018"/>
          </a:xfrm>
          <a:prstGeom prst="right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8" name="TextBox 67"/>
          <p:cNvSpPr txBox="1"/>
          <p:nvPr/>
        </p:nvSpPr>
        <p:spPr>
          <a:xfrm>
            <a:off x="865414" y="3995689"/>
            <a:ext cx="3064789" cy="2585323"/>
          </a:xfrm>
          <a:prstGeom prst="rect">
            <a:avLst/>
          </a:prstGeom>
          <a:noFill/>
        </p:spPr>
        <p:txBody>
          <a:bodyPr wrap="square" rtlCol="0">
            <a:spAutoFit/>
          </a:bodyPr>
          <a:lstStyle/>
          <a:p>
            <a:pPr marL="285750" indent="-285750">
              <a:buFont typeface="Wingdings" panose="05000000000000000000" pitchFamily="2" charset="2"/>
              <a:buChar char="ü"/>
            </a:pPr>
            <a:r>
              <a:rPr lang="en-US" dirty="0">
                <a:solidFill>
                  <a:srgbClr val="4C4C4C"/>
                </a:solidFill>
              </a:rPr>
              <a:t>Manufacturer’s U.S. contact information: address and registration website. </a:t>
            </a:r>
            <a:r>
              <a:rPr lang="en-US" b="1" i="1" dirty="0">
                <a:solidFill>
                  <a:srgbClr val="4C4C4C"/>
                </a:solidFill>
              </a:rPr>
              <a:t>If no registration website, email is required.</a:t>
            </a:r>
            <a:endParaRPr lang="en-US" dirty="0">
              <a:solidFill>
                <a:srgbClr val="4C4C4C"/>
              </a:solidFill>
            </a:endParaRPr>
          </a:p>
          <a:p>
            <a:r>
              <a:rPr lang="zh-TW" altLang="en-US" dirty="0">
                <a:solidFill>
                  <a:srgbClr val="4C4C4C"/>
                </a:solidFill>
                <a:latin typeface="MS Gothic" panose="020B0609070205080204" pitchFamily="49" charset="-128"/>
                <a:ea typeface="MS Gothic" panose="020B0609070205080204" pitchFamily="49" charset="-128"/>
              </a:rPr>
              <a:t>  </a:t>
            </a:r>
            <a:r>
              <a:rPr lang="zh-CN" altLang="en-US" dirty="0">
                <a:solidFill>
                  <a:srgbClr val="4C4C4C"/>
                </a:solidFill>
                <a:latin typeface="SimSun" panose="02010600030101010101" pitchFamily="2" charset="-122"/>
                <a:ea typeface="SimSun" panose="02010600030101010101" pitchFamily="2" charset="-122"/>
              </a:rPr>
              <a:t>制造商的美国联系信息： </a:t>
            </a:r>
            <a:endParaRPr lang="en-US" altLang="zh-CN" dirty="0">
              <a:solidFill>
                <a:srgbClr val="4C4C4C"/>
              </a:solidFill>
              <a:latin typeface="SimSun" panose="02010600030101010101" pitchFamily="2" charset="-122"/>
              <a:ea typeface="SimSun" panose="02010600030101010101" pitchFamily="2" charset="-122"/>
            </a:endParaRPr>
          </a:p>
          <a:p>
            <a:r>
              <a:rPr lang="en-US" altLang="zh-CN" dirty="0">
                <a:solidFill>
                  <a:srgbClr val="4C4C4C"/>
                </a:solidFill>
                <a:latin typeface="SimSun" panose="02010600030101010101" pitchFamily="2" charset="-122"/>
                <a:ea typeface="SimSun" panose="02010600030101010101" pitchFamily="2" charset="-122"/>
              </a:rPr>
              <a:t>  </a:t>
            </a:r>
            <a:r>
              <a:rPr lang="zh-CN" altLang="en-US" dirty="0">
                <a:solidFill>
                  <a:srgbClr val="4C4C4C"/>
                </a:solidFill>
                <a:latin typeface="SimSun" panose="02010600030101010101" pitchFamily="2" charset="-122"/>
                <a:ea typeface="SimSun" panose="02010600030101010101" pitchFamily="2" charset="-122"/>
              </a:rPr>
              <a:t>地址和注册网站。</a:t>
            </a:r>
            <a:r>
              <a:rPr lang="zh-CN" altLang="en-US" b="1" dirty="0">
                <a:solidFill>
                  <a:srgbClr val="4C4C4C"/>
                </a:solidFill>
                <a:latin typeface="SimSun" panose="02010600030101010101" pitchFamily="2" charset="-122"/>
                <a:ea typeface="SimSun" panose="02010600030101010101" pitchFamily="2" charset="-122"/>
              </a:rPr>
              <a:t>如果没 </a:t>
            </a:r>
            <a:endParaRPr lang="en-US" altLang="zh-CN" b="1" dirty="0">
              <a:solidFill>
                <a:srgbClr val="4C4C4C"/>
              </a:solidFill>
              <a:latin typeface="SimSun" panose="02010600030101010101" pitchFamily="2" charset="-122"/>
              <a:ea typeface="SimSun" panose="02010600030101010101" pitchFamily="2" charset="-122"/>
            </a:endParaRPr>
          </a:p>
          <a:p>
            <a:r>
              <a:rPr lang="en-US" altLang="zh-CN" b="1" dirty="0">
                <a:solidFill>
                  <a:srgbClr val="4C4C4C"/>
                </a:solidFill>
                <a:latin typeface="SimSun" panose="02010600030101010101" pitchFamily="2" charset="-122"/>
                <a:ea typeface="SimSun" panose="02010600030101010101" pitchFamily="2" charset="-122"/>
              </a:rPr>
              <a:t>  </a:t>
            </a:r>
            <a:r>
              <a:rPr lang="zh-CN" altLang="en-US" b="1" dirty="0">
                <a:solidFill>
                  <a:srgbClr val="4C4C4C"/>
                </a:solidFill>
                <a:latin typeface="SimSun" panose="02010600030101010101" pitchFamily="2" charset="-122"/>
                <a:ea typeface="SimSun" panose="02010600030101010101" pitchFamily="2" charset="-122"/>
              </a:rPr>
              <a:t>有注册网站，则需要电子 </a:t>
            </a:r>
            <a:endParaRPr lang="en-US" altLang="zh-CN" b="1" dirty="0">
              <a:solidFill>
                <a:srgbClr val="4C4C4C"/>
              </a:solidFill>
              <a:latin typeface="SimSun" panose="02010600030101010101" pitchFamily="2" charset="-122"/>
              <a:ea typeface="SimSun" panose="02010600030101010101" pitchFamily="2" charset="-122"/>
            </a:endParaRPr>
          </a:p>
          <a:p>
            <a:r>
              <a:rPr lang="en-US" altLang="zh-CN" b="1" dirty="0">
                <a:solidFill>
                  <a:srgbClr val="4C4C4C"/>
                </a:solidFill>
                <a:latin typeface="SimSun" panose="02010600030101010101" pitchFamily="2" charset="-122"/>
                <a:ea typeface="SimSun" panose="02010600030101010101" pitchFamily="2" charset="-122"/>
              </a:rPr>
              <a:t>  </a:t>
            </a:r>
            <a:r>
              <a:rPr lang="zh-CN" altLang="en-US" b="1" dirty="0">
                <a:solidFill>
                  <a:srgbClr val="4C4C4C"/>
                </a:solidFill>
                <a:latin typeface="SimSun" panose="02010600030101010101" pitchFamily="2" charset="-122"/>
                <a:ea typeface="SimSun" panose="02010600030101010101" pitchFamily="2" charset="-122"/>
              </a:rPr>
              <a:t>邮件。</a:t>
            </a:r>
            <a:endParaRPr lang="en-US" sz="1600" b="1" dirty="0">
              <a:solidFill>
                <a:srgbClr val="4C4C4C"/>
              </a:solidFill>
              <a:latin typeface="SimSun" panose="02010600030101010101" pitchFamily="2" charset="-122"/>
              <a:ea typeface="SimSun" panose="02010600030101010101" pitchFamily="2" charset="-122"/>
            </a:endParaRPr>
          </a:p>
        </p:txBody>
      </p:sp>
      <p:sp>
        <p:nvSpPr>
          <p:cNvPr id="69" name="TextBox 68"/>
          <p:cNvSpPr txBox="1"/>
          <p:nvPr/>
        </p:nvSpPr>
        <p:spPr>
          <a:xfrm>
            <a:off x="8530003" y="5744294"/>
            <a:ext cx="2828140" cy="646331"/>
          </a:xfrm>
          <a:prstGeom prst="rect">
            <a:avLst/>
          </a:prstGeom>
          <a:noFill/>
        </p:spPr>
        <p:txBody>
          <a:bodyPr wrap="square" rtlCol="0">
            <a:spAutoFit/>
          </a:bodyPr>
          <a:lstStyle/>
          <a:p>
            <a:pPr marL="171450" indent="-171450">
              <a:buFont typeface="Wingdings" panose="05000000000000000000" pitchFamily="2" charset="2"/>
              <a:buChar char="ü"/>
            </a:pPr>
            <a:r>
              <a:rPr lang="en-US" dirty="0">
                <a:solidFill>
                  <a:srgbClr val="4C4C4C"/>
                </a:solidFill>
              </a:rPr>
              <a:t>Pre-printed product info</a:t>
            </a:r>
            <a:r>
              <a:rPr lang="en-US" sz="1200" dirty="0">
                <a:solidFill>
                  <a:srgbClr val="4C4C4C"/>
                </a:solidFill>
              </a:rPr>
              <a:t>.</a:t>
            </a:r>
          </a:p>
          <a:p>
            <a:r>
              <a:rPr lang="zh-CN" altLang="en-US" dirty="0">
                <a:solidFill>
                  <a:srgbClr val="4C4C4C"/>
                </a:solidFill>
                <a:latin typeface="MS Gothic" panose="020B0609070205080204" pitchFamily="49" charset="-128"/>
                <a:ea typeface="MS Gothic" panose="020B0609070205080204" pitchFamily="49" charset="-128"/>
              </a:rPr>
              <a:t>  </a:t>
            </a:r>
            <a:r>
              <a:rPr lang="zh-CN" altLang="en-US" dirty="0">
                <a:solidFill>
                  <a:srgbClr val="4C4C4C"/>
                </a:solidFill>
                <a:latin typeface="SimSun" panose="02010600030101010101" pitchFamily="2" charset="-122"/>
                <a:ea typeface="SimSun" panose="02010600030101010101" pitchFamily="2" charset="-122"/>
              </a:rPr>
              <a:t>预印产品信息</a:t>
            </a:r>
            <a:endParaRPr lang="en-US" dirty="0">
              <a:solidFill>
                <a:srgbClr val="4C4C4C"/>
              </a:solidFill>
              <a:latin typeface="SimSun" panose="02010600030101010101" pitchFamily="2" charset="-122"/>
              <a:ea typeface="SimSun" panose="02010600030101010101" pitchFamily="2" charset="-122"/>
            </a:endParaRPr>
          </a:p>
        </p:txBody>
      </p:sp>
      <p:sp>
        <p:nvSpPr>
          <p:cNvPr id="70" name="Right Arrow 69"/>
          <p:cNvSpPr/>
          <p:nvPr/>
        </p:nvSpPr>
        <p:spPr>
          <a:xfrm rot="12275193">
            <a:off x="7683273" y="5588624"/>
            <a:ext cx="798468" cy="207176"/>
          </a:xfrm>
          <a:prstGeom prst="right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0068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1000"/>
                                        <p:tgtEl>
                                          <p:spTgt spid="65"/>
                                        </p:tgtEl>
                                      </p:cBhvr>
                                    </p:animEffect>
                                    <p:anim calcmode="lin" valueType="num">
                                      <p:cBhvr>
                                        <p:cTn id="25" dur="1000" fill="hold"/>
                                        <p:tgtEl>
                                          <p:spTgt spid="65"/>
                                        </p:tgtEl>
                                        <p:attrNameLst>
                                          <p:attrName>ppt_x</p:attrName>
                                        </p:attrNameLst>
                                      </p:cBhvr>
                                      <p:tavLst>
                                        <p:tav tm="0">
                                          <p:val>
                                            <p:strVal val="#ppt_x"/>
                                          </p:val>
                                        </p:tav>
                                        <p:tav tm="100000">
                                          <p:val>
                                            <p:strVal val="#ppt_x"/>
                                          </p:val>
                                        </p:tav>
                                      </p:tavLst>
                                    </p:anim>
                                    <p:anim calcmode="lin" valueType="num">
                                      <p:cBhvr>
                                        <p:cTn id="26" dur="1000" fill="hold"/>
                                        <p:tgtEl>
                                          <p:spTgt spid="6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fade">
                                      <p:cBhvr>
                                        <p:cTn id="29" dur="1000"/>
                                        <p:tgtEl>
                                          <p:spTgt spid="49"/>
                                        </p:tgtEl>
                                      </p:cBhvr>
                                    </p:animEffect>
                                    <p:anim calcmode="lin" valueType="num">
                                      <p:cBhvr>
                                        <p:cTn id="30" dur="1000" fill="hold"/>
                                        <p:tgtEl>
                                          <p:spTgt spid="49"/>
                                        </p:tgtEl>
                                        <p:attrNameLst>
                                          <p:attrName>ppt_x</p:attrName>
                                        </p:attrNameLst>
                                      </p:cBhvr>
                                      <p:tavLst>
                                        <p:tav tm="0">
                                          <p:val>
                                            <p:strVal val="#ppt_x"/>
                                          </p:val>
                                        </p:tav>
                                        <p:tav tm="100000">
                                          <p:val>
                                            <p:strVal val="#ppt_x"/>
                                          </p:val>
                                        </p:tav>
                                      </p:tavLst>
                                    </p:anim>
                                    <p:anim calcmode="lin" valueType="num">
                                      <p:cBhvr>
                                        <p:cTn id="31" dur="1000" fill="hold"/>
                                        <p:tgtEl>
                                          <p:spTgt spid="4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fade">
                                      <p:cBhvr>
                                        <p:cTn id="34" dur="1000"/>
                                        <p:tgtEl>
                                          <p:spTgt spid="64"/>
                                        </p:tgtEl>
                                      </p:cBhvr>
                                    </p:animEffect>
                                    <p:anim calcmode="lin" valueType="num">
                                      <p:cBhvr>
                                        <p:cTn id="35" dur="1000" fill="hold"/>
                                        <p:tgtEl>
                                          <p:spTgt spid="64"/>
                                        </p:tgtEl>
                                        <p:attrNameLst>
                                          <p:attrName>ppt_x</p:attrName>
                                        </p:attrNameLst>
                                      </p:cBhvr>
                                      <p:tavLst>
                                        <p:tav tm="0">
                                          <p:val>
                                            <p:strVal val="#ppt_x"/>
                                          </p:val>
                                        </p:tav>
                                        <p:tav tm="100000">
                                          <p:val>
                                            <p:strVal val="#ppt_x"/>
                                          </p:val>
                                        </p:tav>
                                      </p:tavLst>
                                    </p:anim>
                                    <p:anim calcmode="lin" valueType="num">
                                      <p:cBhvr>
                                        <p:cTn id="36"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67"/>
                                        </p:tgtEl>
                                        <p:attrNameLst>
                                          <p:attrName>style.visibility</p:attrName>
                                        </p:attrNameLst>
                                      </p:cBhvr>
                                      <p:to>
                                        <p:strVal val="visible"/>
                                      </p:to>
                                    </p:set>
                                    <p:animEffect transition="in" filter="barn(inVertical)">
                                      <p:cBhvr>
                                        <p:cTn id="49" dur="500"/>
                                        <p:tgtEl>
                                          <p:spTgt spid="6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barn(inVertical)">
                                      <p:cBhvr>
                                        <p:cTn id="52" dur="500"/>
                                        <p:tgtEl>
                                          <p:spTgt spid="68"/>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heel(1)">
                                      <p:cBhvr>
                                        <p:cTn id="57" dur="20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70"/>
                                        </p:tgtEl>
                                        <p:attrNameLst>
                                          <p:attrName>style.visibility</p:attrName>
                                        </p:attrNameLst>
                                      </p:cBhvr>
                                      <p:to>
                                        <p:strVal val="visible"/>
                                      </p:to>
                                    </p:set>
                                    <p:animEffect transition="in" filter="wheel(1)">
                                      <p:cBhvr>
                                        <p:cTn id="62" dur="2000"/>
                                        <p:tgtEl>
                                          <p:spTgt spid="70"/>
                                        </p:tgtEl>
                                      </p:cBhvr>
                                    </p:animEffect>
                                  </p:childTnLst>
                                </p:cTn>
                              </p:par>
                              <p:par>
                                <p:cTn id="63" presetID="21" presetClass="entr" presetSubtype="1" fill="hold" grpId="0" nodeType="withEffect">
                                  <p:stCondLst>
                                    <p:cond delay="0"/>
                                  </p:stCondLst>
                                  <p:childTnLst>
                                    <p:set>
                                      <p:cBhvr>
                                        <p:cTn id="64" dur="1" fill="hold">
                                          <p:stCondLst>
                                            <p:cond delay="0"/>
                                          </p:stCondLst>
                                        </p:cTn>
                                        <p:tgtEl>
                                          <p:spTgt spid="69"/>
                                        </p:tgtEl>
                                        <p:attrNameLst>
                                          <p:attrName>style.visibility</p:attrName>
                                        </p:attrNameLst>
                                      </p:cBhvr>
                                      <p:to>
                                        <p:strVal val="visible"/>
                                      </p:to>
                                    </p:set>
                                    <p:animEffect transition="in" filter="wheel(1)">
                                      <p:cBhvr>
                                        <p:cTn id="65" dur="2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8" grpId="0" animBg="1"/>
      <p:bldP spid="8" grpId="0"/>
      <p:bldP spid="49" grpId="0" animBg="1"/>
      <p:bldP spid="64" grpId="0" animBg="1"/>
      <p:bldP spid="65" grpId="0"/>
      <p:bldP spid="67" grpId="0" animBg="1"/>
      <p:bldP spid="68" grpId="0"/>
      <p:bldP spid="69" grpId="0"/>
      <p:bldP spid="7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a:spLocks noGrp="1"/>
          </p:cNvSpPr>
          <p:nvPr>
            <p:ph type="title"/>
          </p:nvPr>
        </p:nvSpPr>
        <p:spPr>
          <a:xfrm>
            <a:off x="305425" y="352395"/>
            <a:ext cx="11582195" cy="990600"/>
          </a:xfrm>
        </p:spPr>
        <p:txBody>
          <a:bodyPr>
            <a:normAutofit fontScale="90000"/>
          </a:bodyPr>
          <a:lstStyle/>
          <a:p>
            <a:pPr algn="l"/>
            <a:br>
              <a:rPr lang="en-US" sz="2700" b="1" dirty="0"/>
            </a:br>
            <a:r>
              <a:rPr lang="en-US" sz="2700" b="1" dirty="0"/>
              <a:t>What Information Needs To Be On The Part  Of The Registration Form Which Consumers Mail Back To The Firm? </a:t>
            </a:r>
            <a:br>
              <a:rPr lang="en-US" sz="2700" b="1" dirty="0"/>
            </a:br>
            <a:r>
              <a:rPr lang="en-US" sz="4000" b="1" dirty="0"/>
              <a:t>	</a:t>
            </a:r>
            <a:r>
              <a:rPr lang="en-US" sz="2000" b="1" dirty="0"/>
              <a:t>					</a:t>
            </a:r>
            <a:endParaRPr lang="en-US" sz="4000" b="1" u="sng" dirty="0"/>
          </a:p>
        </p:txBody>
      </p:sp>
      <p:sp>
        <p:nvSpPr>
          <p:cNvPr id="24" name="Rectangle 4"/>
          <p:cNvSpPr>
            <a:spLocks noChangeArrowheads="1"/>
          </p:cNvSpPr>
          <p:nvPr/>
        </p:nvSpPr>
        <p:spPr bwMode="auto">
          <a:xfrm>
            <a:off x="362483" y="1096444"/>
            <a:ext cx="5598265" cy="3077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eaLnBrk="0" hangingPunct="0"/>
            <a:r>
              <a:rPr lang="zh-CN" altLang="en-US" sz="2000" b="1" dirty="0">
                <a:solidFill>
                  <a:srgbClr val="2E74B5"/>
                </a:solidFill>
                <a:latin typeface="SimSun" panose="02010600030101010101" pitchFamily="2" charset="-122"/>
                <a:ea typeface="SimSun" panose="02010600030101010101" pitchFamily="2" charset="-122"/>
              </a:rPr>
              <a:t>产品注册表</a:t>
            </a:r>
            <a:r>
              <a:rPr lang="en-US" altLang="zh-CN" sz="2000" b="1" dirty="0">
                <a:solidFill>
                  <a:srgbClr val="2E74B5"/>
                </a:solidFill>
                <a:latin typeface="SimSun" panose="02010600030101010101" pitchFamily="2" charset="-122"/>
                <a:ea typeface="SimSun" panose="02010600030101010101" pitchFamily="2" charset="-122"/>
              </a:rPr>
              <a:t>: </a:t>
            </a:r>
            <a:r>
              <a:rPr lang="zh-CN" altLang="en-US" sz="2000" b="1" dirty="0">
                <a:solidFill>
                  <a:srgbClr val="2E74B5"/>
                </a:solidFill>
                <a:latin typeface="SimSun" panose="02010600030101010101" pitchFamily="2" charset="-122"/>
                <a:ea typeface="SimSun" panose="02010600030101010101" pitchFamily="2" charset="-122"/>
              </a:rPr>
              <a:t>消费者邮寄的部分需要有什么 </a:t>
            </a:r>
            <a:r>
              <a:rPr lang="en-US" altLang="zh-CN" sz="2000" b="1" dirty="0">
                <a:solidFill>
                  <a:srgbClr val="2E74B5"/>
                </a:solidFill>
                <a:latin typeface="SimSun" panose="02010600030101010101" pitchFamily="2" charset="-122"/>
                <a:ea typeface="SimSun" panose="02010600030101010101" pitchFamily="2" charset="-122"/>
              </a:rPr>
              <a:t>?</a:t>
            </a:r>
            <a:endParaRPr lang="zh-TW" altLang="en-US" sz="2000" b="1" dirty="0">
              <a:solidFill>
                <a:srgbClr val="2E74B5"/>
              </a:solidFill>
              <a:latin typeface="SimSun" panose="02010600030101010101" pitchFamily="2" charset="-122"/>
              <a:ea typeface="SimSun" panose="02010600030101010101" pitchFamily="2" charset="-122"/>
            </a:endParaRPr>
          </a:p>
        </p:txBody>
      </p:sp>
      <p:sp>
        <p:nvSpPr>
          <p:cNvPr id="35" name="Rectangle 34"/>
          <p:cNvSpPr/>
          <p:nvPr/>
        </p:nvSpPr>
        <p:spPr>
          <a:xfrm>
            <a:off x="4017649" y="1477600"/>
            <a:ext cx="3886199" cy="2443053"/>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7" name="Picture 46"/>
          <p:cNvPicPr>
            <a:picLocks noChangeAspect="1"/>
          </p:cNvPicPr>
          <p:nvPr/>
        </p:nvPicPr>
        <p:blipFill rotWithShape="1">
          <a:blip r:embed="rId2"/>
          <a:srcRect l="11868" t="49149" r="4242" b="9989"/>
          <a:stretch/>
        </p:blipFill>
        <p:spPr>
          <a:xfrm>
            <a:off x="4394931" y="1531788"/>
            <a:ext cx="3017520" cy="2194560"/>
          </a:xfrm>
          <a:prstGeom prst="rect">
            <a:avLst/>
          </a:prstGeom>
        </p:spPr>
      </p:pic>
      <p:sp>
        <p:nvSpPr>
          <p:cNvPr id="48" name="TextBox 47"/>
          <p:cNvSpPr txBox="1"/>
          <p:nvPr/>
        </p:nvSpPr>
        <p:spPr>
          <a:xfrm>
            <a:off x="4489761" y="2895352"/>
            <a:ext cx="1752600" cy="830997"/>
          </a:xfrm>
          <a:prstGeom prst="rect">
            <a:avLst/>
          </a:prstGeom>
          <a:solidFill>
            <a:schemeClr val="bg1"/>
          </a:solidFill>
        </p:spPr>
        <p:txBody>
          <a:bodyPr wrap="square" rtlCol="0">
            <a:spAutoFit/>
          </a:bodyPr>
          <a:lstStyle/>
          <a:p>
            <a:pPr algn="ctr"/>
            <a:r>
              <a:rPr lang="en-US" sz="1200" b="1" dirty="0"/>
              <a:t>Manufacturer’s Name</a:t>
            </a:r>
          </a:p>
          <a:p>
            <a:pPr algn="ctr"/>
            <a:r>
              <a:rPr lang="en-US" sz="1200" b="1" dirty="0"/>
              <a:t>Post Office Box 0000</a:t>
            </a:r>
          </a:p>
          <a:p>
            <a:pPr algn="ctr"/>
            <a:r>
              <a:rPr lang="en-US" sz="1200" b="1" dirty="0"/>
              <a:t>Anytown, ST 01234</a:t>
            </a:r>
          </a:p>
          <a:p>
            <a:pPr algn="ctr"/>
            <a:endParaRPr lang="en-US" sz="1200" b="1" dirty="0"/>
          </a:p>
        </p:txBody>
      </p:sp>
      <p:sp>
        <p:nvSpPr>
          <p:cNvPr id="37" name="Left Brace 36"/>
          <p:cNvSpPr/>
          <p:nvPr/>
        </p:nvSpPr>
        <p:spPr>
          <a:xfrm>
            <a:off x="3775027" y="1476828"/>
            <a:ext cx="121695" cy="244382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1" name="TextBox 50"/>
          <p:cNvSpPr txBox="1"/>
          <p:nvPr/>
        </p:nvSpPr>
        <p:spPr>
          <a:xfrm>
            <a:off x="2535652" y="2414615"/>
            <a:ext cx="990600" cy="523220"/>
          </a:xfrm>
          <a:prstGeom prst="rect">
            <a:avLst/>
          </a:prstGeom>
          <a:noFill/>
        </p:spPr>
        <p:txBody>
          <a:bodyPr wrap="square" rtlCol="0">
            <a:spAutoFit/>
          </a:bodyPr>
          <a:lstStyle/>
          <a:p>
            <a:r>
              <a:rPr lang="en-US" sz="1400" b="1" dirty="0">
                <a:solidFill>
                  <a:srgbClr val="4C4C4C"/>
                </a:solidFill>
              </a:rPr>
              <a:t>front side </a:t>
            </a:r>
          </a:p>
          <a:p>
            <a:r>
              <a:rPr lang="ja-JP" altLang="en-US" sz="1400" b="1" dirty="0">
                <a:solidFill>
                  <a:srgbClr val="4C4C4C"/>
                </a:solidFill>
                <a:latin typeface="SimSun" panose="02010600030101010101" pitchFamily="2" charset="-122"/>
                <a:ea typeface="SimSun" panose="02010600030101010101" pitchFamily="2" charset="-122"/>
              </a:rPr>
              <a:t>前面</a:t>
            </a:r>
            <a:endParaRPr lang="en-US" sz="1400" b="1" dirty="0">
              <a:solidFill>
                <a:srgbClr val="4C4C4C"/>
              </a:solidFill>
              <a:latin typeface="SimSun" panose="02010600030101010101" pitchFamily="2" charset="-122"/>
              <a:ea typeface="SimSun" panose="02010600030101010101" pitchFamily="2" charset="-122"/>
            </a:endParaRPr>
          </a:p>
        </p:txBody>
      </p:sp>
      <p:sp>
        <p:nvSpPr>
          <p:cNvPr id="59" name="Rectangle 58"/>
          <p:cNvSpPr/>
          <p:nvPr/>
        </p:nvSpPr>
        <p:spPr>
          <a:xfrm>
            <a:off x="3998404" y="4151561"/>
            <a:ext cx="3941538" cy="2457457"/>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TextBox 59"/>
          <p:cNvSpPr txBox="1"/>
          <p:nvPr/>
        </p:nvSpPr>
        <p:spPr>
          <a:xfrm>
            <a:off x="4376325" y="5847572"/>
            <a:ext cx="3245973" cy="649937"/>
          </a:xfrm>
          <a:prstGeom prst="rect">
            <a:avLst/>
          </a:prstGeom>
          <a:noFill/>
          <a:ln>
            <a:solidFill>
              <a:schemeClr val="tx1"/>
            </a:solidFill>
          </a:ln>
        </p:spPr>
        <p:txBody>
          <a:bodyPr wrap="square" rtlCol="0">
            <a:spAutoFit/>
          </a:bodyPr>
          <a:lstStyle/>
          <a:p>
            <a:r>
              <a:rPr lang="en-US" sz="1200" b="1" dirty="0"/>
              <a:t>Model Name</a:t>
            </a:r>
            <a:r>
              <a:rPr lang="en-US" sz="1200" dirty="0"/>
              <a:t>: ABC</a:t>
            </a:r>
          </a:p>
          <a:p>
            <a:r>
              <a:rPr lang="en-US" sz="1200" b="1" dirty="0"/>
              <a:t>Model Number</a:t>
            </a:r>
            <a:r>
              <a:rPr lang="en-US" sz="1200" dirty="0"/>
              <a:t>: 123</a:t>
            </a:r>
          </a:p>
          <a:p>
            <a:r>
              <a:rPr lang="en-US" sz="1200" b="1" dirty="0"/>
              <a:t>Manufacture Date</a:t>
            </a:r>
            <a:r>
              <a:rPr lang="en-US" sz="1200" dirty="0"/>
              <a:t>: January 1, 2020</a:t>
            </a:r>
          </a:p>
        </p:txBody>
      </p:sp>
      <p:sp>
        <p:nvSpPr>
          <p:cNvPr id="61" name="TextBox 60"/>
          <p:cNvSpPr txBox="1"/>
          <p:nvPr/>
        </p:nvSpPr>
        <p:spPr>
          <a:xfrm>
            <a:off x="4244898" y="4174982"/>
            <a:ext cx="3695045" cy="278544"/>
          </a:xfrm>
          <a:prstGeom prst="rect">
            <a:avLst/>
          </a:prstGeom>
          <a:noFill/>
        </p:spPr>
        <p:txBody>
          <a:bodyPr wrap="square" rtlCol="0">
            <a:spAutoFit/>
          </a:bodyPr>
          <a:lstStyle/>
          <a:p>
            <a:pPr algn="ctr"/>
            <a:r>
              <a:rPr lang="en-US" sz="1200" b="1" u="sng" dirty="0"/>
              <a:t>Consumer’s Address And Contact Information</a:t>
            </a:r>
          </a:p>
        </p:txBody>
      </p:sp>
      <p:sp>
        <p:nvSpPr>
          <p:cNvPr id="38" name="Right Brace 37"/>
          <p:cNvSpPr/>
          <p:nvPr/>
        </p:nvSpPr>
        <p:spPr>
          <a:xfrm>
            <a:off x="8062311" y="4152063"/>
            <a:ext cx="207227" cy="244382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3" name="TextBox 62"/>
          <p:cNvSpPr txBox="1"/>
          <p:nvPr/>
        </p:nvSpPr>
        <p:spPr>
          <a:xfrm>
            <a:off x="8391905" y="5069980"/>
            <a:ext cx="1981200" cy="523220"/>
          </a:xfrm>
          <a:prstGeom prst="rect">
            <a:avLst/>
          </a:prstGeom>
          <a:noFill/>
        </p:spPr>
        <p:txBody>
          <a:bodyPr wrap="square" rtlCol="0">
            <a:spAutoFit/>
          </a:bodyPr>
          <a:lstStyle/>
          <a:p>
            <a:r>
              <a:rPr lang="en-US" sz="1400" b="1" dirty="0">
                <a:solidFill>
                  <a:srgbClr val="4C4C4C"/>
                </a:solidFill>
              </a:rPr>
              <a:t>back side </a:t>
            </a:r>
          </a:p>
          <a:p>
            <a:r>
              <a:rPr lang="ja-JP" altLang="en-US" sz="1400" dirty="0">
                <a:solidFill>
                  <a:srgbClr val="4C4C4C"/>
                </a:solidFill>
                <a:latin typeface="SimSun" panose="02010600030101010101" pitchFamily="2" charset="-122"/>
                <a:ea typeface="SimSun" panose="02010600030101010101" pitchFamily="2" charset="-122"/>
              </a:rPr>
              <a:t>后面</a:t>
            </a:r>
          </a:p>
        </p:txBody>
      </p:sp>
      <p:sp>
        <p:nvSpPr>
          <p:cNvPr id="28" name="Right Arrow 27"/>
          <p:cNvSpPr/>
          <p:nvPr/>
        </p:nvSpPr>
        <p:spPr>
          <a:xfrm rot="9558984">
            <a:off x="7473144" y="1699977"/>
            <a:ext cx="843635" cy="176204"/>
          </a:xfrm>
          <a:prstGeom prst="right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TextBox 28"/>
          <p:cNvSpPr txBox="1"/>
          <p:nvPr/>
        </p:nvSpPr>
        <p:spPr>
          <a:xfrm>
            <a:off x="8372640" y="1327253"/>
            <a:ext cx="1739145" cy="553998"/>
          </a:xfrm>
          <a:prstGeom prst="rect">
            <a:avLst/>
          </a:prstGeom>
          <a:noFill/>
        </p:spPr>
        <p:txBody>
          <a:bodyPr wrap="square" rtlCol="0">
            <a:spAutoFit/>
          </a:bodyPr>
          <a:lstStyle/>
          <a:p>
            <a:pPr marL="171450" indent="-171450">
              <a:buFont typeface="Wingdings" panose="05000000000000000000" pitchFamily="2" charset="2"/>
              <a:buChar char="ü"/>
            </a:pPr>
            <a:r>
              <a:rPr lang="en-US" sz="1200" dirty="0">
                <a:solidFill>
                  <a:srgbClr val="4C4C4C"/>
                </a:solidFill>
              </a:rPr>
              <a:t>Postage paid</a:t>
            </a:r>
          </a:p>
          <a:p>
            <a:r>
              <a:rPr lang="ja-JP" altLang="en-US" sz="1600" dirty="0">
                <a:solidFill>
                  <a:srgbClr val="4C4C4C"/>
                </a:solidFill>
                <a:latin typeface="MS Gothic" panose="020B0609070205080204" pitchFamily="49" charset="-128"/>
                <a:ea typeface="MS Gothic" panose="020B0609070205080204" pitchFamily="49" charset="-128"/>
              </a:rPr>
              <a:t>  </a:t>
            </a:r>
            <a:r>
              <a:rPr lang="ja-JP" altLang="en-US" dirty="0">
                <a:solidFill>
                  <a:srgbClr val="4C4C4C"/>
                </a:solidFill>
                <a:latin typeface="SimSun" panose="02010600030101010101" pitchFamily="2" charset="-122"/>
                <a:ea typeface="SimSun" panose="02010600030101010101" pitchFamily="2" charset="-122"/>
              </a:rPr>
              <a:t>邮资已付</a:t>
            </a:r>
            <a:endParaRPr lang="en-US" dirty="0">
              <a:solidFill>
                <a:srgbClr val="4C4C4C"/>
              </a:solidFill>
              <a:latin typeface="SimSun" panose="02010600030101010101" pitchFamily="2" charset="-122"/>
              <a:ea typeface="SimSun" panose="02010600030101010101" pitchFamily="2" charset="-122"/>
            </a:endParaRPr>
          </a:p>
        </p:txBody>
      </p:sp>
      <p:sp>
        <p:nvSpPr>
          <p:cNvPr id="30" name="TextBox 29"/>
          <p:cNvSpPr txBox="1"/>
          <p:nvPr/>
        </p:nvSpPr>
        <p:spPr>
          <a:xfrm>
            <a:off x="8100328" y="2820965"/>
            <a:ext cx="2927556" cy="553998"/>
          </a:xfrm>
          <a:prstGeom prst="rect">
            <a:avLst/>
          </a:prstGeom>
          <a:noFill/>
        </p:spPr>
        <p:txBody>
          <a:bodyPr wrap="square" rtlCol="0">
            <a:spAutoFit/>
          </a:bodyPr>
          <a:lstStyle/>
          <a:p>
            <a:pPr marL="285750" indent="-285750">
              <a:buFont typeface="Wingdings" panose="05000000000000000000" pitchFamily="2" charset="2"/>
              <a:buChar char="ü"/>
            </a:pPr>
            <a:r>
              <a:rPr lang="en-US" sz="1200" dirty="0">
                <a:solidFill>
                  <a:srgbClr val="4C4C4C"/>
                </a:solidFill>
              </a:rPr>
              <a:t>Manufacturer’s U.S. mailing address</a:t>
            </a:r>
          </a:p>
          <a:p>
            <a:r>
              <a:rPr lang="zh-CN" altLang="en-US" sz="1200" dirty="0">
                <a:solidFill>
                  <a:srgbClr val="4C4C4C"/>
                </a:solidFill>
              </a:rPr>
              <a:t>         </a:t>
            </a:r>
            <a:r>
              <a:rPr lang="zh-CN" altLang="en-US" dirty="0">
                <a:solidFill>
                  <a:srgbClr val="4C4C4C"/>
                </a:solidFill>
                <a:latin typeface="SimSun" panose="02010600030101010101" pitchFamily="2" charset="-122"/>
                <a:ea typeface="SimSun" panose="02010600030101010101" pitchFamily="2" charset="-122"/>
              </a:rPr>
              <a:t>制造商的美国邮寄地址</a:t>
            </a:r>
            <a:endParaRPr lang="en-US" dirty="0">
              <a:solidFill>
                <a:srgbClr val="4C4C4C"/>
              </a:solidFill>
              <a:latin typeface="SimSun" panose="02010600030101010101" pitchFamily="2" charset="-122"/>
              <a:ea typeface="SimSun" panose="02010600030101010101" pitchFamily="2" charset="-122"/>
            </a:endParaRPr>
          </a:p>
        </p:txBody>
      </p:sp>
      <p:sp>
        <p:nvSpPr>
          <p:cNvPr id="31" name="Right Arrow 30"/>
          <p:cNvSpPr/>
          <p:nvPr/>
        </p:nvSpPr>
        <p:spPr>
          <a:xfrm rot="10800000">
            <a:off x="6258723" y="3001449"/>
            <a:ext cx="1803586" cy="204527"/>
          </a:xfrm>
          <a:prstGeom prst="right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extBox 31"/>
          <p:cNvSpPr txBox="1"/>
          <p:nvPr/>
        </p:nvSpPr>
        <p:spPr>
          <a:xfrm>
            <a:off x="539828" y="4131262"/>
            <a:ext cx="3336210" cy="553998"/>
          </a:xfrm>
          <a:prstGeom prst="rect">
            <a:avLst/>
          </a:prstGeom>
          <a:noFill/>
        </p:spPr>
        <p:txBody>
          <a:bodyPr wrap="square" rtlCol="0">
            <a:spAutoFit/>
          </a:bodyPr>
          <a:lstStyle/>
          <a:p>
            <a:pPr marL="171450" indent="-171450">
              <a:buFont typeface="Wingdings" panose="05000000000000000000" pitchFamily="2" charset="2"/>
              <a:buChar char="ü"/>
            </a:pPr>
            <a:r>
              <a:rPr lang="en-US" sz="1200" dirty="0">
                <a:solidFill>
                  <a:srgbClr val="4C4C4C"/>
                </a:solidFill>
              </a:rPr>
              <a:t>Place for consumers to fill in their contact info. </a:t>
            </a:r>
          </a:p>
          <a:p>
            <a:r>
              <a:rPr lang="en-US" altLang="zh-CN" sz="1200" dirty="0">
                <a:solidFill>
                  <a:srgbClr val="4C4C4C"/>
                </a:solidFill>
              </a:rPr>
              <a:t>     </a:t>
            </a:r>
            <a:r>
              <a:rPr lang="zh-CN" altLang="en-US" dirty="0">
                <a:solidFill>
                  <a:srgbClr val="4C4C4C"/>
                </a:solidFill>
                <a:latin typeface="SimSun" panose="02010600030101010101" pitchFamily="2" charset="-122"/>
                <a:ea typeface="SimSun" panose="02010600030101010101" pitchFamily="2" charset="-122"/>
              </a:rPr>
              <a:t>消费者填写联系信息的地方</a:t>
            </a:r>
            <a:endParaRPr lang="en-US" dirty="0">
              <a:solidFill>
                <a:srgbClr val="4C4C4C"/>
              </a:solidFill>
              <a:latin typeface="SimSun" panose="02010600030101010101" pitchFamily="2" charset="-122"/>
              <a:ea typeface="SimSun" panose="02010600030101010101" pitchFamily="2" charset="-122"/>
            </a:endParaRPr>
          </a:p>
        </p:txBody>
      </p:sp>
      <p:sp>
        <p:nvSpPr>
          <p:cNvPr id="33" name="Right Arrow 32"/>
          <p:cNvSpPr/>
          <p:nvPr/>
        </p:nvSpPr>
        <p:spPr>
          <a:xfrm rot="1137718">
            <a:off x="3631248" y="4790190"/>
            <a:ext cx="489576" cy="188520"/>
          </a:xfrm>
          <a:prstGeom prst="right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TextBox 33"/>
          <p:cNvSpPr txBox="1"/>
          <p:nvPr/>
        </p:nvSpPr>
        <p:spPr>
          <a:xfrm>
            <a:off x="1613889" y="5644376"/>
            <a:ext cx="2104968" cy="553998"/>
          </a:xfrm>
          <a:prstGeom prst="rect">
            <a:avLst/>
          </a:prstGeom>
          <a:noFill/>
        </p:spPr>
        <p:txBody>
          <a:bodyPr wrap="square" rtlCol="0">
            <a:spAutoFit/>
          </a:bodyPr>
          <a:lstStyle/>
          <a:p>
            <a:pPr marL="171450" indent="-171450">
              <a:buFont typeface="Wingdings" panose="05000000000000000000" pitchFamily="2" charset="2"/>
              <a:buChar char="ü"/>
            </a:pPr>
            <a:r>
              <a:rPr lang="en-US" sz="1200" dirty="0">
                <a:solidFill>
                  <a:srgbClr val="4C4C4C"/>
                </a:solidFill>
              </a:rPr>
              <a:t>Pre-printed product info.</a:t>
            </a:r>
          </a:p>
          <a:p>
            <a:r>
              <a:rPr lang="zh-TW" altLang="en-US" sz="1600" dirty="0">
                <a:solidFill>
                  <a:srgbClr val="4C4C4C"/>
                </a:solidFill>
                <a:latin typeface="MS Gothic" panose="020B0609070205080204" pitchFamily="49" charset="-128"/>
                <a:ea typeface="MS Gothic" panose="020B0609070205080204" pitchFamily="49" charset="-128"/>
              </a:rPr>
              <a:t>   </a:t>
            </a:r>
            <a:r>
              <a:rPr lang="zh-CN" altLang="en-US" dirty="0">
                <a:solidFill>
                  <a:srgbClr val="4C4C4C"/>
                </a:solidFill>
                <a:latin typeface="SimSun" panose="02010600030101010101" pitchFamily="2" charset="-122"/>
                <a:ea typeface="SimSun" panose="02010600030101010101" pitchFamily="2" charset="-122"/>
              </a:rPr>
              <a:t>预印产品信息</a:t>
            </a:r>
            <a:endParaRPr lang="en-US" dirty="0">
              <a:solidFill>
                <a:srgbClr val="4C4C4C"/>
              </a:solidFill>
              <a:latin typeface="SimSun" panose="02010600030101010101" pitchFamily="2" charset="-122"/>
              <a:ea typeface="SimSun" panose="02010600030101010101" pitchFamily="2" charset="-122"/>
            </a:endParaRPr>
          </a:p>
        </p:txBody>
      </p:sp>
      <p:sp>
        <p:nvSpPr>
          <p:cNvPr id="36" name="Right Arrow 35"/>
          <p:cNvSpPr/>
          <p:nvPr/>
        </p:nvSpPr>
        <p:spPr>
          <a:xfrm rot="1137718">
            <a:off x="3561115" y="5869531"/>
            <a:ext cx="598345" cy="224982"/>
          </a:xfrm>
          <a:prstGeom prst="right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p:cNvPicPr>
            <a:picLocks noChangeAspect="1"/>
          </p:cNvPicPr>
          <p:nvPr/>
        </p:nvPicPr>
        <p:blipFill>
          <a:blip r:embed="rId3"/>
          <a:stretch>
            <a:fillRect/>
          </a:stretch>
        </p:blipFill>
        <p:spPr>
          <a:xfrm>
            <a:off x="4302146" y="4448798"/>
            <a:ext cx="3394333" cy="1368786"/>
          </a:xfrm>
          <a:prstGeom prst="rect">
            <a:avLst/>
          </a:prstGeom>
        </p:spPr>
      </p:pic>
    </p:spTree>
    <p:extLst>
      <p:ext uri="{BB962C8B-B14F-4D97-AF65-F5344CB8AC3E}">
        <p14:creationId xmlns:p14="http://schemas.microsoft.com/office/powerpoint/2010/main" val="71563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p:cTn id="12" dur="500" fill="hold"/>
                                        <p:tgtEl>
                                          <p:spTgt spid="48"/>
                                        </p:tgtEl>
                                        <p:attrNameLst>
                                          <p:attrName>ppt_w</p:attrName>
                                        </p:attrNameLst>
                                      </p:cBhvr>
                                      <p:tavLst>
                                        <p:tav tm="0">
                                          <p:val>
                                            <p:fltVal val="0"/>
                                          </p:val>
                                        </p:tav>
                                        <p:tav tm="100000">
                                          <p:val>
                                            <p:strVal val="#ppt_w"/>
                                          </p:val>
                                        </p:tav>
                                      </p:tavLst>
                                    </p:anim>
                                    <p:anim calcmode="lin" valueType="num">
                                      <p:cBhvr>
                                        <p:cTn id="13" dur="500" fill="hold"/>
                                        <p:tgtEl>
                                          <p:spTgt spid="48"/>
                                        </p:tgtEl>
                                        <p:attrNameLst>
                                          <p:attrName>ppt_h</p:attrName>
                                        </p:attrNameLst>
                                      </p:cBhvr>
                                      <p:tavLst>
                                        <p:tav tm="0">
                                          <p:val>
                                            <p:fltVal val="0"/>
                                          </p:val>
                                        </p:tav>
                                        <p:tav tm="100000">
                                          <p:val>
                                            <p:strVal val="#ppt_h"/>
                                          </p:val>
                                        </p:tav>
                                      </p:tavLst>
                                    </p:anim>
                                    <p:animEffect transition="in" filter="fade">
                                      <p:cBhvr>
                                        <p:cTn id="14" dur="500"/>
                                        <p:tgtEl>
                                          <p:spTgt spid="4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500" fill="hold"/>
                                        <p:tgtEl>
                                          <p:spTgt spid="31"/>
                                        </p:tgtEl>
                                        <p:attrNameLst>
                                          <p:attrName>ppt_w</p:attrName>
                                        </p:attrNameLst>
                                      </p:cBhvr>
                                      <p:tavLst>
                                        <p:tav tm="0">
                                          <p:val>
                                            <p:fltVal val="0"/>
                                          </p:val>
                                        </p:tav>
                                        <p:tav tm="100000">
                                          <p:val>
                                            <p:strVal val="#ppt_w"/>
                                          </p:val>
                                        </p:tav>
                                      </p:tavLst>
                                    </p:anim>
                                    <p:anim calcmode="lin" valueType="num">
                                      <p:cBhvr>
                                        <p:cTn id="25" dur="500" fill="hold"/>
                                        <p:tgtEl>
                                          <p:spTgt spid="31"/>
                                        </p:tgtEl>
                                        <p:attrNameLst>
                                          <p:attrName>ppt_h</p:attrName>
                                        </p:attrNameLst>
                                      </p:cBhvr>
                                      <p:tavLst>
                                        <p:tav tm="0">
                                          <p:val>
                                            <p:fltVal val="0"/>
                                          </p:val>
                                        </p:tav>
                                        <p:tav tm="100000">
                                          <p:val>
                                            <p:strVal val="#ppt_h"/>
                                          </p:val>
                                        </p:tav>
                                      </p:tavLst>
                                    </p:anim>
                                    <p:animEffect transition="in" filter="fade">
                                      <p:cBhvr>
                                        <p:cTn id="26" dur="500"/>
                                        <p:tgtEl>
                                          <p:spTgt spid="31"/>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fltVal val="0"/>
                                          </p:val>
                                        </p:tav>
                                        <p:tav tm="100000">
                                          <p:val>
                                            <p:strVal val="#ppt_h"/>
                                          </p:val>
                                        </p:tav>
                                      </p:tavLst>
                                    </p:anim>
                                    <p:animEffect transition="in" filter="fade">
                                      <p:cBhvr>
                                        <p:cTn id="31" dur="500"/>
                                        <p:tgtEl>
                                          <p:spTgt spid="2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p:cTn id="34" dur="500" fill="hold"/>
                                        <p:tgtEl>
                                          <p:spTgt spid="30"/>
                                        </p:tgtEl>
                                        <p:attrNameLst>
                                          <p:attrName>ppt_w</p:attrName>
                                        </p:attrNameLst>
                                      </p:cBhvr>
                                      <p:tavLst>
                                        <p:tav tm="0">
                                          <p:val>
                                            <p:fltVal val="0"/>
                                          </p:val>
                                        </p:tav>
                                        <p:tav tm="100000">
                                          <p:val>
                                            <p:strVal val="#ppt_w"/>
                                          </p:val>
                                        </p:tav>
                                      </p:tavLst>
                                    </p:anim>
                                    <p:anim calcmode="lin" valueType="num">
                                      <p:cBhvr>
                                        <p:cTn id="35" dur="500" fill="hold"/>
                                        <p:tgtEl>
                                          <p:spTgt spid="30"/>
                                        </p:tgtEl>
                                        <p:attrNameLst>
                                          <p:attrName>ppt_h</p:attrName>
                                        </p:attrNameLst>
                                      </p:cBhvr>
                                      <p:tavLst>
                                        <p:tav tm="0">
                                          <p:val>
                                            <p:fltVal val="0"/>
                                          </p:val>
                                        </p:tav>
                                        <p:tav tm="100000">
                                          <p:val>
                                            <p:strVal val="#ppt_h"/>
                                          </p:val>
                                        </p:tav>
                                      </p:tavLst>
                                    </p:anim>
                                    <p:animEffect transition="in" filter="fade">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grpId="0" nodeType="click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fade">
                                      <p:cBhvr>
                                        <p:cTn id="41" dur="2000"/>
                                        <p:tgtEl>
                                          <p:spTgt spid="61"/>
                                        </p:tgtEl>
                                      </p:cBhvr>
                                    </p:animEffect>
                                    <p:anim calcmode="lin" valueType="num">
                                      <p:cBhvr>
                                        <p:cTn id="42" dur="2000" fill="hold"/>
                                        <p:tgtEl>
                                          <p:spTgt spid="61"/>
                                        </p:tgtEl>
                                        <p:attrNameLst>
                                          <p:attrName>ppt_w</p:attrName>
                                        </p:attrNameLst>
                                      </p:cBhvr>
                                      <p:tavLst>
                                        <p:tav tm="0" fmla="#ppt_w*sin(2.5*pi*$)">
                                          <p:val>
                                            <p:fltVal val="0"/>
                                          </p:val>
                                        </p:tav>
                                        <p:tav tm="100000">
                                          <p:val>
                                            <p:fltVal val="1"/>
                                          </p:val>
                                        </p:tav>
                                      </p:tavLst>
                                    </p:anim>
                                    <p:anim calcmode="lin" valueType="num">
                                      <p:cBhvr>
                                        <p:cTn id="43" dur="2000" fill="hold"/>
                                        <p:tgtEl>
                                          <p:spTgt spid="61"/>
                                        </p:tgtEl>
                                        <p:attrNameLst>
                                          <p:attrName>ppt_h</p:attrName>
                                        </p:attrNameLst>
                                      </p:cBhvr>
                                      <p:tavLst>
                                        <p:tav tm="0">
                                          <p:val>
                                            <p:strVal val="#ppt_h"/>
                                          </p:val>
                                        </p:tav>
                                        <p:tav tm="100000">
                                          <p:val>
                                            <p:strVal val="#ppt_h"/>
                                          </p:val>
                                        </p:tav>
                                      </p:tavLst>
                                    </p:anim>
                                  </p:childTnLst>
                                </p:cTn>
                              </p:par>
                              <p:par>
                                <p:cTn id="44" presetID="45" presetClass="entr" presetSubtype="0"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2000"/>
                                        <p:tgtEl>
                                          <p:spTgt spid="25"/>
                                        </p:tgtEl>
                                      </p:cBhvr>
                                    </p:animEffect>
                                    <p:anim calcmode="lin" valueType="num">
                                      <p:cBhvr>
                                        <p:cTn id="47" dur="2000" fill="hold"/>
                                        <p:tgtEl>
                                          <p:spTgt spid="25"/>
                                        </p:tgtEl>
                                        <p:attrNameLst>
                                          <p:attrName>ppt_w</p:attrName>
                                        </p:attrNameLst>
                                      </p:cBhvr>
                                      <p:tavLst>
                                        <p:tav tm="0" fmla="#ppt_w*sin(2.5*pi*$)">
                                          <p:val>
                                            <p:fltVal val="0"/>
                                          </p:val>
                                        </p:tav>
                                        <p:tav tm="100000">
                                          <p:val>
                                            <p:fltVal val="1"/>
                                          </p:val>
                                        </p:tav>
                                      </p:tavLst>
                                    </p:anim>
                                    <p:anim calcmode="lin" valueType="num">
                                      <p:cBhvr>
                                        <p:cTn id="48" dur="20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45" presetClass="entr"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2000"/>
                                        <p:tgtEl>
                                          <p:spTgt spid="33"/>
                                        </p:tgtEl>
                                      </p:cBhvr>
                                    </p:animEffect>
                                    <p:anim calcmode="lin" valueType="num">
                                      <p:cBhvr>
                                        <p:cTn id="54" dur="2000" fill="hold"/>
                                        <p:tgtEl>
                                          <p:spTgt spid="33"/>
                                        </p:tgtEl>
                                        <p:attrNameLst>
                                          <p:attrName>ppt_w</p:attrName>
                                        </p:attrNameLst>
                                      </p:cBhvr>
                                      <p:tavLst>
                                        <p:tav tm="0" fmla="#ppt_w*sin(2.5*pi*$)">
                                          <p:val>
                                            <p:fltVal val="0"/>
                                          </p:val>
                                        </p:tav>
                                        <p:tav tm="100000">
                                          <p:val>
                                            <p:fltVal val="1"/>
                                          </p:val>
                                        </p:tav>
                                      </p:tavLst>
                                    </p:anim>
                                    <p:anim calcmode="lin" valueType="num">
                                      <p:cBhvr>
                                        <p:cTn id="55" dur="2000" fill="hold"/>
                                        <p:tgtEl>
                                          <p:spTgt spid="33"/>
                                        </p:tgtEl>
                                        <p:attrNameLst>
                                          <p:attrName>ppt_h</p:attrName>
                                        </p:attrNameLst>
                                      </p:cBhvr>
                                      <p:tavLst>
                                        <p:tav tm="0">
                                          <p:val>
                                            <p:strVal val="#ppt_h"/>
                                          </p:val>
                                        </p:tav>
                                        <p:tav tm="100000">
                                          <p:val>
                                            <p:strVal val="#ppt_h"/>
                                          </p:val>
                                        </p:tav>
                                      </p:tavLst>
                                    </p:anim>
                                  </p:childTnLst>
                                </p:cTn>
                              </p:par>
                              <p:par>
                                <p:cTn id="56" presetID="45" presetClass="entr" presetSubtype="0"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2000"/>
                                        <p:tgtEl>
                                          <p:spTgt spid="32"/>
                                        </p:tgtEl>
                                      </p:cBhvr>
                                    </p:animEffect>
                                    <p:anim calcmode="lin" valueType="num">
                                      <p:cBhvr>
                                        <p:cTn id="59" dur="2000" fill="hold"/>
                                        <p:tgtEl>
                                          <p:spTgt spid="32"/>
                                        </p:tgtEl>
                                        <p:attrNameLst>
                                          <p:attrName>ppt_w</p:attrName>
                                        </p:attrNameLst>
                                      </p:cBhvr>
                                      <p:tavLst>
                                        <p:tav tm="0" fmla="#ppt_w*sin(2.5*pi*$)">
                                          <p:val>
                                            <p:fltVal val="0"/>
                                          </p:val>
                                        </p:tav>
                                        <p:tav tm="100000">
                                          <p:val>
                                            <p:fltVal val="1"/>
                                          </p:val>
                                        </p:tav>
                                      </p:tavLst>
                                    </p:anim>
                                    <p:anim calcmode="lin" valueType="num">
                                      <p:cBhvr>
                                        <p:cTn id="60" dur="2000" fill="hold"/>
                                        <p:tgtEl>
                                          <p:spTgt spid="32"/>
                                        </p:tgtEl>
                                        <p:attrNameLst>
                                          <p:attrName>ppt_h</p:attrName>
                                        </p:attrNameLst>
                                      </p:cBhvr>
                                      <p:tavLst>
                                        <p:tav tm="0">
                                          <p:val>
                                            <p:strVal val="#ppt_h"/>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grpId="0" nodeType="click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wipe(down)">
                                      <p:cBhvr>
                                        <p:cTn id="65" dur="580">
                                          <p:stCondLst>
                                            <p:cond delay="0"/>
                                          </p:stCondLst>
                                        </p:cTn>
                                        <p:tgtEl>
                                          <p:spTgt spid="60"/>
                                        </p:tgtEl>
                                      </p:cBhvr>
                                    </p:animEffect>
                                    <p:anim calcmode="lin" valueType="num">
                                      <p:cBhvr>
                                        <p:cTn id="66"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71" dur="26">
                                          <p:stCondLst>
                                            <p:cond delay="650"/>
                                          </p:stCondLst>
                                        </p:cTn>
                                        <p:tgtEl>
                                          <p:spTgt spid="60"/>
                                        </p:tgtEl>
                                      </p:cBhvr>
                                      <p:to x="100000" y="60000"/>
                                    </p:animScale>
                                    <p:animScale>
                                      <p:cBhvr>
                                        <p:cTn id="72" dur="166" decel="50000">
                                          <p:stCondLst>
                                            <p:cond delay="676"/>
                                          </p:stCondLst>
                                        </p:cTn>
                                        <p:tgtEl>
                                          <p:spTgt spid="60"/>
                                        </p:tgtEl>
                                      </p:cBhvr>
                                      <p:to x="100000" y="100000"/>
                                    </p:animScale>
                                    <p:animScale>
                                      <p:cBhvr>
                                        <p:cTn id="73" dur="26">
                                          <p:stCondLst>
                                            <p:cond delay="1312"/>
                                          </p:stCondLst>
                                        </p:cTn>
                                        <p:tgtEl>
                                          <p:spTgt spid="60"/>
                                        </p:tgtEl>
                                      </p:cBhvr>
                                      <p:to x="100000" y="80000"/>
                                    </p:animScale>
                                    <p:animScale>
                                      <p:cBhvr>
                                        <p:cTn id="74" dur="166" decel="50000">
                                          <p:stCondLst>
                                            <p:cond delay="1338"/>
                                          </p:stCondLst>
                                        </p:cTn>
                                        <p:tgtEl>
                                          <p:spTgt spid="60"/>
                                        </p:tgtEl>
                                      </p:cBhvr>
                                      <p:to x="100000" y="100000"/>
                                    </p:animScale>
                                    <p:animScale>
                                      <p:cBhvr>
                                        <p:cTn id="75" dur="26">
                                          <p:stCondLst>
                                            <p:cond delay="1642"/>
                                          </p:stCondLst>
                                        </p:cTn>
                                        <p:tgtEl>
                                          <p:spTgt spid="60"/>
                                        </p:tgtEl>
                                      </p:cBhvr>
                                      <p:to x="100000" y="90000"/>
                                    </p:animScale>
                                    <p:animScale>
                                      <p:cBhvr>
                                        <p:cTn id="76" dur="166" decel="50000">
                                          <p:stCondLst>
                                            <p:cond delay="1668"/>
                                          </p:stCondLst>
                                        </p:cTn>
                                        <p:tgtEl>
                                          <p:spTgt spid="60"/>
                                        </p:tgtEl>
                                      </p:cBhvr>
                                      <p:to x="100000" y="100000"/>
                                    </p:animScale>
                                    <p:animScale>
                                      <p:cBhvr>
                                        <p:cTn id="77" dur="26">
                                          <p:stCondLst>
                                            <p:cond delay="1808"/>
                                          </p:stCondLst>
                                        </p:cTn>
                                        <p:tgtEl>
                                          <p:spTgt spid="60"/>
                                        </p:tgtEl>
                                      </p:cBhvr>
                                      <p:to x="100000" y="95000"/>
                                    </p:animScale>
                                    <p:animScale>
                                      <p:cBhvr>
                                        <p:cTn id="78" dur="166" decel="50000">
                                          <p:stCondLst>
                                            <p:cond delay="1834"/>
                                          </p:stCondLst>
                                        </p:cTn>
                                        <p:tgtEl>
                                          <p:spTgt spid="60"/>
                                        </p:tgtEl>
                                      </p:cBhvr>
                                      <p:to x="100000" y="100000"/>
                                    </p:animScale>
                                  </p:childTnLst>
                                </p:cTn>
                              </p:par>
                            </p:childTnLst>
                          </p:cTn>
                        </p:par>
                      </p:childTnLst>
                    </p:cTn>
                  </p:par>
                  <p:par>
                    <p:cTn id="79" fill="hold">
                      <p:stCondLst>
                        <p:cond delay="indefinite"/>
                      </p:stCondLst>
                      <p:childTnLst>
                        <p:par>
                          <p:cTn id="80" fill="hold">
                            <p:stCondLst>
                              <p:cond delay="0"/>
                            </p:stCondLst>
                            <p:childTnLst>
                              <p:par>
                                <p:cTn id="81" presetID="26" presetClass="entr" presetSubtype="0"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wipe(down)">
                                      <p:cBhvr>
                                        <p:cTn id="83" dur="580">
                                          <p:stCondLst>
                                            <p:cond delay="0"/>
                                          </p:stCondLst>
                                        </p:cTn>
                                        <p:tgtEl>
                                          <p:spTgt spid="34"/>
                                        </p:tgtEl>
                                      </p:cBhvr>
                                    </p:animEffect>
                                    <p:anim calcmode="lin" valueType="num">
                                      <p:cBhvr>
                                        <p:cTn id="84"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89" dur="26">
                                          <p:stCondLst>
                                            <p:cond delay="650"/>
                                          </p:stCondLst>
                                        </p:cTn>
                                        <p:tgtEl>
                                          <p:spTgt spid="34"/>
                                        </p:tgtEl>
                                      </p:cBhvr>
                                      <p:to x="100000" y="60000"/>
                                    </p:animScale>
                                    <p:animScale>
                                      <p:cBhvr>
                                        <p:cTn id="90" dur="166" decel="50000">
                                          <p:stCondLst>
                                            <p:cond delay="676"/>
                                          </p:stCondLst>
                                        </p:cTn>
                                        <p:tgtEl>
                                          <p:spTgt spid="34"/>
                                        </p:tgtEl>
                                      </p:cBhvr>
                                      <p:to x="100000" y="100000"/>
                                    </p:animScale>
                                    <p:animScale>
                                      <p:cBhvr>
                                        <p:cTn id="91" dur="26">
                                          <p:stCondLst>
                                            <p:cond delay="1312"/>
                                          </p:stCondLst>
                                        </p:cTn>
                                        <p:tgtEl>
                                          <p:spTgt spid="34"/>
                                        </p:tgtEl>
                                      </p:cBhvr>
                                      <p:to x="100000" y="80000"/>
                                    </p:animScale>
                                    <p:animScale>
                                      <p:cBhvr>
                                        <p:cTn id="92" dur="166" decel="50000">
                                          <p:stCondLst>
                                            <p:cond delay="1338"/>
                                          </p:stCondLst>
                                        </p:cTn>
                                        <p:tgtEl>
                                          <p:spTgt spid="34"/>
                                        </p:tgtEl>
                                      </p:cBhvr>
                                      <p:to x="100000" y="100000"/>
                                    </p:animScale>
                                    <p:animScale>
                                      <p:cBhvr>
                                        <p:cTn id="93" dur="26">
                                          <p:stCondLst>
                                            <p:cond delay="1642"/>
                                          </p:stCondLst>
                                        </p:cTn>
                                        <p:tgtEl>
                                          <p:spTgt spid="34"/>
                                        </p:tgtEl>
                                      </p:cBhvr>
                                      <p:to x="100000" y="90000"/>
                                    </p:animScale>
                                    <p:animScale>
                                      <p:cBhvr>
                                        <p:cTn id="94" dur="166" decel="50000">
                                          <p:stCondLst>
                                            <p:cond delay="1668"/>
                                          </p:stCondLst>
                                        </p:cTn>
                                        <p:tgtEl>
                                          <p:spTgt spid="34"/>
                                        </p:tgtEl>
                                      </p:cBhvr>
                                      <p:to x="100000" y="100000"/>
                                    </p:animScale>
                                    <p:animScale>
                                      <p:cBhvr>
                                        <p:cTn id="95" dur="26">
                                          <p:stCondLst>
                                            <p:cond delay="1808"/>
                                          </p:stCondLst>
                                        </p:cTn>
                                        <p:tgtEl>
                                          <p:spTgt spid="34"/>
                                        </p:tgtEl>
                                      </p:cBhvr>
                                      <p:to x="100000" y="95000"/>
                                    </p:animScale>
                                    <p:animScale>
                                      <p:cBhvr>
                                        <p:cTn id="96" dur="166" decel="50000">
                                          <p:stCondLst>
                                            <p:cond delay="1834"/>
                                          </p:stCondLst>
                                        </p:cTn>
                                        <p:tgtEl>
                                          <p:spTgt spid="34"/>
                                        </p:tgtEl>
                                      </p:cBhvr>
                                      <p:to x="100000" y="100000"/>
                                    </p:animScale>
                                  </p:childTnLst>
                                </p:cTn>
                              </p:par>
                              <p:par>
                                <p:cTn id="97" presetID="26" presetClass="entr" presetSubtype="0" fill="hold" grpId="0" nodeType="withEffect">
                                  <p:stCondLst>
                                    <p:cond delay="0"/>
                                  </p:stCondLst>
                                  <p:childTnLst>
                                    <p:set>
                                      <p:cBhvr>
                                        <p:cTn id="98" dur="1" fill="hold">
                                          <p:stCondLst>
                                            <p:cond delay="0"/>
                                          </p:stCondLst>
                                        </p:cTn>
                                        <p:tgtEl>
                                          <p:spTgt spid="36"/>
                                        </p:tgtEl>
                                        <p:attrNameLst>
                                          <p:attrName>style.visibility</p:attrName>
                                        </p:attrNameLst>
                                      </p:cBhvr>
                                      <p:to>
                                        <p:strVal val="visible"/>
                                      </p:to>
                                    </p:set>
                                    <p:animEffect transition="in" filter="wipe(down)">
                                      <p:cBhvr>
                                        <p:cTn id="99" dur="580">
                                          <p:stCondLst>
                                            <p:cond delay="0"/>
                                          </p:stCondLst>
                                        </p:cTn>
                                        <p:tgtEl>
                                          <p:spTgt spid="36"/>
                                        </p:tgtEl>
                                      </p:cBhvr>
                                    </p:animEffect>
                                    <p:anim calcmode="lin" valueType="num">
                                      <p:cBhvr>
                                        <p:cTn id="100"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05" dur="26">
                                          <p:stCondLst>
                                            <p:cond delay="650"/>
                                          </p:stCondLst>
                                        </p:cTn>
                                        <p:tgtEl>
                                          <p:spTgt spid="36"/>
                                        </p:tgtEl>
                                      </p:cBhvr>
                                      <p:to x="100000" y="60000"/>
                                    </p:animScale>
                                    <p:animScale>
                                      <p:cBhvr>
                                        <p:cTn id="106" dur="166" decel="50000">
                                          <p:stCondLst>
                                            <p:cond delay="676"/>
                                          </p:stCondLst>
                                        </p:cTn>
                                        <p:tgtEl>
                                          <p:spTgt spid="36"/>
                                        </p:tgtEl>
                                      </p:cBhvr>
                                      <p:to x="100000" y="100000"/>
                                    </p:animScale>
                                    <p:animScale>
                                      <p:cBhvr>
                                        <p:cTn id="107" dur="26">
                                          <p:stCondLst>
                                            <p:cond delay="1312"/>
                                          </p:stCondLst>
                                        </p:cTn>
                                        <p:tgtEl>
                                          <p:spTgt spid="36"/>
                                        </p:tgtEl>
                                      </p:cBhvr>
                                      <p:to x="100000" y="80000"/>
                                    </p:animScale>
                                    <p:animScale>
                                      <p:cBhvr>
                                        <p:cTn id="108" dur="166" decel="50000">
                                          <p:stCondLst>
                                            <p:cond delay="1338"/>
                                          </p:stCondLst>
                                        </p:cTn>
                                        <p:tgtEl>
                                          <p:spTgt spid="36"/>
                                        </p:tgtEl>
                                      </p:cBhvr>
                                      <p:to x="100000" y="100000"/>
                                    </p:animScale>
                                    <p:animScale>
                                      <p:cBhvr>
                                        <p:cTn id="109" dur="26">
                                          <p:stCondLst>
                                            <p:cond delay="1642"/>
                                          </p:stCondLst>
                                        </p:cTn>
                                        <p:tgtEl>
                                          <p:spTgt spid="36"/>
                                        </p:tgtEl>
                                      </p:cBhvr>
                                      <p:to x="100000" y="90000"/>
                                    </p:animScale>
                                    <p:animScale>
                                      <p:cBhvr>
                                        <p:cTn id="110" dur="166" decel="50000">
                                          <p:stCondLst>
                                            <p:cond delay="1668"/>
                                          </p:stCondLst>
                                        </p:cTn>
                                        <p:tgtEl>
                                          <p:spTgt spid="36"/>
                                        </p:tgtEl>
                                      </p:cBhvr>
                                      <p:to x="100000" y="100000"/>
                                    </p:animScale>
                                    <p:animScale>
                                      <p:cBhvr>
                                        <p:cTn id="111" dur="26">
                                          <p:stCondLst>
                                            <p:cond delay="1808"/>
                                          </p:stCondLst>
                                        </p:cTn>
                                        <p:tgtEl>
                                          <p:spTgt spid="36"/>
                                        </p:tgtEl>
                                      </p:cBhvr>
                                      <p:to x="100000" y="95000"/>
                                    </p:animScale>
                                    <p:animScale>
                                      <p:cBhvr>
                                        <p:cTn id="112"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60" grpId="0" animBg="1"/>
      <p:bldP spid="61" grpId="0"/>
      <p:bldP spid="28" grpId="0" animBg="1"/>
      <p:bldP spid="29" grpId="0"/>
      <p:bldP spid="30" grpId="0"/>
      <p:bldP spid="31" grpId="0" animBg="1"/>
      <p:bldP spid="32" grpId="0"/>
      <p:bldP spid="33" grpId="0" animBg="1"/>
      <p:bldP spid="34" grpId="0"/>
      <p:bldP spid="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5502" y="286858"/>
            <a:ext cx="11563125" cy="1277212"/>
          </a:xfrm>
        </p:spPr>
        <p:txBody>
          <a:bodyPr>
            <a:normAutofit fontScale="85000" lnSpcReduction="10000"/>
          </a:bodyPr>
          <a:lstStyle/>
          <a:p>
            <a:pPr marL="0" indent="0">
              <a:buNone/>
            </a:pPr>
            <a:r>
              <a:rPr lang="en-US" sz="3300" b="1" dirty="0">
                <a:solidFill>
                  <a:srgbClr val="2E74B5"/>
                </a:solidFill>
                <a:latin typeface="Calibri Light" panose="020F0302020204030204" pitchFamily="34" charset="0"/>
              </a:rPr>
              <a:t>If you want distribute the product pictured below in the U.S., what should you prepare before you bring the product into the U.S.?</a:t>
            </a:r>
          </a:p>
          <a:p>
            <a:pPr marL="0" indent="0">
              <a:buNone/>
            </a:pPr>
            <a:r>
              <a:rPr lang="zh-CN" altLang="en-US" sz="3100" dirty="0">
                <a:solidFill>
                  <a:srgbClr val="2E74B5"/>
                </a:solidFill>
                <a:latin typeface="SimSun" panose="02010600030101010101" pitchFamily="2" charset="-122"/>
                <a:ea typeface="SimSun" panose="02010600030101010101" pitchFamily="2" charset="-122"/>
                <a:cs typeface="Albany WT J" panose="020B0604020202020204" pitchFamily="34" charset="2"/>
              </a:rPr>
              <a:t>您希望在美国销售此产品，在将此产品带入美国之前，您应该准备什么</a:t>
            </a:r>
            <a:r>
              <a:rPr lang="zh-TW" altLang="en-US" sz="3100" dirty="0">
                <a:solidFill>
                  <a:srgbClr val="2E74B5"/>
                </a:solidFill>
                <a:latin typeface="PMingLiU" panose="02020500000000000000" pitchFamily="18" charset="-120"/>
                <a:ea typeface="PMingLiU" panose="02020500000000000000" pitchFamily="18" charset="-120"/>
                <a:cs typeface="Albany WT J" panose="020B0604020202020204" pitchFamily="34" charset="2"/>
              </a:rPr>
              <a:t>？</a:t>
            </a:r>
            <a:endParaRPr lang="en-US" sz="3100" dirty="0">
              <a:solidFill>
                <a:srgbClr val="2E74B5"/>
              </a:solidFill>
              <a:latin typeface="PMingLiU" panose="02020500000000000000" pitchFamily="18" charset="-120"/>
              <a:ea typeface="PMingLiU" panose="02020500000000000000" pitchFamily="18" charset="-120"/>
              <a:cs typeface="Albany WT J" panose="020B0604020202020204" pitchFamily="34" charset="2"/>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2528" y="2645518"/>
            <a:ext cx="2305050" cy="2447841"/>
          </a:xfrm>
          <a:prstGeom prst="rect">
            <a:avLst/>
          </a:prstGeom>
        </p:spPr>
      </p:pic>
      <p:sp>
        <p:nvSpPr>
          <p:cNvPr id="7" name="Content Placeholder 2"/>
          <p:cNvSpPr txBox="1">
            <a:spLocks/>
          </p:cNvSpPr>
          <p:nvPr/>
        </p:nvSpPr>
        <p:spPr>
          <a:xfrm>
            <a:off x="1094697" y="3564839"/>
            <a:ext cx="8605893" cy="13554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70000"/>
              </a:lnSpc>
              <a:buNone/>
            </a:pPr>
            <a:r>
              <a:rPr lang="en-US" sz="1800" spc="30" dirty="0">
                <a:solidFill>
                  <a:srgbClr val="4C4C4C"/>
                </a:solidFill>
                <a:latin typeface="Arial" panose="020B0604020202020204" pitchFamily="34" charset="0"/>
                <a:cs typeface="Arial" panose="020B0604020202020204" pitchFamily="34" charset="0"/>
              </a:rPr>
              <a:t>Get the product tested by a CPSC-accepted third party testing lab.</a:t>
            </a:r>
          </a:p>
          <a:p>
            <a:pPr marL="0" indent="0">
              <a:lnSpc>
                <a:spcPct val="70000"/>
              </a:lnSpc>
              <a:buNone/>
            </a:pPr>
            <a:r>
              <a:rPr lang="en-US" sz="1800" spc="30" dirty="0">
                <a:solidFill>
                  <a:srgbClr val="4C4C4C"/>
                </a:solidFill>
                <a:latin typeface="Arial" panose="020B0604020202020204" pitchFamily="34" charset="0"/>
                <a:cs typeface="Arial" panose="020B0604020202020204" pitchFamily="34" charset="0"/>
              </a:rPr>
              <a:t>Make sure the product is tested to all the applicable CPSC requirements</a:t>
            </a:r>
            <a:r>
              <a:rPr lang="en-US" sz="1800" dirty="0">
                <a:solidFill>
                  <a:srgbClr val="4C4C4C"/>
                </a:solidFill>
                <a:latin typeface="Arial" panose="020B0604020202020204" pitchFamily="34" charset="0"/>
                <a:cs typeface="Arial" panose="020B0604020202020204" pitchFamily="34" charset="0"/>
              </a:rPr>
              <a:t>. </a:t>
            </a:r>
          </a:p>
          <a:p>
            <a:pPr marL="0" indent="0">
              <a:buNone/>
            </a:pPr>
            <a:r>
              <a:rPr lang="zh-CN" altLang="en-US" sz="1800" dirty="0">
                <a:solidFill>
                  <a:srgbClr val="4C4C4C"/>
                </a:solidFill>
                <a:latin typeface="SimSun" panose="02010600030101010101" pitchFamily="2" charset="-122"/>
                <a:ea typeface="SimSun" panose="02010600030101010101" pitchFamily="2" charset="-122"/>
                <a:cs typeface="Arial" panose="020B0604020202020204" pitchFamily="34" charset="0"/>
              </a:rPr>
              <a:t>让</a:t>
            </a:r>
            <a:r>
              <a:rPr lang="en-US" altLang="zh-CN" sz="1800" dirty="0">
                <a:solidFill>
                  <a:srgbClr val="4C4C4C"/>
                </a:solidFill>
                <a:latin typeface="SimSun" panose="02010600030101010101" pitchFamily="2" charset="-122"/>
                <a:ea typeface="SimSun" panose="02010600030101010101" pitchFamily="2" charset="-122"/>
                <a:cs typeface="Arial" panose="020B0604020202020204" pitchFamily="34" charset="0"/>
              </a:rPr>
              <a:t>CPSC</a:t>
            </a:r>
            <a:r>
              <a:rPr lang="zh-CN" altLang="en-US" sz="1800" dirty="0">
                <a:solidFill>
                  <a:srgbClr val="4C4C4C"/>
                </a:solidFill>
                <a:latin typeface="SimSun" panose="02010600030101010101" pitchFamily="2" charset="-122"/>
                <a:ea typeface="SimSun" panose="02010600030101010101" pitchFamily="2" charset="-122"/>
                <a:cs typeface="Arial" panose="020B0604020202020204" pitchFamily="34" charset="0"/>
              </a:rPr>
              <a:t>认可的第三方检测机构检验你的产品</a:t>
            </a:r>
            <a:r>
              <a:rPr lang="en-US" altLang="zh-CN" sz="1800" dirty="0">
                <a:solidFill>
                  <a:srgbClr val="4C4C4C"/>
                </a:solidFill>
                <a:latin typeface="SimSun" panose="02010600030101010101" pitchFamily="2" charset="-122"/>
                <a:ea typeface="SimSun" panose="02010600030101010101" pitchFamily="2" charset="-122"/>
                <a:cs typeface="Arial" panose="020B0604020202020204" pitchFamily="34" charset="0"/>
              </a:rPr>
              <a:t>, </a:t>
            </a:r>
            <a:r>
              <a:rPr lang="zh-CN" altLang="en-US" sz="1800" dirty="0">
                <a:solidFill>
                  <a:srgbClr val="4C4C4C"/>
                </a:solidFill>
                <a:latin typeface="SimSun" panose="02010600030101010101" pitchFamily="2" charset="-122"/>
                <a:ea typeface="SimSun" panose="02010600030101010101" pitchFamily="2" charset="-122"/>
                <a:cs typeface="Arial" panose="020B0604020202020204" pitchFamily="34" charset="0"/>
              </a:rPr>
              <a:t>并确保本产品通过所有适用的</a:t>
            </a:r>
            <a:endParaRPr lang="en-US" altLang="zh-CN" sz="1800" dirty="0">
              <a:solidFill>
                <a:srgbClr val="4C4C4C"/>
              </a:solidFill>
              <a:latin typeface="SimSun" panose="02010600030101010101" pitchFamily="2" charset="-122"/>
              <a:ea typeface="SimSun" panose="02010600030101010101" pitchFamily="2" charset="-122"/>
              <a:cs typeface="Arial" panose="020B0604020202020204" pitchFamily="34" charset="0"/>
            </a:endParaRPr>
          </a:p>
          <a:p>
            <a:pPr marL="0" indent="0">
              <a:buNone/>
            </a:pPr>
            <a:r>
              <a:rPr lang="en-US" altLang="zh-CN" sz="1800" dirty="0">
                <a:solidFill>
                  <a:srgbClr val="4C4C4C"/>
                </a:solidFill>
                <a:latin typeface="SimSun" panose="02010600030101010101" pitchFamily="2" charset="-122"/>
                <a:ea typeface="SimSun" panose="02010600030101010101" pitchFamily="2" charset="-122"/>
                <a:cs typeface="Arial" panose="020B0604020202020204" pitchFamily="34" charset="0"/>
              </a:rPr>
              <a:t>CPSC </a:t>
            </a:r>
            <a:r>
              <a:rPr lang="zh-CN" altLang="en-US" sz="1800" dirty="0">
                <a:solidFill>
                  <a:srgbClr val="4C4C4C"/>
                </a:solidFill>
                <a:latin typeface="SimSun" panose="02010600030101010101" pitchFamily="2" charset="-122"/>
                <a:ea typeface="SimSun" panose="02010600030101010101" pitchFamily="2" charset="-122"/>
                <a:cs typeface="Arial" panose="020B0604020202020204" pitchFamily="34" charset="0"/>
              </a:rPr>
              <a:t>法规</a:t>
            </a:r>
            <a:r>
              <a:rPr lang="zh-TW" altLang="en-US" sz="1800" dirty="0">
                <a:solidFill>
                  <a:srgbClr val="4C4C4C"/>
                </a:solidFill>
                <a:latin typeface="SimSun" panose="02010600030101010101" pitchFamily="2" charset="-122"/>
                <a:ea typeface="SimSun" panose="02010600030101010101" pitchFamily="2" charset="-122"/>
                <a:cs typeface="Arial" panose="020B0604020202020204" pitchFamily="34" charset="0"/>
              </a:rPr>
              <a:t>。</a:t>
            </a:r>
            <a:endParaRPr lang="en-US" sz="1800" dirty="0">
              <a:solidFill>
                <a:srgbClr val="4C4C4C"/>
              </a:solidFill>
              <a:latin typeface="SimSun" panose="02010600030101010101" pitchFamily="2" charset="-122"/>
              <a:ea typeface="SimSun" panose="02010600030101010101" pitchFamily="2" charset="-122"/>
              <a:cs typeface="Arial" panose="020B0604020202020204" pitchFamily="34" charset="0"/>
            </a:endParaRPr>
          </a:p>
        </p:txBody>
      </p:sp>
      <p:sp>
        <p:nvSpPr>
          <p:cNvPr id="10" name="Right Arrow 9"/>
          <p:cNvSpPr/>
          <p:nvPr/>
        </p:nvSpPr>
        <p:spPr>
          <a:xfrm>
            <a:off x="637260" y="1688223"/>
            <a:ext cx="434109" cy="1847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p:cNvSpPr txBox="1">
            <a:spLocks/>
          </p:cNvSpPr>
          <p:nvPr/>
        </p:nvSpPr>
        <p:spPr>
          <a:xfrm>
            <a:off x="9854297" y="5072962"/>
            <a:ext cx="2014330" cy="12934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ja-JP" sz="2000" b="1" dirty="0">
                <a:solidFill>
                  <a:srgbClr val="4C4C4C"/>
                </a:solidFill>
                <a:latin typeface="Arial" panose="020B0604020202020204" pitchFamily="34" charset="0"/>
                <a:ea typeface="Albany WT J" panose="020B0604020202020204" pitchFamily="34" charset="2"/>
                <a:cs typeface="Arial" panose="020B0604020202020204" pitchFamily="34" charset="0"/>
              </a:rPr>
              <a:t>Infant Bath Seat </a:t>
            </a:r>
          </a:p>
          <a:p>
            <a:pPr marL="0" indent="0" algn="ctr">
              <a:buNone/>
            </a:pPr>
            <a:r>
              <a:rPr lang="ja-JP" altLang="en-US" sz="2400" b="1" dirty="0">
                <a:solidFill>
                  <a:srgbClr val="4C4C4C"/>
                </a:solidFill>
                <a:latin typeface="Arial" panose="020B0604020202020204" pitchFamily="34" charset="0"/>
                <a:ea typeface="Albany WT J" panose="020B0604020202020204" pitchFamily="34" charset="2"/>
                <a:cs typeface="Arial" panose="020B0604020202020204" pitchFamily="34" charset="0"/>
              </a:rPr>
              <a:t>婴儿浴座椅</a:t>
            </a:r>
            <a:r>
              <a:rPr lang="en-US" altLang="ja-JP" sz="2400" b="1" dirty="0">
                <a:solidFill>
                  <a:srgbClr val="4C4C4C"/>
                </a:solidFill>
                <a:latin typeface="Arial" panose="020B0604020202020204" pitchFamily="34" charset="0"/>
                <a:ea typeface="Albany WT J" panose="020B0604020202020204" pitchFamily="34" charset="2"/>
                <a:cs typeface="Arial" panose="020B0604020202020204" pitchFamily="34" charset="0"/>
              </a:rPr>
              <a:t> </a:t>
            </a:r>
            <a:endParaRPr lang="en-US" sz="2400" b="1" dirty="0">
              <a:solidFill>
                <a:srgbClr val="4C4C4C"/>
              </a:solidFill>
              <a:cs typeface="Arial" panose="020B0604020202020204" pitchFamily="34" charset="0"/>
            </a:endParaRPr>
          </a:p>
        </p:txBody>
      </p:sp>
      <p:sp>
        <p:nvSpPr>
          <p:cNvPr id="12" name="Right Arrow 11"/>
          <p:cNvSpPr/>
          <p:nvPr/>
        </p:nvSpPr>
        <p:spPr>
          <a:xfrm>
            <a:off x="637258" y="5093359"/>
            <a:ext cx="434109" cy="1847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1094697" y="2583819"/>
            <a:ext cx="7604768" cy="923330"/>
          </a:xfrm>
          <a:prstGeom prst="rect">
            <a:avLst/>
          </a:prstGeom>
        </p:spPr>
        <p:txBody>
          <a:bodyPr wrap="square">
            <a:spAutoFit/>
          </a:bodyPr>
          <a:lstStyle/>
          <a:p>
            <a:r>
              <a:rPr lang="en-US" dirty="0">
                <a:solidFill>
                  <a:srgbClr val="4C4C4C"/>
                </a:solidFill>
                <a:latin typeface="Arial" panose="020B0604020202020204" pitchFamily="34" charset="0"/>
                <a:cs typeface="Arial" panose="020B0604020202020204" pitchFamily="34" charset="0"/>
              </a:rPr>
              <a:t>Make sure a registration form is attached to the product. </a:t>
            </a:r>
          </a:p>
          <a:p>
            <a:r>
              <a:rPr lang="zh-CN" altLang="en-US" dirty="0">
                <a:solidFill>
                  <a:srgbClr val="4C4C4C"/>
                </a:solidFill>
                <a:latin typeface="SimSun" panose="02010600030101010101" pitchFamily="2" charset="-122"/>
                <a:ea typeface="SimSun" panose="02010600030101010101" pitchFamily="2" charset="-122"/>
                <a:cs typeface="Arial" panose="020B0604020202020204" pitchFamily="34" charset="0"/>
              </a:rPr>
              <a:t>确保产品上附有产品注册表</a:t>
            </a:r>
            <a:r>
              <a:rPr lang="zh-TW" altLang="en-US" dirty="0">
                <a:solidFill>
                  <a:srgbClr val="4C4C4C"/>
                </a:solidFill>
                <a:latin typeface="SimSun" panose="02010600030101010101" pitchFamily="2" charset="-122"/>
                <a:ea typeface="SimSun" panose="02010600030101010101" pitchFamily="2" charset="-122"/>
                <a:cs typeface="Arial" panose="020B0604020202020204" pitchFamily="34" charset="0"/>
              </a:rPr>
              <a:t>。</a:t>
            </a:r>
            <a:endParaRPr lang="en-US" dirty="0">
              <a:solidFill>
                <a:srgbClr val="4C4C4C"/>
              </a:solidFill>
              <a:latin typeface="SimSun" panose="02010600030101010101" pitchFamily="2" charset="-122"/>
              <a:ea typeface="SimSun" panose="02010600030101010101" pitchFamily="2" charset="-122"/>
              <a:cs typeface="Arial" panose="020B0604020202020204" pitchFamily="34" charset="0"/>
            </a:endParaRPr>
          </a:p>
          <a:p>
            <a:endParaRPr lang="en-US" dirty="0">
              <a:solidFill>
                <a:srgbClr val="4C4C4C"/>
              </a:solidFill>
              <a:latin typeface="Arial" panose="020B0604020202020204" pitchFamily="34" charset="0"/>
              <a:ea typeface="PMingLiU" panose="02020500000000000000" pitchFamily="18" charset="-120"/>
              <a:cs typeface="Arial" panose="020B0604020202020204" pitchFamily="34" charset="0"/>
            </a:endParaRPr>
          </a:p>
        </p:txBody>
      </p:sp>
      <p:sp>
        <p:nvSpPr>
          <p:cNvPr id="15" name="Right Arrow 14"/>
          <p:cNvSpPr/>
          <p:nvPr/>
        </p:nvSpPr>
        <p:spPr>
          <a:xfrm>
            <a:off x="639594" y="3564839"/>
            <a:ext cx="434109" cy="1847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094698" y="1565327"/>
            <a:ext cx="10689551" cy="1200329"/>
          </a:xfrm>
          <a:prstGeom prst="rect">
            <a:avLst/>
          </a:prstGeom>
        </p:spPr>
        <p:txBody>
          <a:bodyPr wrap="square">
            <a:spAutoFit/>
          </a:bodyPr>
          <a:lstStyle/>
          <a:p>
            <a:r>
              <a:rPr lang="en-US" dirty="0">
                <a:solidFill>
                  <a:srgbClr val="4C4C4C"/>
                </a:solidFill>
                <a:latin typeface="Arial" panose="020B0604020202020204" pitchFamily="34" charset="0"/>
                <a:cs typeface="Arial" panose="020B0604020202020204" pitchFamily="34" charset="0"/>
              </a:rPr>
              <a:t>Make sure the product has the required labels for durable infant or toddler products. Make sure the </a:t>
            </a:r>
          </a:p>
          <a:p>
            <a:r>
              <a:rPr lang="en-US" dirty="0">
                <a:solidFill>
                  <a:srgbClr val="4C4C4C"/>
                </a:solidFill>
                <a:latin typeface="Arial" panose="020B0604020202020204" pitchFamily="34" charset="0"/>
                <a:cs typeface="Arial" panose="020B0604020202020204" pitchFamily="34" charset="0"/>
              </a:rPr>
              <a:t>on-product label is permanent. </a:t>
            </a:r>
          </a:p>
          <a:p>
            <a:r>
              <a:rPr lang="zh-CN" altLang="en-US" dirty="0">
                <a:solidFill>
                  <a:srgbClr val="4C4C4C"/>
                </a:solidFill>
                <a:latin typeface="SimSun" panose="02010600030101010101" pitchFamily="2" charset="-122"/>
                <a:ea typeface="SimSun" panose="02010600030101010101" pitchFamily="2" charset="-122"/>
                <a:cs typeface="Arial" panose="020B0604020202020204" pitchFamily="34" charset="0"/>
              </a:rPr>
              <a:t>确保产品本身和其包装上有永久性的婴幼儿耐用产品标签</a:t>
            </a:r>
            <a:r>
              <a:rPr lang="zh-TW" altLang="en-US" dirty="0">
                <a:solidFill>
                  <a:srgbClr val="4C4C4C"/>
                </a:solidFill>
                <a:latin typeface="SimSun" panose="02010600030101010101" pitchFamily="2" charset="-122"/>
                <a:ea typeface="SimSun" panose="02010600030101010101" pitchFamily="2" charset="-122"/>
                <a:cs typeface="Arial" panose="020B0604020202020204" pitchFamily="34" charset="0"/>
              </a:rPr>
              <a:t>。</a:t>
            </a:r>
            <a:endParaRPr lang="en-US" dirty="0">
              <a:solidFill>
                <a:srgbClr val="4C4C4C"/>
              </a:solidFill>
              <a:latin typeface="SimSun" panose="02010600030101010101" pitchFamily="2" charset="-122"/>
              <a:ea typeface="SimSun" panose="02010600030101010101" pitchFamily="2" charset="-122"/>
              <a:cs typeface="Arial" panose="020B0604020202020204" pitchFamily="34" charset="0"/>
            </a:endParaRPr>
          </a:p>
          <a:p>
            <a:endParaRPr lang="en-US" dirty="0">
              <a:solidFill>
                <a:srgbClr val="4C4C4C"/>
              </a:solidFill>
              <a:latin typeface="Arial" panose="020B0604020202020204" pitchFamily="34" charset="0"/>
              <a:ea typeface="PMingLiU" panose="02020500000000000000" pitchFamily="18" charset="-120"/>
              <a:cs typeface="Arial" panose="020B0604020202020204" pitchFamily="34" charset="0"/>
            </a:endParaRPr>
          </a:p>
        </p:txBody>
      </p:sp>
      <p:sp>
        <p:nvSpPr>
          <p:cNvPr id="13" name="Right Arrow 12"/>
          <p:cNvSpPr/>
          <p:nvPr/>
        </p:nvSpPr>
        <p:spPr>
          <a:xfrm>
            <a:off x="637259" y="2690605"/>
            <a:ext cx="434109" cy="1847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084200" y="5049526"/>
            <a:ext cx="8754253" cy="1200329"/>
          </a:xfrm>
          <a:prstGeom prst="rect">
            <a:avLst/>
          </a:prstGeom>
        </p:spPr>
        <p:txBody>
          <a:bodyPr wrap="square">
            <a:spAutoFit/>
          </a:bodyPr>
          <a:lstStyle/>
          <a:p>
            <a:r>
              <a:rPr lang="en-US" altLang="zh-TW" dirty="0">
                <a:solidFill>
                  <a:srgbClr val="4C4C4C"/>
                </a:solidFill>
                <a:latin typeface="Arial" panose="020B0604020202020204" pitchFamily="34" charset="0"/>
                <a:ea typeface="Albany WT J" panose="020B0604020202020204" pitchFamily="34" charset="2"/>
                <a:cs typeface="Arial" panose="020B0604020202020204" pitchFamily="34" charset="0"/>
              </a:rPr>
              <a:t>Provide a children’s product certificate (CPC) based on the third party test report, and provide the CPC when you file entry with U.S. Customs.</a:t>
            </a:r>
          </a:p>
          <a:p>
            <a:r>
              <a:rPr lang="zh-CN" altLang="en-US" dirty="0">
                <a:solidFill>
                  <a:srgbClr val="4C4C4C"/>
                </a:solidFill>
                <a:latin typeface="SimSun" panose="02010600030101010101" pitchFamily="2" charset="-122"/>
                <a:ea typeface="SimSun" panose="02010600030101010101" pitchFamily="2" charset="-122"/>
                <a:cs typeface="Arial" panose="020B0604020202020204" pitchFamily="34" charset="0"/>
              </a:rPr>
              <a:t>检验后</a:t>
            </a:r>
            <a:r>
              <a:rPr lang="en-US" altLang="zh-CN" dirty="0">
                <a:solidFill>
                  <a:srgbClr val="4C4C4C"/>
                </a:solidFill>
                <a:latin typeface="SimSun" panose="02010600030101010101" pitchFamily="2" charset="-122"/>
                <a:ea typeface="SimSun" panose="02010600030101010101" pitchFamily="2" charset="-122"/>
                <a:cs typeface="Arial" panose="020B0604020202020204" pitchFamily="34" charset="0"/>
              </a:rPr>
              <a:t>,</a:t>
            </a:r>
            <a:r>
              <a:rPr lang="zh-CN" altLang="en-US" dirty="0">
                <a:solidFill>
                  <a:srgbClr val="4C4C4C"/>
                </a:solidFill>
                <a:latin typeface="SimSun" panose="02010600030101010101" pitchFamily="2" charset="-122"/>
                <a:ea typeface="SimSun" panose="02010600030101010101" pitchFamily="2" charset="-122"/>
                <a:cs typeface="Arial" panose="020B0604020202020204" pitchFamily="34" charset="0"/>
              </a:rPr>
              <a:t>依第三方检测机构的检验报告提供一份儿童产品证书 </a:t>
            </a:r>
            <a:r>
              <a:rPr lang="en-US" altLang="zh-CN" dirty="0">
                <a:solidFill>
                  <a:srgbClr val="4C4C4C"/>
                </a:solidFill>
                <a:latin typeface="SimSun" panose="02010600030101010101" pitchFamily="2" charset="-122"/>
                <a:ea typeface="SimSun" panose="02010600030101010101" pitchFamily="2" charset="-122"/>
                <a:cs typeface="Arial" panose="020B0604020202020204" pitchFamily="34" charset="0"/>
              </a:rPr>
              <a:t>(CPC), </a:t>
            </a:r>
            <a:r>
              <a:rPr lang="zh-CN" altLang="en-US" dirty="0">
                <a:solidFill>
                  <a:srgbClr val="4C4C4C"/>
                </a:solidFill>
                <a:latin typeface="SimSun" panose="02010600030101010101" pitchFamily="2" charset="-122"/>
                <a:ea typeface="SimSun" panose="02010600030101010101" pitchFamily="2" charset="-122"/>
                <a:cs typeface="Arial" panose="020B0604020202020204" pitchFamily="34" charset="0"/>
              </a:rPr>
              <a:t>并在报关 </a:t>
            </a:r>
            <a:endParaRPr lang="en-US" altLang="zh-CN" dirty="0">
              <a:solidFill>
                <a:srgbClr val="4C4C4C"/>
              </a:solidFill>
              <a:latin typeface="SimSun" panose="02010600030101010101" pitchFamily="2" charset="-122"/>
              <a:ea typeface="SimSun" panose="02010600030101010101" pitchFamily="2" charset="-122"/>
              <a:cs typeface="Arial" panose="020B0604020202020204" pitchFamily="34" charset="0"/>
            </a:endParaRPr>
          </a:p>
          <a:p>
            <a:r>
              <a:rPr lang="en-US" altLang="zh-CN" dirty="0">
                <a:solidFill>
                  <a:srgbClr val="4C4C4C"/>
                </a:solidFill>
                <a:latin typeface="SimSun" panose="02010600030101010101" pitchFamily="2" charset="-122"/>
                <a:ea typeface="SimSun" panose="02010600030101010101" pitchFamily="2" charset="-122"/>
                <a:cs typeface="Arial" panose="020B0604020202020204" pitchFamily="34" charset="0"/>
              </a:rPr>
              <a:t>(</a:t>
            </a:r>
            <a:r>
              <a:rPr lang="zh-CN" altLang="en-US" dirty="0">
                <a:solidFill>
                  <a:srgbClr val="4C4C4C"/>
                </a:solidFill>
                <a:latin typeface="SimSun" panose="02010600030101010101" pitchFamily="2" charset="-122"/>
                <a:ea typeface="SimSun" panose="02010600030101010101" pitchFamily="2" charset="-122"/>
                <a:cs typeface="Arial" panose="020B0604020202020204" pitchFamily="34" charset="0"/>
              </a:rPr>
              <a:t>美国海关</a:t>
            </a:r>
            <a:r>
              <a:rPr lang="en-US" altLang="zh-CN" dirty="0">
                <a:solidFill>
                  <a:srgbClr val="4C4C4C"/>
                </a:solidFill>
                <a:latin typeface="SimSun" panose="02010600030101010101" pitchFamily="2" charset="-122"/>
                <a:ea typeface="SimSun" panose="02010600030101010101" pitchFamily="2" charset="-122"/>
                <a:cs typeface="Arial" panose="020B0604020202020204" pitchFamily="34" charset="0"/>
              </a:rPr>
              <a:t>) </a:t>
            </a:r>
            <a:r>
              <a:rPr lang="zh-CN" altLang="en-US" dirty="0">
                <a:solidFill>
                  <a:srgbClr val="4C4C4C"/>
                </a:solidFill>
                <a:latin typeface="SimSun" panose="02010600030101010101" pitchFamily="2" charset="-122"/>
                <a:ea typeface="SimSun" panose="02010600030101010101" pitchFamily="2" charset="-122"/>
                <a:cs typeface="Arial" panose="020B0604020202020204" pitchFamily="34" charset="0"/>
              </a:rPr>
              <a:t>时随附</a:t>
            </a:r>
            <a:r>
              <a:rPr lang="zh-TW" altLang="en-US" dirty="0">
                <a:solidFill>
                  <a:srgbClr val="4C4C4C"/>
                </a:solidFill>
                <a:latin typeface="SimSun" panose="02010600030101010101" pitchFamily="2" charset="-122"/>
                <a:ea typeface="SimSun" panose="02010600030101010101" pitchFamily="2" charset="-122"/>
                <a:cs typeface="Arial" panose="020B0604020202020204" pitchFamily="34" charset="0"/>
              </a:rPr>
              <a:t>。</a:t>
            </a:r>
          </a:p>
        </p:txBody>
      </p:sp>
    </p:spTree>
    <p:extLst>
      <p:ext uri="{BB962C8B-B14F-4D97-AF65-F5344CB8AC3E}">
        <p14:creationId xmlns:p14="http://schemas.microsoft.com/office/powerpoint/2010/main" val="349764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588" y="342767"/>
            <a:ext cx="10972800" cy="943404"/>
          </a:xfrm>
        </p:spPr>
        <p:txBody>
          <a:bodyPr>
            <a:normAutofit/>
          </a:bodyPr>
          <a:lstStyle/>
          <a:p>
            <a:r>
              <a:rPr lang="en-US" sz="3600" dirty="0"/>
              <a:t>Biographies</a:t>
            </a:r>
          </a:p>
        </p:txBody>
      </p:sp>
      <p:sp>
        <p:nvSpPr>
          <p:cNvPr id="3" name="Text Placeholder 2"/>
          <p:cNvSpPr>
            <a:spLocks noGrp="1"/>
          </p:cNvSpPr>
          <p:nvPr>
            <p:ph type="body" idx="1"/>
          </p:nvPr>
        </p:nvSpPr>
        <p:spPr>
          <a:xfrm>
            <a:off x="8009633" y="1661000"/>
            <a:ext cx="3488884" cy="1140439"/>
          </a:xfrm>
        </p:spPr>
        <p:txBody>
          <a:bodyPr>
            <a:normAutofit/>
          </a:bodyPr>
          <a:lstStyle/>
          <a:p>
            <a:r>
              <a:rPr lang="en-US" sz="1200" dirty="0"/>
              <a:t>Joseph Tsai, Senior Compliance Officer </a:t>
            </a:r>
          </a:p>
          <a:p>
            <a:r>
              <a:rPr lang="en-US" sz="1200" dirty="0"/>
              <a:t>Regulatory Enforcement Division</a:t>
            </a:r>
          </a:p>
          <a:p>
            <a:r>
              <a:rPr lang="en-US" sz="1200" dirty="0"/>
              <a:t>Office of Compliance and Field Operations</a:t>
            </a:r>
          </a:p>
          <a:p>
            <a:r>
              <a:rPr lang="en-US" sz="1200" dirty="0"/>
              <a:t>U.S. Consumer Product Safety Commission</a:t>
            </a:r>
          </a:p>
          <a:p>
            <a:endParaRPr lang="en-US" sz="1200" dirty="0">
              <a:solidFill>
                <a:srgbClr val="232323">
                  <a:alpha val="65000"/>
                </a:srgbClr>
              </a:solidFill>
            </a:endParaRPr>
          </a:p>
        </p:txBody>
      </p:sp>
      <p:sp>
        <p:nvSpPr>
          <p:cNvPr id="8" name="Content Placeholder 7"/>
          <p:cNvSpPr>
            <a:spLocks noGrp="1"/>
          </p:cNvSpPr>
          <p:nvPr>
            <p:ph sz="half" idx="2"/>
          </p:nvPr>
        </p:nvSpPr>
        <p:spPr>
          <a:xfrm>
            <a:off x="6431111" y="2868072"/>
            <a:ext cx="5386917" cy="3702848"/>
          </a:xfrm>
        </p:spPr>
        <p:txBody>
          <a:bodyPr>
            <a:normAutofit lnSpcReduction="10000"/>
          </a:bodyPr>
          <a:lstStyle/>
          <a:p>
            <a:r>
              <a:rPr lang="en-US" sz="1200" dirty="0"/>
              <a:t>Joseph joined the U.S. Consumer Product Safety Commission (CPSC) in April 2008, as a Compliance Officer in the Regulatory Enforcement Division of the Office of Compliance and Field Operations. </a:t>
            </a:r>
          </a:p>
          <a:p>
            <a:r>
              <a:rPr lang="en-US" sz="1200" dirty="0"/>
              <a:t> </a:t>
            </a:r>
          </a:p>
          <a:p>
            <a:r>
              <a:rPr lang="en-US" sz="1200" dirty="0"/>
              <a:t>As a Compliance Officer, he is responsible for enforcing the mandatory regulations for children’s products, such as, toys, pacifiers, and rattles under the Federal Hazardous Substances Act (FHSA) and Consumer Product Safety Act (CPSA). </a:t>
            </a:r>
          </a:p>
          <a:p>
            <a:endParaRPr lang="en-US" sz="1200" dirty="0"/>
          </a:p>
          <a:p>
            <a:r>
              <a:rPr lang="en-US" sz="1200" dirty="0"/>
              <a:t>In addition, he advises stakeholders on requirements for tracking and certification for children’s products under the CPSA. His specific responsibilities include advisement on the implementation of regulations, standards, and bans under the FHSA and the CPSA, and providing advice and guidance to consumers and the regulated industry.  </a:t>
            </a:r>
          </a:p>
          <a:p>
            <a:r>
              <a:rPr lang="en-US" sz="1200" dirty="0"/>
              <a:t> </a:t>
            </a:r>
          </a:p>
          <a:p>
            <a:r>
              <a:rPr lang="en-US" sz="1200" dirty="0"/>
              <a:t>Prior to joining the CPSC, Mr. Tsai was an officer at U.S. Customs and Border Protection, and a research scientist with Scripps Research Institute, La Jolla, California. Mr. Tsai holds a Bachelor of Science degree from University of California, Los Angeles (UCLA), and a Master of Science degree from University of California, San Diego (UCSD).</a:t>
            </a:r>
          </a:p>
          <a:p>
            <a:endParaRPr lang="en-US" sz="1200" dirty="0"/>
          </a:p>
        </p:txBody>
      </p:sp>
      <p:sp>
        <p:nvSpPr>
          <p:cNvPr id="4" name="Text Placeholder 3"/>
          <p:cNvSpPr>
            <a:spLocks noGrp="1"/>
          </p:cNvSpPr>
          <p:nvPr>
            <p:ph type="body" sz="quarter" idx="3"/>
          </p:nvPr>
        </p:nvSpPr>
        <p:spPr>
          <a:xfrm>
            <a:off x="2636986" y="1623600"/>
            <a:ext cx="3380991" cy="1180626"/>
          </a:xfrm>
        </p:spPr>
        <p:txBody>
          <a:bodyPr>
            <a:noAutofit/>
          </a:bodyPr>
          <a:lstStyle/>
          <a:p>
            <a:r>
              <a:rPr lang="en-US" sz="1200" dirty="0">
                <a:solidFill>
                  <a:srgbClr val="232323">
                    <a:alpha val="65000"/>
                  </a:srgbClr>
                </a:solidFill>
              </a:rPr>
              <a:t>Sylvia Chen</a:t>
            </a:r>
          </a:p>
          <a:p>
            <a:r>
              <a:rPr lang="en-US" sz="1200" dirty="0">
                <a:solidFill>
                  <a:srgbClr val="232323">
                    <a:alpha val="65000"/>
                  </a:srgbClr>
                </a:solidFill>
              </a:rPr>
              <a:t>U.S. Consumer Product Safety Commission</a:t>
            </a:r>
          </a:p>
          <a:p>
            <a:r>
              <a:rPr lang="en-US" sz="1200" dirty="0">
                <a:solidFill>
                  <a:srgbClr val="232323">
                    <a:alpha val="65000"/>
                  </a:srgbClr>
                </a:solidFill>
              </a:rPr>
              <a:t>Program Manager for East Asia and Pacific </a:t>
            </a:r>
          </a:p>
          <a:p>
            <a:r>
              <a:rPr lang="en-US" sz="1200" dirty="0">
                <a:solidFill>
                  <a:srgbClr val="232323">
                    <a:alpha val="65000"/>
                  </a:srgbClr>
                </a:solidFill>
              </a:rPr>
              <a:t>Office of International Programs </a:t>
            </a:r>
          </a:p>
          <a:p>
            <a:endParaRPr lang="en-US" sz="1200" dirty="0"/>
          </a:p>
        </p:txBody>
      </p:sp>
      <p:sp>
        <p:nvSpPr>
          <p:cNvPr id="5" name="Content Placeholder 4"/>
          <p:cNvSpPr>
            <a:spLocks noGrp="1"/>
          </p:cNvSpPr>
          <p:nvPr>
            <p:ph sz="quarter" idx="4"/>
          </p:nvPr>
        </p:nvSpPr>
        <p:spPr>
          <a:xfrm>
            <a:off x="476016" y="2877585"/>
            <a:ext cx="5570885" cy="3693336"/>
          </a:xfrm>
        </p:spPr>
        <p:txBody>
          <a:bodyPr>
            <a:noAutofit/>
          </a:bodyPr>
          <a:lstStyle/>
          <a:p>
            <a:r>
              <a:rPr lang="en-US" sz="1200" dirty="0"/>
              <a:t>Sylvia Chen is Program Manager for East Asia and Pacific at the U.S. Consumer Product Safety Commission (CPSC). In that role, she is responsible for managing the Commission’s bilateral and multi-lateral programs related to consumer product safety in Australia, Japan, Korea, Taiwan and New Zealand. She also supports the CPSC’s work with China. Since she joined the CPSC in 2008, Sylvia has been working with product safety regulators, industry organizations, manufacturers, exporters, buyers and other sourcing professionals to provide them with guidance and technical support in understanding U.S. requirements, in particular the latest requirements for consumer products. To that end, she has organized or coordinated many of the agency’s international education and outreach activities.    </a:t>
            </a:r>
          </a:p>
          <a:p>
            <a:r>
              <a:rPr lang="en-US" sz="1200" dirty="0"/>
              <a:t> </a:t>
            </a:r>
          </a:p>
          <a:p>
            <a:r>
              <a:rPr lang="en-US" sz="1200" dirty="0"/>
              <a:t>Sylvia has a Bachelor of Arts degree in English and American Literature from Peking University. In 1991, she graduated from The Ohio State University with a Master’s degree in East Asian</a:t>
            </a:r>
          </a:p>
        </p:txBody>
      </p:sp>
      <p:pic>
        <p:nvPicPr>
          <p:cNvPr id="12" name="Picture 11" descr="C:\Users\JTsai\AppData\Local\Microsoft\Windows\Temporary Internet Files\Content.Outlook\1H6LSW43\Joe_Tsai_foto.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2158" y="1343710"/>
            <a:ext cx="1387475" cy="1473835"/>
          </a:xfrm>
          <a:prstGeom prst="rect">
            <a:avLst/>
          </a:prstGeom>
          <a:noFill/>
          <a:ln>
            <a:noFill/>
          </a:ln>
        </p:spPr>
      </p:pic>
      <p:pic>
        <p:nvPicPr>
          <p:cNvPr id="9" name="Picture 8"/>
          <p:cNvPicPr>
            <a:picLocks noChangeAspect="1"/>
          </p:cNvPicPr>
          <p:nvPr/>
        </p:nvPicPr>
        <p:blipFill>
          <a:blip r:embed="rId3"/>
          <a:stretch>
            <a:fillRect/>
          </a:stretch>
        </p:blipFill>
        <p:spPr>
          <a:xfrm>
            <a:off x="476016" y="1609418"/>
            <a:ext cx="2107024" cy="1192021"/>
          </a:xfrm>
          <a:prstGeom prst="rect">
            <a:avLst/>
          </a:prstGeom>
        </p:spPr>
      </p:pic>
    </p:spTree>
    <p:extLst>
      <p:ext uri="{BB962C8B-B14F-4D97-AF65-F5344CB8AC3E}">
        <p14:creationId xmlns:p14="http://schemas.microsoft.com/office/powerpoint/2010/main" val="18123483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Rot="1" noChangeArrowheads="1"/>
          </p:cNvSpPr>
          <p:nvPr>
            <p:ph type="title"/>
          </p:nvPr>
        </p:nvSpPr>
        <p:spPr>
          <a:xfrm>
            <a:off x="4291623" y="513862"/>
            <a:ext cx="2909277" cy="1143000"/>
          </a:xfrm>
        </p:spPr>
        <p:txBody>
          <a:bodyPr>
            <a:noAutofit/>
          </a:bodyPr>
          <a:lstStyle/>
          <a:p>
            <a:r>
              <a:rPr lang="en-US" sz="4000" dirty="0">
                <a:uFill>
                  <a:solidFill>
                    <a:srgbClr val="990000"/>
                  </a:solidFill>
                </a:uFill>
                <a:latin typeface="Calibri" pitchFamily="34" charset="0"/>
                <a:cs typeface="Calibri" pitchFamily="34" charset="0"/>
              </a:rPr>
              <a:t>Questions?</a:t>
            </a:r>
          </a:p>
        </p:txBody>
      </p:sp>
      <p:sp>
        <p:nvSpPr>
          <p:cNvPr id="4" name="TextBox 3"/>
          <p:cNvSpPr txBox="1"/>
          <p:nvPr/>
        </p:nvSpPr>
        <p:spPr>
          <a:xfrm>
            <a:off x="2469662" y="1588477"/>
            <a:ext cx="6553200" cy="1938992"/>
          </a:xfrm>
          <a:prstGeom prst="rect">
            <a:avLst/>
          </a:prstGeom>
          <a:noFill/>
        </p:spPr>
        <p:txBody>
          <a:bodyPr wrap="square" rtlCol="0">
            <a:spAutoFit/>
          </a:bodyPr>
          <a:lstStyle/>
          <a:p>
            <a:pPr algn="ctr"/>
            <a:endParaRPr lang="en-US" sz="2400" b="1" u="sng" dirty="0">
              <a:solidFill>
                <a:srgbClr val="002060"/>
              </a:solidFill>
              <a:effectLst>
                <a:outerShdw blurRad="38100" dist="38100" dir="2700000" algn="tl">
                  <a:srgbClr val="000000">
                    <a:alpha val="43137"/>
                  </a:srgbClr>
                </a:outerShdw>
              </a:effectLst>
              <a:latin typeface="Calibri" panose="020F0502020204030204" pitchFamily="34" charset="0"/>
            </a:endParaRPr>
          </a:p>
          <a:p>
            <a:pPr algn="ctr"/>
            <a:r>
              <a:rPr lang="en-US" sz="3200" dirty="0">
                <a:solidFill>
                  <a:srgbClr val="002060"/>
                </a:solidFill>
                <a:latin typeface="+mj-lt"/>
              </a:rPr>
              <a:t>Submit questions in English or Chinese to this podcast:</a:t>
            </a:r>
          </a:p>
          <a:p>
            <a:pPr algn="ctr"/>
            <a:r>
              <a:rPr lang="en-US" sz="3200" dirty="0">
                <a:solidFill>
                  <a:srgbClr val="002060"/>
                </a:solidFill>
                <a:latin typeface="+mj-lt"/>
                <a:hlinkClick r:id="rId3"/>
              </a:rPr>
              <a:t>CPSCinChina@CPSC.GOV</a:t>
            </a:r>
            <a:r>
              <a:rPr lang="en-US" sz="3200" dirty="0">
                <a:solidFill>
                  <a:srgbClr val="002060"/>
                </a:solidFill>
                <a:latin typeface="+mj-lt"/>
              </a:rPr>
              <a:t> </a:t>
            </a:r>
          </a:p>
        </p:txBody>
      </p:sp>
      <p:pic>
        <p:nvPicPr>
          <p:cNvPr id="5" name="Picture 3" descr="C:\Users\rchan\Desktop\Projects\CPSC Logos\CPSC seal Bluesmal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3761" y="4068674"/>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369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pPr algn="ctr"/>
            <a:r>
              <a:rPr lang="en-US" dirty="0"/>
              <a:t>Resources</a:t>
            </a:r>
          </a:p>
        </p:txBody>
      </p:sp>
    </p:spTree>
    <p:extLst>
      <p:ext uri="{BB962C8B-B14F-4D97-AF65-F5344CB8AC3E}">
        <p14:creationId xmlns:p14="http://schemas.microsoft.com/office/powerpoint/2010/main" val="27612873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27039" y="2017031"/>
            <a:ext cx="3769042" cy="1178241"/>
          </a:xfrm>
        </p:spPr>
        <p:txBody>
          <a:bodyPr>
            <a:normAutofit fontScale="77500" lnSpcReduction="20000"/>
          </a:bodyPr>
          <a:lstStyle/>
          <a:p>
            <a:pPr algn="ctr"/>
            <a:r>
              <a:rPr lang="en-US" dirty="0"/>
              <a:t>Chinese Resources at cpsc.gov</a:t>
            </a:r>
          </a:p>
        </p:txBody>
      </p:sp>
      <p:pic>
        <p:nvPicPr>
          <p:cNvPr id="11" name="Content Placeholder 10"/>
          <p:cNvPicPr>
            <a:picLocks noGrp="1"/>
          </p:cNvPicPr>
          <p:nvPr>
            <p:ph idx="4294967295"/>
          </p:nvPr>
        </p:nvPicPr>
        <p:blipFill>
          <a:blip r:embed="rId2"/>
          <a:stretch>
            <a:fillRect/>
          </a:stretch>
        </p:blipFill>
        <p:spPr>
          <a:xfrm>
            <a:off x="4681413" y="1038165"/>
            <a:ext cx="7018215" cy="4314214"/>
          </a:xfrm>
          <a:prstGeom prst="rect">
            <a:avLst/>
          </a:prstGeom>
        </p:spPr>
      </p:pic>
      <p:sp>
        <p:nvSpPr>
          <p:cNvPr id="6" name="Rectangle 5"/>
          <p:cNvSpPr/>
          <p:nvPr/>
        </p:nvSpPr>
        <p:spPr>
          <a:xfrm>
            <a:off x="4647221" y="468665"/>
            <a:ext cx="7086601" cy="584775"/>
          </a:xfrm>
          <a:prstGeom prst="rect">
            <a:avLst/>
          </a:prstGeom>
        </p:spPr>
        <p:txBody>
          <a:bodyPr wrap="square">
            <a:spAutoFit/>
          </a:bodyPr>
          <a:lstStyle/>
          <a:p>
            <a:pPr lvl="0" algn="ctr">
              <a:spcBef>
                <a:spcPct val="20000"/>
              </a:spcBef>
            </a:pPr>
            <a:r>
              <a:rPr lang="en-US" sz="1600" u="sng" dirty="0">
                <a:hlinkClick r:id="rId3"/>
              </a:rPr>
              <a:t>https://www.cpsc.gov/Business--Manufacturing/Business-Education/Durable-Infant-or-Toddler-Products</a:t>
            </a:r>
            <a:endParaRPr lang="en-US" sz="1600" u="sng" dirty="0">
              <a:solidFill>
                <a:srgbClr val="1F497D"/>
              </a:solidFill>
              <a:latin typeface="Calibri"/>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0520" y="4485098"/>
            <a:ext cx="1555988" cy="1952613"/>
          </a:xfrm>
          <a:prstGeom prst="rect">
            <a:avLst/>
          </a:prstGeom>
        </p:spPr>
      </p:pic>
    </p:spTree>
    <p:extLst>
      <p:ext uri="{BB962C8B-B14F-4D97-AF65-F5344CB8AC3E}">
        <p14:creationId xmlns:p14="http://schemas.microsoft.com/office/powerpoint/2010/main" val="1747427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60785" y="2317880"/>
            <a:ext cx="3769042" cy="1178241"/>
          </a:xfrm>
        </p:spPr>
        <p:txBody>
          <a:bodyPr>
            <a:normAutofit fontScale="77500" lnSpcReduction="20000"/>
          </a:bodyPr>
          <a:lstStyle/>
          <a:p>
            <a:pPr algn="ctr"/>
            <a:r>
              <a:rPr lang="en-US" dirty="0"/>
              <a:t>Chinese Resources at cpsc.gov</a:t>
            </a:r>
          </a:p>
        </p:txBody>
      </p:sp>
      <p:sp>
        <p:nvSpPr>
          <p:cNvPr id="8" name="Rectangle 7"/>
          <p:cNvSpPr/>
          <p:nvPr/>
        </p:nvSpPr>
        <p:spPr>
          <a:xfrm>
            <a:off x="4689760" y="4765975"/>
            <a:ext cx="3733799" cy="1723549"/>
          </a:xfrm>
          <a:prstGeom prst="rect">
            <a:avLst/>
          </a:prstGeom>
        </p:spPr>
        <p:txBody>
          <a:bodyPr wrap="square">
            <a:spAutoFit/>
          </a:bodyPr>
          <a:lstStyle/>
          <a:p>
            <a:r>
              <a:rPr lang="en-US" sz="1600" dirty="0">
                <a:hlinkClick r:id="rId3"/>
              </a:rPr>
              <a:t>https://www.cpsc.gov/s3fs-public/HandbookforManufacturingChinese.pdf</a:t>
            </a:r>
            <a:r>
              <a:rPr lang="en-US" sz="1600" dirty="0"/>
              <a:t> (</a:t>
            </a:r>
            <a:r>
              <a:rPr lang="zh-CN" altLang="en-US" sz="1600" dirty="0">
                <a:latin typeface="+mn-ea"/>
              </a:rPr>
              <a:t>中文版本</a:t>
            </a:r>
            <a:r>
              <a:rPr lang="en-US" sz="1600" dirty="0">
                <a:latin typeface="+mn-ea"/>
              </a:rPr>
              <a:t> </a:t>
            </a:r>
            <a:r>
              <a:rPr lang="en-US" sz="1600" dirty="0"/>
              <a:t>)</a:t>
            </a:r>
          </a:p>
          <a:p>
            <a:endParaRPr lang="en-US" sz="1600" dirty="0"/>
          </a:p>
          <a:p>
            <a:r>
              <a:rPr lang="en-US" sz="1400" dirty="0">
                <a:hlinkClick r:id="rId4"/>
              </a:rPr>
              <a:t>https://www.cpsc.gov/s3fs-public/pdfs/blk_pdf_handbookenglishaug05.pdf</a:t>
            </a:r>
            <a:r>
              <a:rPr lang="zh-CN" altLang="en-US" sz="1400" dirty="0"/>
              <a:t> </a:t>
            </a:r>
            <a:r>
              <a:rPr lang="en-US" altLang="zh-CN" sz="1400" dirty="0"/>
              <a:t>(</a:t>
            </a:r>
            <a:r>
              <a:rPr lang="zh-CN" altLang="en-US" sz="1400" dirty="0">
                <a:latin typeface="+mn-ea"/>
              </a:rPr>
              <a:t>英文版本</a:t>
            </a:r>
            <a:r>
              <a:rPr lang="en-US" altLang="zh-CN" sz="1400" dirty="0"/>
              <a:t>)</a:t>
            </a:r>
            <a:endParaRPr lang="en-US" sz="1400" dirty="0">
              <a:latin typeface="Calibri" panose="020F0502020204030204" pitchFamily="34" charset="0"/>
            </a:endParaRPr>
          </a:p>
        </p:txBody>
      </p:sp>
      <p:sp>
        <p:nvSpPr>
          <p:cNvPr id="9" name="Rectangle 8"/>
          <p:cNvSpPr/>
          <p:nvPr/>
        </p:nvSpPr>
        <p:spPr>
          <a:xfrm>
            <a:off x="8375072" y="4765975"/>
            <a:ext cx="3581400" cy="2400657"/>
          </a:xfrm>
          <a:prstGeom prst="rect">
            <a:avLst/>
          </a:prstGeom>
        </p:spPr>
        <p:txBody>
          <a:bodyPr wrap="square">
            <a:spAutoFit/>
          </a:bodyPr>
          <a:lstStyle/>
          <a:p>
            <a:r>
              <a:rPr lang="en-US" sz="1600" dirty="0">
                <a:hlinkClick r:id="rId5"/>
              </a:rPr>
              <a:t>https://www.cpsc.gov/s3fs-public/THE%20REGULATED%20PRODUCT%20HANDBOOK_050613%20CHN%20Final_0.pdf</a:t>
            </a:r>
            <a:r>
              <a:rPr lang="zh-CN" altLang="en-US" sz="1600" dirty="0"/>
              <a:t> </a:t>
            </a:r>
            <a:r>
              <a:rPr lang="en-US" sz="1600" dirty="0"/>
              <a:t>(</a:t>
            </a:r>
            <a:r>
              <a:rPr lang="zh-CN" altLang="en-US" sz="1600" dirty="0">
                <a:latin typeface="+mn-ea"/>
              </a:rPr>
              <a:t>中文版本</a:t>
            </a:r>
            <a:r>
              <a:rPr lang="en-US" sz="1600" dirty="0">
                <a:latin typeface="+mn-ea"/>
              </a:rPr>
              <a:t> </a:t>
            </a:r>
            <a:r>
              <a:rPr lang="en-US" sz="1600" dirty="0"/>
              <a:t>)</a:t>
            </a:r>
          </a:p>
          <a:p>
            <a:endParaRPr lang="en-US" sz="1600" dirty="0"/>
          </a:p>
          <a:p>
            <a:r>
              <a:rPr lang="en-US" sz="1400" dirty="0">
                <a:hlinkClick r:id="rId6"/>
              </a:rPr>
              <a:t>https://www.cpsc.gov/s3fs-public/RegulatedProductsHandbook.pdf</a:t>
            </a:r>
            <a:r>
              <a:rPr lang="zh-CN" altLang="en-US" sz="1400" dirty="0"/>
              <a:t> </a:t>
            </a:r>
            <a:r>
              <a:rPr lang="en-US" altLang="zh-CN" sz="1400" dirty="0"/>
              <a:t>(</a:t>
            </a:r>
            <a:r>
              <a:rPr lang="zh-CN" altLang="en-US" sz="1400" dirty="0">
                <a:latin typeface="+mn-ea"/>
              </a:rPr>
              <a:t>英文版本</a:t>
            </a:r>
            <a:r>
              <a:rPr lang="en-US" altLang="zh-CN" sz="1400" dirty="0"/>
              <a:t>)</a:t>
            </a:r>
            <a:endParaRPr lang="en-US" sz="1400" dirty="0">
              <a:latin typeface="Calibri" panose="020F0502020204030204" pitchFamily="34" charset="0"/>
            </a:endParaRPr>
          </a:p>
          <a:p>
            <a:endParaRPr lang="en-US" sz="1400" dirty="0"/>
          </a:p>
          <a:p>
            <a:endParaRPr lang="en-US" sz="1400" dirty="0"/>
          </a:p>
        </p:txBody>
      </p:sp>
      <p:pic>
        <p:nvPicPr>
          <p:cNvPr id="2" name="Picture 1"/>
          <p:cNvPicPr>
            <a:picLocks noChangeAspect="1"/>
          </p:cNvPicPr>
          <p:nvPr/>
        </p:nvPicPr>
        <p:blipFill>
          <a:blip r:embed="rId7"/>
          <a:stretch>
            <a:fillRect/>
          </a:stretch>
        </p:blipFill>
        <p:spPr>
          <a:xfrm>
            <a:off x="4980706" y="720844"/>
            <a:ext cx="3151909" cy="3986238"/>
          </a:xfrm>
          <a:prstGeom prst="rect">
            <a:avLst/>
          </a:prstGeom>
        </p:spPr>
      </p:pic>
      <p:pic>
        <p:nvPicPr>
          <p:cNvPr id="11" name="Picture 10"/>
          <p:cNvPicPr/>
          <p:nvPr/>
        </p:nvPicPr>
        <p:blipFill>
          <a:blip r:embed="rId8"/>
          <a:stretch>
            <a:fillRect/>
          </a:stretch>
        </p:blipFill>
        <p:spPr>
          <a:xfrm>
            <a:off x="8375072" y="720844"/>
            <a:ext cx="3096491" cy="3986237"/>
          </a:xfrm>
          <a:prstGeom prst="rect">
            <a:avLst/>
          </a:prstGeom>
        </p:spPr>
      </p:pic>
    </p:spTree>
    <p:extLst>
      <p:ext uri="{BB962C8B-B14F-4D97-AF65-F5344CB8AC3E}">
        <p14:creationId xmlns:p14="http://schemas.microsoft.com/office/powerpoint/2010/main" val="26789576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973782" y="4031268"/>
            <a:ext cx="3206822" cy="1377762"/>
          </a:xfrm>
        </p:spPr>
        <p:txBody>
          <a:bodyPr>
            <a:noAutofit/>
          </a:bodyPr>
          <a:lstStyle/>
          <a:p>
            <a:r>
              <a:rPr lang="en-US" sz="1800" b="1" dirty="0">
                <a:solidFill>
                  <a:srgbClr val="002060"/>
                </a:solidFill>
              </a:rPr>
              <a:t>CFR: Commercial Practices</a:t>
            </a:r>
            <a:endParaRPr lang="en-US" sz="1800" dirty="0">
              <a:solidFill>
                <a:srgbClr val="1A2857"/>
              </a:solidFill>
              <a:hlinkClick r:id="rId3"/>
            </a:endParaRPr>
          </a:p>
          <a:p>
            <a:r>
              <a:rPr lang="en-US" sz="1600" dirty="0">
                <a:solidFill>
                  <a:srgbClr val="1A2857"/>
                </a:solidFill>
                <a:hlinkClick r:id="rId3"/>
              </a:rPr>
              <a:t>https://www.govinfo.gov/content/pkg/CFR-2017-title16-vol2/pdf/CFR-2017-title16-vol2.pdf</a:t>
            </a:r>
            <a:r>
              <a:rPr lang="en-US" sz="1600" dirty="0">
                <a:solidFill>
                  <a:srgbClr val="1A2857"/>
                </a:solidFill>
              </a:rPr>
              <a:t> </a:t>
            </a:r>
            <a:r>
              <a:rPr lang="en-US" sz="1600" dirty="0">
                <a:solidFill>
                  <a:schemeClr val="tx1"/>
                </a:solidFill>
              </a:rPr>
              <a:t>(</a:t>
            </a:r>
            <a:r>
              <a:rPr lang="zh-CN" altLang="en-US" sz="1600" dirty="0">
                <a:solidFill>
                  <a:schemeClr val="tx1"/>
                </a:solidFill>
              </a:rPr>
              <a:t>英文版本</a:t>
            </a:r>
            <a:r>
              <a:rPr lang="en-US" altLang="zh-CN" sz="1600" dirty="0">
                <a:solidFill>
                  <a:schemeClr val="tx1"/>
                </a:solidFill>
              </a:rPr>
              <a:t>)</a:t>
            </a:r>
            <a:endParaRPr lang="en-US" sz="1600" dirty="0">
              <a:solidFill>
                <a:srgbClr val="4C4C4C"/>
              </a:solidFill>
            </a:endParaRPr>
          </a:p>
          <a:p>
            <a:pPr lvl="0"/>
            <a:endParaRPr lang="en-US" sz="1600" dirty="0">
              <a:solidFill>
                <a:srgbClr val="1A2857"/>
              </a:solidFill>
            </a:endParaRPr>
          </a:p>
        </p:txBody>
      </p:sp>
      <p:sp>
        <p:nvSpPr>
          <p:cNvPr id="6" name="Text Placeholder 5"/>
          <p:cNvSpPr>
            <a:spLocks noGrp="1"/>
          </p:cNvSpPr>
          <p:nvPr>
            <p:ph type="body" sz="quarter" idx="11"/>
          </p:nvPr>
        </p:nvSpPr>
        <p:spPr>
          <a:xfrm>
            <a:off x="8378031" y="3960061"/>
            <a:ext cx="3438831" cy="2897939"/>
          </a:xfrm>
        </p:spPr>
        <p:txBody>
          <a:bodyPr>
            <a:noAutofit/>
          </a:bodyPr>
          <a:lstStyle/>
          <a:p>
            <a:r>
              <a:rPr lang="en-US" sz="1800" b="1" cap="none" dirty="0">
                <a:solidFill>
                  <a:srgbClr val="002060"/>
                </a:solidFill>
              </a:rPr>
              <a:t>CPSC Laboratory Manuals:</a:t>
            </a:r>
          </a:p>
          <a:p>
            <a:pPr lvl="0"/>
            <a:r>
              <a:rPr lang="en-US" sz="1600" b="0" dirty="0">
                <a:solidFill>
                  <a:srgbClr val="4C4C4C"/>
                </a:solidFill>
                <a:hlinkClick r:id="rId4"/>
              </a:rPr>
              <a:t>https://www.cpsc.gov/s3fs-public/Laboratory-test-manual-16-CFR-Part-1610-Ch.pdf?MhtbUWNy6jmOPx9b6f.RErt.n.2n_d_h</a:t>
            </a:r>
            <a:r>
              <a:rPr lang="en-US" sz="1600" b="0" dirty="0">
                <a:solidFill>
                  <a:srgbClr val="4C4C4C"/>
                </a:solidFill>
              </a:rPr>
              <a:t> </a:t>
            </a:r>
            <a:r>
              <a:rPr lang="en-US" sz="1600" b="0" dirty="0">
                <a:solidFill>
                  <a:schemeClr val="tx1"/>
                </a:solidFill>
              </a:rPr>
              <a:t>(</a:t>
            </a:r>
            <a:r>
              <a:rPr lang="zh-CN" altLang="en-US" sz="1600" b="0" dirty="0">
                <a:solidFill>
                  <a:schemeClr val="tx1"/>
                </a:solidFill>
              </a:rPr>
              <a:t>中文版本</a:t>
            </a:r>
            <a:r>
              <a:rPr lang="en-US" altLang="zh-CN" sz="1600" b="0" dirty="0">
                <a:solidFill>
                  <a:schemeClr val="tx1"/>
                </a:solidFill>
              </a:rPr>
              <a:t>)</a:t>
            </a:r>
          </a:p>
          <a:p>
            <a:pPr lvl="0"/>
            <a:endParaRPr lang="en-US" sz="1600" b="0" dirty="0">
              <a:solidFill>
                <a:schemeClr val="tx1"/>
              </a:solidFill>
            </a:endParaRPr>
          </a:p>
          <a:p>
            <a:pPr lvl="0"/>
            <a:r>
              <a:rPr lang="en-US" sz="1400" b="0" dirty="0">
                <a:solidFill>
                  <a:schemeClr val="tx1"/>
                </a:solidFill>
                <a:hlinkClick r:id="rId5"/>
              </a:rPr>
              <a:t>https://www.cpsc.gov/s3fs-public/Flammability%20of%20Clothing%20Textiles%20Test%20Manual_1610.pdf</a:t>
            </a:r>
            <a:r>
              <a:rPr lang="zh-CN" altLang="en-US" sz="1400" b="0" dirty="0">
                <a:solidFill>
                  <a:schemeClr val="tx1"/>
                </a:solidFill>
              </a:rPr>
              <a:t> </a:t>
            </a:r>
            <a:r>
              <a:rPr lang="en-US" sz="1400" b="0" dirty="0">
                <a:solidFill>
                  <a:schemeClr val="tx1"/>
                </a:solidFill>
              </a:rPr>
              <a:t>(</a:t>
            </a:r>
            <a:r>
              <a:rPr lang="zh-CN" altLang="en-US" sz="1400" b="0" dirty="0">
                <a:solidFill>
                  <a:schemeClr val="tx1"/>
                </a:solidFill>
              </a:rPr>
              <a:t>英文版本</a:t>
            </a:r>
            <a:r>
              <a:rPr lang="en-US" altLang="zh-CN" sz="1400" b="0" dirty="0">
                <a:solidFill>
                  <a:schemeClr val="tx1"/>
                </a:solidFill>
              </a:rPr>
              <a:t>)</a:t>
            </a:r>
            <a:endParaRPr lang="en-US" sz="1400" b="0" dirty="0">
              <a:solidFill>
                <a:srgbClr val="4C4C4C"/>
              </a:solidFill>
            </a:endParaRPr>
          </a:p>
        </p:txBody>
      </p:sp>
      <p:pic>
        <p:nvPicPr>
          <p:cNvPr id="8" name="Content Placeholder 7"/>
          <p:cNvPicPr>
            <a:picLocks noGrp="1" noChangeAspect="1"/>
          </p:cNvPicPr>
          <p:nvPr>
            <p:ph sz="half" idx="4294967295"/>
          </p:nvPr>
        </p:nvPicPr>
        <p:blipFill>
          <a:blip r:embed="rId6" cstate="print">
            <a:extLst>
              <a:ext uri="{28A0092B-C50C-407E-A947-70E740481C1C}">
                <a14:useLocalDpi xmlns:a14="http://schemas.microsoft.com/office/drawing/2010/main" val="0"/>
              </a:ext>
            </a:extLst>
          </a:blip>
          <a:stretch>
            <a:fillRect/>
          </a:stretch>
        </p:blipFill>
        <p:spPr>
          <a:xfrm>
            <a:off x="4973782" y="229594"/>
            <a:ext cx="2840181" cy="3614737"/>
          </a:xfrm>
          <a:prstGeom prst="rect">
            <a:avLst/>
          </a:prstGeom>
          <a:ln w="19050">
            <a:solidFill>
              <a:srgbClr val="002060"/>
            </a:solidFill>
          </a:ln>
        </p:spPr>
      </p:pic>
      <p:sp>
        <p:nvSpPr>
          <p:cNvPr id="7" name="Rectangle 6"/>
          <p:cNvSpPr/>
          <p:nvPr/>
        </p:nvSpPr>
        <p:spPr>
          <a:xfrm>
            <a:off x="321108" y="2565750"/>
            <a:ext cx="3855028" cy="954107"/>
          </a:xfrm>
          <a:prstGeom prst="rect">
            <a:avLst/>
          </a:prstGeom>
        </p:spPr>
        <p:txBody>
          <a:bodyPr wrap="square">
            <a:spAutoFit/>
          </a:bodyPr>
          <a:lstStyle/>
          <a:p>
            <a:pPr lvl="0" algn="ctr">
              <a:buClr>
                <a:srgbClr val="1D2757"/>
              </a:buClr>
            </a:pPr>
            <a:r>
              <a:rPr lang="en-US" sz="2800" b="1" kern="0" dirty="0">
                <a:solidFill>
                  <a:srgbClr val="FFFFFF"/>
                </a:solidFill>
                <a:latin typeface="Arial" panose="020B0604020202020204" pitchFamily="34" charset="0"/>
                <a:cs typeface="Arial" panose="020B0604020202020204" pitchFamily="34" charset="0"/>
              </a:rPr>
              <a:t>Chinese Resources at cpsc.gov</a:t>
            </a:r>
          </a:p>
        </p:txBody>
      </p:sp>
      <p:pic>
        <p:nvPicPr>
          <p:cNvPr id="10" name="Picture 9"/>
          <p:cNvPicPr/>
          <p:nvPr/>
        </p:nvPicPr>
        <p:blipFill>
          <a:blip r:embed="rId7"/>
          <a:stretch>
            <a:fillRect/>
          </a:stretch>
        </p:blipFill>
        <p:spPr>
          <a:xfrm>
            <a:off x="8378031" y="229594"/>
            <a:ext cx="3040061" cy="3593749"/>
          </a:xfrm>
          <a:prstGeom prst="rect">
            <a:avLst/>
          </a:prstGeom>
        </p:spPr>
      </p:pic>
    </p:spTree>
    <p:extLst>
      <p:ext uri="{BB962C8B-B14F-4D97-AF65-F5344CB8AC3E}">
        <p14:creationId xmlns:p14="http://schemas.microsoft.com/office/powerpoint/2010/main" val="20954959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27039" y="1946290"/>
            <a:ext cx="3769042" cy="1178241"/>
          </a:xfrm>
        </p:spPr>
        <p:txBody>
          <a:bodyPr>
            <a:normAutofit lnSpcReduction="10000"/>
          </a:bodyPr>
          <a:lstStyle/>
          <a:p>
            <a:pPr algn="ctr"/>
            <a:r>
              <a:rPr lang="en-US" dirty="0">
                <a:uFill>
                  <a:solidFill>
                    <a:srgbClr val="990000"/>
                  </a:solidFill>
                </a:uFill>
                <a:latin typeface="Calibri" pitchFamily="34" charset="0"/>
                <a:cs typeface="Calibri" pitchFamily="34" charset="0"/>
              </a:rPr>
              <a:t>CPSC Business Resources</a:t>
            </a:r>
            <a:endParaRPr lang="en-US" dirty="0"/>
          </a:p>
        </p:txBody>
      </p:sp>
      <p:sp>
        <p:nvSpPr>
          <p:cNvPr id="3" name="Rectangle 2"/>
          <p:cNvSpPr/>
          <p:nvPr/>
        </p:nvSpPr>
        <p:spPr>
          <a:xfrm>
            <a:off x="6392984" y="4741145"/>
            <a:ext cx="3970216" cy="1815882"/>
          </a:xfrm>
          <a:prstGeom prst="rect">
            <a:avLst/>
          </a:prstGeom>
        </p:spPr>
        <p:txBody>
          <a:bodyPr wrap="square">
            <a:spAutoFit/>
          </a:bodyPr>
          <a:lstStyle/>
          <a:p>
            <a:pPr algn="ctr">
              <a:defRPr/>
            </a:pPr>
            <a:r>
              <a:rPr lang="en-US" sz="2400" dirty="0">
                <a:solidFill>
                  <a:srgbClr val="002060"/>
                </a:solidFill>
                <a:latin typeface="Arial" panose="020B0604020202020204" pitchFamily="34" charset="0"/>
                <a:cs typeface="Arial" panose="020B0604020202020204" pitchFamily="34" charset="0"/>
              </a:rPr>
              <a:t>CPSC-Accepted Laboratories Search Page:</a:t>
            </a:r>
          </a:p>
          <a:p>
            <a:pPr algn="ctr">
              <a:defRPr/>
            </a:pPr>
            <a:r>
              <a:rPr lang="en-US" sz="2400" b="1" dirty="0">
                <a:solidFill>
                  <a:srgbClr val="002060"/>
                </a:solidFill>
                <a:latin typeface="Arial" panose="020B0604020202020204" pitchFamily="34" charset="0"/>
                <a:cs typeface="Arial" panose="020B0604020202020204" pitchFamily="34" charset="0"/>
                <a:hlinkClick r:id="rId3"/>
              </a:rPr>
              <a:t>www.cpsc.gov/LabSearch</a:t>
            </a:r>
            <a:endParaRPr lang="en-US" sz="2400" b="1" dirty="0">
              <a:solidFill>
                <a:srgbClr val="002060"/>
              </a:solidFill>
              <a:latin typeface="Arial" panose="020B0604020202020204" pitchFamily="34" charset="0"/>
              <a:cs typeface="Arial" panose="020B0604020202020204" pitchFamily="34" charset="0"/>
            </a:endParaRPr>
          </a:p>
          <a:p>
            <a:pPr algn="ctr">
              <a:defRPr/>
            </a:pPr>
            <a:endParaRPr lang="en-US" sz="2000" b="1" dirty="0">
              <a:solidFill>
                <a:srgbClr val="002060"/>
              </a:solidFill>
              <a:latin typeface="Arial" panose="020B0604020202020204" pitchFamily="34" charset="0"/>
              <a:cs typeface="Arial" panose="020B0604020202020204" pitchFamily="34" charset="0"/>
            </a:endParaRPr>
          </a:p>
          <a:p>
            <a:pPr algn="ctr">
              <a:defRPr/>
            </a:pPr>
            <a:r>
              <a:rPr lang="en-US" sz="2000" b="1" dirty="0">
                <a:solidFill>
                  <a:srgbClr val="002060"/>
                </a:solidFill>
                <a:latin typeface="Arial" panose="020B0604020202020204" pitchFamily="34" charset="0"/>
                <a:cs typeface="Arial" panose="020B0604020202020204" pitchFamily="34" charset="0"/>
              </a:rPr>
              <a:t> </a:t>
            </a:r>
          </a:p>
        </p:txBody>
      </p:sp>
      <p:sp>
        <p:nvSpPr>
          <p:cNvPr id="2" name="Rectangle 1"/>
          <p:cNvSpPr/>
          <p:nvPr/>
        </p:nvSpPr>
        <p:spPr>
          <a:xfrm>
            <a:off x="4937220" y="1235777"/>
            <a:ext cx="7119816" cy="3046988"/>
          </a:xfrm>
          <a:prstGeom prst="rect">
            <a:avLst/>
          </a:prstGeom>
        </p:spPr>
        <p:txBody>
          <a:bodyPr wrap="square">
            <a:spAutoFit/>
          </a:bodyPr>
          <a:lstStyle/>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Definition of children’s product – 16 CFR Part 1200 </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Certificates of conformity – 16 CFR Part 1110</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Third-party testing – 16 CFR Parts 1107, 1109, and 1112</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Tracking information – 15 USC § 2063(a)(5)</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Mandatory reporting requirements – 15 USC §2064</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80065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742284" y="2187424"/>
            <a:ext cx="10962751" cy="4036732"/>
          </a:xfrm>
        </p:spPr>
        <p:txBody>
          <a:bodyPr>
            <a:normAutofit/>
          </a:bodyPr>
          <a:lstStyle/>
          <a:p>
            <a:pPr algn="ctr"/>
            <a:r>
              <a:rPr lang="en-US" sz="2900" dirty="0">
                <a:hlinkClick r:id="rId3"/>
              </a:rPr>
              <a:t>http://business.cpsc.gov</a:t>
            </a:r>
            <a:r>
              <a:rPr lang="en-US" sz="2900" dirty="0"/>
              <a:t> </a:t>
            </a:r>
          </a:p>
          <a:p>
            <a:r>
              <a:rPr lang="en-US" sz="2900" b="0" dirty="0">
                <a:solidFill>
                  <a:srgbClr val="4C4C4C"/>
                </a:solidFill>
                <a:latin typeface="Arial" panose="020B0604020202020204" pitchFamily="34" charset="0"/>
              </a:rPr>
              <a:t>Online tool designed specifically to help businesses comply with federal consumer product safety requirements.</a:t>
            </a:r>
          </a:p>
          <a:p>
            <a:r>
              <a:rPr lang="en-US" sz="2900" b="0" dirty="0">
                <a:solidFill>
                  <a:srgbClr val="4C4C4C"/>
                </a:solidFill>
                <a:latin typeface="Arial" panose="020B0604020202020204" pitchFamily="34" charset="0"/>
              </a:rPr>
              <a:t>Asks a series of guided questions, and based on the answers produces a downloadable (PDF) report. </a:t>
            </a:r>
          </a:p>
          <a:p>
            <a:r>
              <a:rPr lang="en-US" sz="2900" b="0" dirty="0">
                <a:solidFill>
                  <a:srgbClr val="4C4C4C"/>
                </a:solidFill>
                <a:latin typeface="Arial" panose="020B0604020202020204" pitchFamily="34" charset="0"/>
              </a:rPr>
              <a:t>Provides customized guidance with links to product safety regulations that may apply to the product and important information on labeling, certification and testing requirements. </a:t>
            </a:r>
          </a:p>
        </p:txBody>
      </p:sp>
      <p:pic>
        <p:nvPicPr>
          <p:cNvPr id="5" name="Picture 4"/>
          <p:cNvPicPr>
            <a:picLocks noChangeAspect="1"/>
          </p:cNvPicPr>
          <p:nvPr/>
        </p:nvPicPr>
        <p:blipFill>
          <a:blip r:embed="rId4"/>
          <a:stretch>
            <a:fillRect/>
          </a:stretch>
        </p:blipFill>
        <p:spPr>
          <a:xfrm>
            <a:off x="3758044" y="499077"/>
            <a:ext cx="4931229" cy="150495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7016" y="591695"/>
            <a:ext cx="1414604" cy="1595729"/>
          </a:xfrm>
          <a:prstGeom prst="rect">
            <a:avLst/>
          </a:prstGeom>
        </p:spPr>
      </p:pic>
    </p:spTree>
    <p:extLst>
      <p:ext uri="{BB962C8B-B14F-4D97-AF65-F5344CB8AC3E}">
        <p14:creationId xmlns:p14="http://schemas.microsoft.com/office/powerpoint/2010/main" val="31147744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Regulatory Robot </a:t>
            </a:r>
          </a:p>
        </p:txBody>
      </p:sp>
      <p:sp>
        <p:nvSpPr>
          <p:cNvPr id="3" name="Text Placeholder 2"/>
          <p:cNvSpPr>
            <a:spLocks noGrp="1"/>
          </p:cNvSpPr>
          <p:nvPr>
            <p:ph idx="1"/>
          </p:nvPr>
        </p:nvSpPr>
        <p:spPr>
          <a:xfrm>
            <a:off x="1244865" y="1170325"/>
            <a:ext cx="9788236" cy="2040466"/>
          </a:xfrm>
        </p:spPr>
        <p:txBody>
          <a:bodyPr>
            <a:normAutofit/>
          </a:bodyPr>
          <a:lstStyle/>
          <a:p>
            <a:r>
              <a:rPr lang="en-US" sz="2800" dirty="0">
                <a:solidFill>
                  <a:srgbClr val="4C4C4C"/>
                </a:solidFill>
              </a:rPr>
              <a:t>Regulatory Robot is a tool to help identify which mandatory standards are applicable</a:t>
            </a:r>
          </a:p>
          <a:p>
            <a:pPr marL="800100" lvl="1" indent="-342900">
              <a:buFont typeface="Wingdings" panose="05000000000000000000" pitchFamily="2" charset="2"/>
              <a:buChar char="Ø"/>
            </a:pPr>
            <a:r>
              <a:rPr lang="en-US" b="1" u="sng" dirty="0">
                <a:solidFill>
                  <a:srgbClr val="1A2857"/>
                </a:solidFill>
              </a:rPr>
              <a:t>Does not</a:t>
            </a:r>
            <a:r>
              <a:rPr lang="en-US" b="1" dirty="0">
                <a:solidFill>
                  <a:srgbClr val="1A2857"/>
                </a:solidFill>
              </a:rPr>
              <a:t> </a:t>
            </a:r>
            <a:r>
              <a:rPr lang="en-US" dirty="0">
                <a:solidFill>
                  <a:srgbClr val="1A2857"/>
                </a:solidFill>
              </a:rPr>
              <a:t>give details of requirements </a:t>
            </a:r>
            <a:r>
              <a:rPr lang="en-US" b="1" u="sng" dirty="0">
                <a:solidFill>
                  <a:srgbClr val="1A2857"/>
                </a:solidFill>
              </a:rPr>
              <a:t>within</a:t>
            </a:r>
            <a:r>
              <a:rPr lang="en-US" dirty="0">
                <a:solidFill>
                  <a:srgbClr val="1A2857"/>
                </a:solidFill>
              </a:rPr>
              <a:t> a specific standard</a:t>
            </a:r>
          </a:p>
        </p:txBody>
      </p:sp>
      <p:graphicFrame>
        <p:nvGraphicFramePr>
          <p:cNvPr id="5" name="Diagram 4"/>
          <p:cNvGraphicFramePr/>
          <p:nvPr>
            <p:extLst/>
          </p:nvPr>
        </p:nvGraphicFramePr>
        <p:xfrm>
          <a:off x="859536" y="2423160"/>
          <a:ext cx="10853928" cy="3319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86982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27039" y="1946290"/>
            <a:ext cx="3769042" cy="1178241"/>
          </a:xfrm>
        </p:spPr>
        <p:txBody>
          <a:bodyPr>
            <a:normAutofit fontScale="77500" lnSpcReduction="20000"/>
          </a:bodyPr>
          <a:lstStyle/>
          <a:p>
            <a:pPr algn="ctr"/>
            <a:r>
              <a:rPr lang="en-US" dirty="0">
                <a:uFill>
                  <a:solidFill>
                    <a:srgbClr val="990000"/>
                  </a:solidFill>
                </a:uFill>
                <a:latin typeface="Calibri" pitchFamily="34" charset="0"/>
                <a:cs typeface="Calibri" pitchFamily="34" charset="0"/>
              </a:rPr>
              <a:t>Durable Infant or Toddler Products Resources</a:t>
            </a:r>
            <a:endParaRPr lang="en-US" dirty="0"/>
          </a:p>
        </p:txBody>
      </p:sp>
    </p:spTree>
    <p:extLst>
      <p:ext uri="{BB962C8B-B14F-4D97-AF65-F5344CB8AC3E}">
        <p14:creationId xmlns:p14="http://schemas.microsoft.com/office/powerpoint/2010/main" val="6516127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body" sz="quarter" idx="12"/>
          </p:nvPr>
        </p:nvSpPr>
        <p:spPr>
          <a:xfrm>
            <a:off x="5039043" y="2437891"/>
            <a:ext cx="6684962" cy="2057400"/>
          </a:xfrm>
        </p:spPr>
        <p:txBody>
          <a:bodyPr>
            <a:normAutofit/>
          </a:bodyPr>
          <a:lstStyle/>
          <a:p>
            <a:pPr marL="914400" lvl="1" indent="-457200">
              <a:lnSpc>
                <a:spcPct val="90000"/>
              </a:lnSpc>
              <a:spcBef>
                <a:spcPts val="1200"/>
              </a:spcBef>
              <a:buFont typeface="Arial" panose="020B0604020202020204" pitchFamily="34" charset="0"/>
              <a:buChar char="•"/>
              <a:defRPr/>
            </a:pPr>
            <a:r>
              <a:rPr lang="en-US" sz="2600" dirty="0">
                <a:solidFill>
                  <a:srgbClr val="1A2857"/>
                </a:solidFill>
              </a:rPr>
              <a:t>Revised Final Rules</a:t>
            </a:r>
          </a:p>
          <a:p>
            <a:pPr marL="914400" lvl="1" indent="-457200">
              <a:lnSpc>
                <a:spcPct val="90000"/>
              </a:lnSpc>
              <a:spcBef>
                <a:spcPts val="1200"/>
              </a:spcBef>
              <a:buFont typeface="Arial" panose="020B0604020202020204" pitchFamily="34" charset="0"/>
              <a:buChar char="•"/>
              <a:defRPr/>
            </a:pPr>
            <a:r>
              <a:rPr lang="en-US" sz="2600" dirty="0">
                <a:solidFill>
                  <a:srgbClr val="1A2857"/>
                </a:solidFill>
              </a:rPr>
              <a:t>New Final Rules</a:t>
            </a:r>
          </a:p>
          <a:p>
            <a:pPr lvl="1">
              <a:lnSpc>
                <a:spcPct val="90000"/>
              </a:lnSpc>
              <a:spcBef>
                <a:spcPts val="1200"/>
              </a:spcBef>
              <a:defRPr/>
            </a:pPr>
            <a:endParaRPr lang="en-US" sz="2600" dirty="0">
              <a:solidFill>
                <a:srgbClr val="1A2857"/>
              </a:solidFill>
            </a:endParaRPr>
          </a:p>
          <a:p>
            <a:pPr>
              <a:lnSpc>
                <a:spcPct val="90000"/>
              </a:lnSpc>
              <a:defRPr/>
            </a:pPr>
            <a:endParaRPr lang="en-US" dirty="0"/>
          </a:p>
        </p:txBody>
      </p:sp>
      <p:sp>
        <p:nvSpPr>
          <p:cNvPr id="8" name="Text Placeholder 1"/>
          <p:cNvSpPr>
            <a:spLocks noGrp="1"/>
          </p:cNvSpPr>
          <p:nvPr>
            <p:ph type="body" sz="quarter" idx="11"/>
          </p:nvPr>
        </p:nvSpPr>
        <p:spPr>
          <a:xfrm>
            <a:off x="320040" y="2688336"/>
            <a:ext cx="3876041" cy="1355343"/>
          </a:xfrm>
        </p:spPr>
        <p:txBody>
          <a:bodyPr>
            <a:normAutofit fontScale="85000" lnSpcReduction="20000"/>
          </a:bodyPr>
          <a:lstStyle/>
          <a:p>
            <a:pPr algn="ctr"/>
            <a:r>
              <a:rPr lang="en-US" dirty="0">
                <a:latin typeface="+mj-lt"/>
              </a:rPr>
              <a:t>CPSC Regulatory Update: Section 104 Rules</a:t>
            </a:r>
          </a:p>
          <a:p>
            <a:endParaRPr lang="en-US" dirty="0"/>
          </a:p>
        </p:txBody>
      </p:sp>
    </p:spTree>
    <p:extLst>
      <p:ext uri="{BB962C8B-B14F-4D97-AF65-F5344CB8AC3E}">
        <p14:creationId xmlns:p14="http://schemas.microsoft.com/office/powerpoint/2010/main" val="3774826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Picture1.png"/>
          <p:cNvPicPr>
            <a:picLocks noChangeAspect="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a:off x="350438" y="601967"/>
            <a:ext cx="2857571" cy="283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11"/>
          </p:nvPr>
        </p:nvSpPr>
        <p:spPr>
          <a:xfrm>
            <a:off x="1600677" y="1361281"/>
            <a:ext cx="2951003" cy="642765"/>
          </a:xfrm>
        </p:spPr>
        <p:txBody>
          <a:bodyPr>
            <a:noAutofit/>
          </a:bodyPr>
          <a:lstStyle/>
          <a:p>
            <a:r>
              <a:rPr lang="en-US" sz="4000" dirty="0">
                <a:effectLst>
                  <a:outerShdw blurRad="38100" dist="38100" dir="2700000" algn="tl">
                    <a:srgbClr val="000000">
                      <a:alpha val="43137"/>
                    </a:srgbClr>
                  </a:outerShdw>
                </a:effectLst>
              </a:rPr>
              <a:t>$1 Trillion</a:t>
            </a:r>
          </a:p>
        </p:txBody>
      </p:sp>
      <p:sp>
        <p:nvSpPr>
          <p:cNvPr id="3" name="Text Placeholder 2"/>
          <p:cNvSpPr>
            <a:spLocks noGrp="1"/>
          </p:cNvSpPr>
          <p:nvPr>
            <p:ph type="body" sz="quarter" idx="12"/>
          </p:nvPr>
        </p:nvSpPr>
        <p:spPr>
          <a:xfrm>
            <a:off x="1560038" y="2004046"/>
            <a:ext cx="2991642" cy="2120914"/>
          </a:xfrm>
        </p:spPr>
        <p:txBody>
          <a:bodyPr>
            <a:normAutofit fontScale="62500" lnSpcReduction="20000"/>
          </a:bodyPr>
          <a:lstStyle/>
          <a:p>
            <a:r>
              <a:rPr lang="en-US" dirty="0">
                <a:effectLst>
                  <a:outerShdw blurRad="38100" dist="38100" dir="2700000" algn="tl">
                    <a:srgbClr val="000000">
                      <a:alpha val="43137"/>
                    </a:srgbClr>
                  </a:outerShdw>
                </a:effectLst>
              </a:rPr>
              <a:t>Deaths, injuries, and property damage from consumer product incidents cost the nation more than $1 trillion annually.</a:t>
            </a:r>
            <a:r>
              <a:rPr lang="en-US" baseline="30000" dirty="0">
                <a:effectLst>
                  <a:outerShdw blurRad="38100" dist="38100" dir="2700000" algn="tl">
                    <a:srgbClr val="000000">
                      <a:alpha val="43137"/>
                    </a:srgbClr>
                  </a:outerShdw>
                </a:effectLst>
              </a:rPr>
              <a:t>1</a:t>
            </a:r>
            <a:r>
              <a:rPr lang="en-US" dirty="0">
                <a:effectLst>
                  <a:outerShdw blurRad="38100" dist="38100" dir="2700000" algn="tl">
                    <a:srgbClr val="000000">
                      <a:alpha val="43137"/>
                    </a:srgbClr>
                  </a:outerShdw>
                </a:effectLst>
              </a:rPr>
              <a:t> </a:t>
            </a:r>
          </a:p>
          <a:p>
            <a:endParaRPr lang="en-US" dirty="0">
              <a:effectLst>
                <a:outerShdw blurRad="38100" dist="38100" dir="2700000" algn="tl">
                  <a:srgbClr val="000000">
                    <a:alpha val="43137"/>
                  </a:srgbClr>
                </a:outerShdw>
              </a:effectLst>
            </a:endParaRPr>
          </a:p>
        </p:txBody>
      </p:sp>
      <p:sp>
        <p:nvSpPr>
          <p:cNvPr id="4" name="Text Placeholder 3"/>
          <p:cNvSpPr>
            <a:spLocks noGrp="1"/>
          </p:cNvSpPr>
          <p:nvPr>
            <p:ph type="body" sz="quarter" idx="13"/>
          </p:nvPr>
        </p:nvSpPr>
        <p:spPr>
          <a:xfrm>
            <a:off x="4790598" y="345440"/>
            <a:ext cx="5684362" cy="3312161"/>
          </a:xfrm>
        </p:spPr>
        <p:txBody>
          <a:bodyPr>
            <a:normAutofit/>
          </a:bodyPr>
          <a:lstStyle/>
          <a:p>
            <a:r>
              <a:rPr lang="en-US" dirty="0">
                <a:solidFill>
                  <a:schemeClr val="tx1">
                    <a:alpha val="65000"/>
                  </a:schemeClr>
                </a:solidFill>
                <a:effectLst>
                  <a:outerShdw blurRad="38100" dist="38100" dir="2700000" algn="tl">
                    <a:srgbClr val="000000">
                      <a:alpha val="43137"/>
                    </a:srgbClr>
                  </a:outerShdw>
                </a:effectLst>
              </a:rPr>
              <a:t>The US CPSC is a federal government agency charged with protecting the public from unreasonable risks of injury or death associated with the use of consumer products under the agency's jurisdiction. </a:t>
            </a:r>
          </a:p>
        </p:txBody>
      </p:sp>
      <p:sp>
        <p:nvSpPr>
          <p:cNvPr id="5" name="Text Placeholder 3"/>
          <p:cNvSpPr txBox="1">
            <a:spLocks/>
          </p:cNvSpPr>
          <p:nvPr/>
        </p:nvSpPr>
        <p:spPr>
          <a:xfrm>
            <a:off x="213360" y="4514850"/>
            <a:ext cx="11684000" cy="2190750"/>
          </a:xfrm>
          <a:prstGeom prst="rect">
            <a:avLst/>
          </a:prstGeom>
        </p:spPr>
        <p:txBody>
          <a:bodyPr vert="horz" lIns="91440" tIns="45720" rIns="91440" bIns="45720" rtlCol="0">
            <a:noAutofit/>
          </a:bodyPr>
          <a:lstStyle>
            <a:lvl1pPr marL="0" indent="0" eaLnBrk="1" hangingPunct="1">
              <a:buClr>
                <a:schemeClr val="tx2"/>
              </a:buClr>
              <a:buFont typeface="Wingdings" pitchFamily="2" charset="2"/>
              <a:buNone/>
              <a:defRPr sz="3000" b="0" i="0">
                <a:solidFill>
                  <a:srgbClr val="4C4C4C">
                    <a:alpha val="65000"/>
                  </a:srgbClr>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2000" kern="0" dirty="0">
                <a:solidFill>
                  <a:schemeClr val="bg2">
                    <a:alpha val="65000"/>
                  </a:schemeClr>
                </a:solidFill>
                <a:effectLst>
                  <a:outerShdw blurRad="38100" dist="38100" dir="2700000" algn="tl">
                    <a:srgbClr val="000000">
                      <a:alpha val="43137"/>
                    </a:srgbClr>
                  </a:outerShdw>
                </a:effectLst>
              </a:rPr>
              <a:t>CPSC is committed to protecting consumers from products that pose a fire, electrical, chemical, biological, or mechanical hazard.   </a:t>
            </a:r>
          </a:p>
          <a:p>
            <a:endParaRPr lang="en-US" sz="2000" kern="0" dirty="0">
              <a:effectLst>
                <a:outerShdw blurRad="38100" dist="38100" dir="2700000" algn="tl">
                  <a:srgbClr val="000000">
                    <a:alpha val="43137"/>
                  </a:srgbClr>
                </a:outerShdw>
              </a:effectLst>
            </a:endParaRPr>
          </a:p>
          <a:p>
            <a:r>
              <a:rPr lang="en-US" sz="2000" kern="0" dirty="0">
                <a:solidFill>
                  <a:schemeClr val="bg2">
                    <a:alpha val="65000"/>
                  </a:schemeClr>
                </a:solidFill>
                <a:effectLst>
                  <a:outerShdw blurRad="38100" dist="38100" dir="2700000" algn="tl">
                    <a:srgbClr val="000000">
                      <a:alpha val="43137"/>
                    </a:srgbClr>
                  </a:outerShdw>
                </a:effectLst>
              </a:rPr>
              <a:t>CPSC's work to improve the safety of the more than 15,000 types of consumer products in its jurisdiction  - such as toys, cribs, power tools, cigarette lighters, textiles, and  household chemicals – has contributed to a  decline in the rate of deaths and injuries associated with consumer products over the past 40 years.</a:t>
            </a:r>
          </a:p>
        </p:txBody>
      </p:sp>
      <p:cxnSp>
        <p:nvCxnSpPr>
          <p:cNvPr id="6" name="Straight Connector 5"/>
          <p:cNvCxnSpPr/>
          <p:nvPr/>
        </p:nvCxnSpPr>
        <p:spPr>
          <a:xfrm>
            <a:off x="350438" y="5247530"/>
            <a:ext cx="1147580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8" name="TextBox 7"/>
          <p:cNvSpPr txBox="1"/>
          <p:nvPr/>
        </p:nvSpPr>
        <p:spPr>
          <a:xfrm>
            <a:off x="9426819" y="3929219"/>
            <a:ext cx="2861310" cy="219291"/>
          </a:xfrm>
          <a:prstGeom prst="rect">
            <a:avLst/>
          </a:prstGeom>
          <a:noFill/>
        </p:spPr>
        <p:txBody>
          <a:bodyPr wrap="square" rtlCol="0">
            <a:spAutoFit/>
          </a:bodyPr>
          <a:lstStyle/>
          <a:p>
            <a:pPr defTabSz="685800"/>
            <a:r>
              <a:rPr lang="en-US" sz="825" baseline="30000" dirty="0">
                <a:solidFill>
                  <a:prstClr val="black"/>
                </a:solidFill>
              </a:rPr>
              <a:t>1</a:t>
            </a:r>
            <a:r>
              <a:rPr lang="en-US" sz="825" dirty="0">
                <a:solidFill>
                  <a:prstClr val="black"/>
                </a:solidFill>
              </a:rPr>
              <a:t>  https://www.cpsc.gov/s3fs-public/FY2019PBR.pdf</a:t>
            </a:r>
          </a:p>
        </p:txBody>
      </p:sp>
    </p:spTree>
    <p:extLst>
      <p:ext uri="{BB962C8B-B14F-4D97-AF65-F5344CB8AC3E}">
        <p14:creationId xmlns:p14="http://schemas.microsoft.com/office/powerpoint/2010/main" val="39271909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399" y="467399"/>
            <a:ext cx="11465169" cy="947859"/>
          </a:xfrm>
        </p:spPr>
        <p:txBody>
          <a:bodyPr/>
          <a:lstStyle/>
          <a:p>
            <a:pPr marL="0" indent="0">
              <a:spcBef>
                <a:spcPts val="300"/>
              </a:spcBef>
              <a:defRPr/>
            </a:pPr>
            <a:r>
              <a:rPr lang="en-US" altLang="zh-CN" sz="3200" dirty="0">
                <a:ea typeface="SimSun" pitchFamily="2" charset="-122"/>
              </a:rPr>
              <a:t>CPSIA Section 104: Revised Final Rules</a:t>
            </a:r>
          </a:p>
        </p:txBody>
      </p:sp>
      <p:sp>
        <p:nvSpPr>
          <p:cNvPr id="3" name="Content Placeholder 2"/>
          <p:cNvSpPr>
            <a:spLocks noGrp="1"/>
          </p:cNvSpPr>
          <p:nvPr>
            <p:ph idx="1"/>
          </p:nvPr>
        </p:nvSpPr>
        <p:spPr>
          <a:xfrm>
            <a:off x="406398" y="1503211"/>
            <a:ext cx="11465169" cy="4692040"/>
          </a:xfrm>
        </p:spPr>
        <p:txBody>
          <a:bodyPr/>
          <a:lstStyle/>
          <a:p>
            <a:pPr>
              <a:defRPr/>
            </a:pPr>
            <a:r>
              <a:rPr lang="en-US" altLang="zh-CN" sz="2400" b="1" dirty="0">
                <a:solidFill>
                  <a:srgbClr val="4C4C4C"/>
                </a:solidFill>
                <a:ea typeface="SimSun" pitchFamily="2" charset="-122"/>
              </a:rPr>
              <a:t>Revisions to Safety Standard for Portable Hook-on Chairs</a:t>
            </a:r>
          </a:p>
          <a:p>
            <a:pPr marL="800100" lvl="1" indent="-342900">
              <a:buFont typeface="Arial" panose="020B0604020202020204" pitchFamily="34" charset="0"/>
              <a:buChar char="•"/>
              <a:defRPr/>
            </a:pPr>
            <a:r>
              <a:rPr lang="en-US" altLang="zh-CN" sz="2000" dirty="0">
                <a:solidFill>
                  <a:srgbClr val="4C4C4C"/>
                </a:solidFill>
                <a:ea typeface="SimSun" pitchFamily="2" charset="-122"/>
              </a:rPr>
              <a:t>16 CFR part 1233 (</a:t>
            </a:r>
            <a:r>
              <a:rPr lang="en-US" altLang="zh-CN" sz="2000" b="1" u="sng" dirty="0">
                <a:solidFill>
                  <a:srgbClr val="4C4C4C"/>
                </a:solidFill>
                <a:ea typeface="SimSun" pitchFamily="2" charset="-122"/>
              </a:rPr>
              <a:t>incorporates ASTM F1235-18</a:t>
            </a:r>
            <a:r>
              <a:rPr lang="en-US" altLang="zh-CN" sz="2000" dirty="0">
                <a:solidFill>
                  <a:srgbClr val="4C4C4C"/>
                </a:solidFill>
                <a:ea typeface="SimSun" pitchFamily="2" charset="-122"/>
              </a:rPr>
              <a:t> with no modifications)</a:t>
            </a:r>
            <a:endParaRPr lang="en-US" altLang="zh-CN" sz="2000" b="1" u="sng" dirty="0">
              <a:solidFill>
                <a:srgbClr val="4C4C4C"/>
              </a:solidFill>
              <a:ea typeface="SimSun" pitchFamily="2" charset="-122"/>
            </a:endParaRPr>
          </a:p>
          <a:p>
            <a:pPr marL="800100" lvl="1" indent="-342900">
              <a:buFont typeface="Arial" panose="020B0604020202020204" pitchFamily="34" charset="0"/>
              <a:buChar char="•"/>
              <a:defRPr/>
            </a:pPr>
            <a:r>
              <a:rPr lang="en-US" altLang="zh-CN" sz="2000" dirty="0">
                <a:solidFill>
                  <a:srgbClr val="4C4C4C"/>
                </a:solidFill>
                <a:ea typeface="SimSun" pitchFamily="2" charset="-122"/>
              </a:rPr>
              <a:t>Effective Date: January 15, 2019</a:t>
            </a:r>
          </a:p>
          <a:p>
            <a:pPr marL="800100" lvl="1" indent="-342900">
              <a:buFont typeface="Arial" panose="020B0604020202020204" pitchFamily="34" charset="0"/>
              <a:buChar char="•"/>
              <a:defRPr/>
            </a:pPr>
            <a:endParaRPr lang="en-US" altLang="zh-CN" sz="2000" dirty="0">
              <a:solidFill>
                <a:srgbClr val="4C4C4C"/>
              </a:solidFill>
              <a:ea typeface="SimSun" pitchFamily="2" charset="-122"/>
            </a:endParaRPr>
          </a:p>
          <a:p>
            <a:pPr>
              <a:defRPr/>
            </a:pPr>
            <a:r>
              <a:rPr lang="en-US" altLang="zh-CN" sz="2400" b="1" dirty="0">
                <a:solidFill>
                  <a:srgbClr val="4C4C4C"/>
                </a:solidFill>
                <a:ea typeface="SimSun" pitchFamily="2" charset="-122"/>
              </a:rPr>
              <a:t>Revisions to Safety Standard for Infant Bath Tubs</a:t>
            </a:r>
          </a:p>
          <a:p>
            <a:pPr marL="800100" lvl="1" indent="-342900">
              <a:buFont typeface="Arial" panose="020B0604020202020204" pitchFamily="34" charset="0"/>
              <a:buChar char="•"/>
              <a:defRPr/>
            </a:pPr>
            <a:r>
              <a:rPr lang="en-US" altLang="zh-CN" sz="2000" dirty="0">
                <a:solidFill>
                  <a:srgbClr val="4C4C4C"/>
                </a:solidFill>
                <a:ea typeface="SimSun" pitchFamily="2" charset="-122"/>
              </a:rPr>
              <a:t>16 CFR part 1234 (</a:t>
            </a:r>
            <a:r>
              <a:rPr lang="en-US" altLang="zh-CN" sz="2000" b="1" u="sng" dirty="0">
                <a:solidFill>
                  <a:srgbClr val="4C4C4C"/>
                </a:solidFill>
                <a:ea typeface="SimSun" pitchFamily="2" charset="-122"/>
              </a:rPr>
              <a:t>incorporates ASTM  F2670-18 </a:t>
            </a:r>
            <a:r>
              <a:rPr lang="en-US" altLang="zh-CN" sz="2000" dirty="0">
                <a:solidFill>
                  <a:srgbClr val="4C4C4C"/>
                </a:solidFill>
                <a:ea typeface="SimSun" pitchFamily="2" charset="-122"/>
              </a:rPr>
              <a:t>with no modifications)</a:t>
            </a:r>
          </a:p>
          <a:p>
            <a:pPr marL="800100" lvl="1" indent="-342900">
              <a:buFont typeface="Arial" panose="020B0604020202020204" pitchFamily="34" charset="0"/>
              <a:buChar char="•"/>
              <a:defRPr/>
            </a:pPr>
            <a:r>
              <a:rPr lang="en-US" altLang="zh-CN" sz="2000" dirty="0">
                <a:solidFill>
                  <a:srgbClr val="4C4C4C"/>
                </a:solidFill>
                <a:ea typeface="SimSun" pitchFamily="2" charset="-122"/>
              </a:rPr>
              <a:t>Effective Date: January 15, 2019</a:t>
            </a:r>
          </a:p>
          <a:p>
            <a:pPr lvl="1">
              <a:defRPr/>
            </a:pPr>
            <a:endParaRPr lang="en-US" altLang="zh-CN" sz="2000" dirty="0">
              <a:solidFill>
                <a:srgbClr val="4C4C4C"/>
              </a:solidFill>
              <a:ea typeface="SimSun" pitchFamily="2" charset="-122"/>
            </a:endParaRPr>
          </a:p>
          <a:p>
            <a:pPr>
              <a:defRPr/>
            </a:pPr>
            <a:r>
              <a:rPr lang="en-US" altLang="zh-CN" sz="2400" b="1" dirty="0">
                <a:solidFill>
                  <a:srgbClr val="4C4C4C"/>
                </a:solidFill>
                <a:ea typeface="SimSun" pitchFamily="2" charset="-122"/>
              </a:rPr>
              <a:t>Revisions to Safety Standard for Full-Size Baby Cribs</a:t>
            </a:r>
          </a:p>
          <a:p>
            <a:pPr marL="800100" lvl="1" indent="-342900">
              <a:buFont typeface="Arial" panose="020B0604020202020204" pitchFamily="34" charset="0"/>
              <a:buChar char="•"/>
              <a:defRPr/>
            </a:pPr>
            <a:r>
              <a:rPr lang="en-US" altLang="zh-CN" sz="2000" dirty="0">
                <a:solidFill>
                  <a:srgbClr val="4C4C4C"/>
                </a:solidFill>
                <a:ea typeface="SimSun" pitchFamily="2" charset="-122"/>
              </a:rPr>
              <a:t>16 CFR part 1219 (</a:t>
            </a:r>
            <a:r>
              <a:rPr lang="en-US" altLang="zh-CN" sz="2000" b="1" u="sng" dirty="0">
                <a:solidFill>
                  <a:srgbClr val="4C4C4C"/>
                </a:solidFill>
                <a:ea typeface="SimSun" pitchFamily="2" charset="-122"/>
              </a:rPr>
              <a:t>will incorporate ASTM F1169-19</a:t>
            </a:r>
            <a:r>
              <a:rPr lang="en-US" altLang="zh-CN" sz="2000" dirty="0">
                <a:solidFill>
                  <a:srgbClr val="4C4C4C"/>
                </a:solidFill>
                <a:ea typeface="SimSun" pitchFamily="2" charset="-122"/>
              </a:rPr>
              <a:t> with no modifications)</a:t>
            </a:r>
            <a:endParaRPr lang="en-US" altLang="zh-CN" sz="2000" b="1" u="sng" dirty="0">
              <a:solidFill>
                <a:srgbClr val="4C4C4C"/>
              </a:solidFill>
              <a:ea typeface="SimSun" pitchFamily="2" charset="-122"/>
            </a:endParaRPr>
          </a:p>
          <a:p>
            <a:pPr marL="800100" lvl="1" indent="-342900">
              <a:buFont typeface="Arial" panose="020B0604020202020204" pitchFamily="34" charset="0"/>
              <a:buChar char="•"/>
              <a:defRPr/>
            </a:pPr>
            <a:r>
              <a:rPr lang="en-US" altLang="zh-CN" sz="2000" dirty="0">
                <a:solidFill>
                  <a:srgbClr val="4C4C4C"/>
                </a:solidFill>
                <a:ea typeface="SimSun" pitchFamily="2" charset="-122"/>
              </a:rPr>
              <a:t>Effective Date: October 28, 2019</a:t>
            </a:r>
          </a:p>
          <a:p>
            <a:pPr lvl="1">
              <a:defRPr/>
            </a:pPr>
            <a:endParaRPr lang="en-US" altLang="zh-CN" sz="2000" dirty="0">
              <a:solidFill>
                <a:srgbClr val="4C4C4C"/>
              </a:solidFill>
              <a:ea typeface="SimSun" pitchFamily="2" charset="-122"/>
            </a:endParaRPr>
          </a:p>
        </p:txBody>
      </p:sp>
    </p:spTree>
    <p:extLst>
      <p:ext uri="{BB962C8B-B14F-4D97-AF65-F5344CB8AC3E}">
        <p14:creationId xmlns:p14="http://schemas.microsoft.com/office/powerpoint/2010/main" val="32941531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p:cNvSpPr txBox="1">
            <a:spLocks/>
          </p:cNvSpPr>
          <p:nvPr/>
        </p:nvSpPr>
        <p:spPr>
          <a:xfrm>
            <a:off x="374904" y="1216152"/>
            <a:ext cx="10943336" cy="514019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altLang="zh-CN" sz="2400" b="1" dirty="0">
                <a:solidFill>
                  <a:srgbClr val="4C4C4C"/>
                </a:solidFill>
                <a:latin typeface="Arial" panose="020B0604020202020204" pitchFamily="34" charset="0"/>
                <a:ea typeface="SimSun" pitchFamily="2" charset="-122"/>
                <a:cs typeface="Arial" panose="020B0604020202020204" pitchFamily="34" charset="0"/>
              </a:rPr>
              <a:t>Revisions to Safety Standard for Carriages and Strollers</a:t>
            </a:r>
          </a:p>
          <a:p>
            <a:pPr lvl="1">
              <a:buFont typeface="Arial" panose="020B0604020202020204" pitchFamily="34" charset="0"/>
              <a:buChar char="•"/>
              <a:defRPr/>
            </a:pPr>
            <a:r>
              <a:rPr lang="en-US" altLang="zh-CN" sz="2000" dirty="0">
                <a:solidFill>
                  <a:srgbClr val="4C4C4C"/>
                </a:solidFill>
                <a:latin typeface="Arial" panose="020B0604020202020204" pitchFamily="34" charset="0"/>
                <a:ea typeface="SimSun" pitchFamily="2" charset="-122"/>
                <a:cs typeface="Arial" panose="020B0604020202020204" pitchFamily="34" charset="0"/>
              </a:rPr>
              <a:t>16 CFR part 1227 (</a:t>
            </a:r>
            <a:r>
              <a:rPr lang="en-US" altLang="zh-CN" sz="2000" b="1" u="sng" dirty="0">
                <a:solidFill>
                  <a:srgbClr val="4C4C4C"/>
                </a:solidFill>
                <a:latin typeface="Arial" panose="020B0604020202020204" pitchFamily="34" charset="0"/>
                <a:ea typeface="SimSun" pitchFamily="2" charset="-122"/>
                <a:cs typeface="Arial" panose="020B0604020202020204" pitchFamily="34" charset="0"/>
              </a:rPr>
              <a:t>will incorporate ASTM  F833-19 </a:t>
            </a:r>
            <a:r>
              <a:rPr lang="en-US" altLang="zh-CN" sz="2000" dirty="0">
                <a:solidFill>
                  <a:srgbClr val="4C4C4C"/>
                </a:solidFill>
                <a:latin typeface="Arial" panose="020B0604020202020204" pitchFamily="34" charset="0"/>
                <a:ea typeface="SimSun" pitchFamily="2" charset="-122"/>
                <a:cs typeface="Arial" panose="020B0604020202020204" pitchFamily="34" charset="0"/>
              </a:rPr>
              <a:t>with no modifications)</a:t>
            </a:r>
          </a:p>
          <a:p>
            <a:pPr lvl="1">
              <a:buFont typeface="Arial" panose="020B0604020202020204" pitchFamily="34" charset="0"/>
              <a:buChar char="•"/>
              <a:defRPr/>
            </a:pPr>
            <a:r>
              <a:rPr lang="en-US" altLang="zh-CN" sz="2000" dirty="0">
                <a:solidFill>
                  <a:srgbClr val="4C4C4C"/>
                </a:solidFill>
                <a:latin typeface="Arial" panose="020B0604020202020204" pitchFamily="34" charset="0"/>
                <a:ea typeface="SimSun" pitchFamily="2" charset="-122"/>
                <a:cs typeface="Arial" panose="020B0604020202020204" pitchFamily="34" charset="0"/>
              </a:rPr>
              <a:t>Effective Date: November 5, 2019</a:t>
            </a:r>
          </a:p>
          <a:p>
            <a:pPr marL="457200" lvl="1" indent="0">
              <a:buNone/>
              <a:defRPr/>
            </a:pPr>
            <a:endParaRPr lang="en-US" altLang="zh-CN" sz="2000" dirty="0">
              <a:solidFill>
                <a:srgbClr val="4C4C4C"/>
              </a:solidFill>
              <a:latin typeface="Arial" panose="020B0604020202020204" pitchFamily="34" charset="0"/>
              <a:ea typeface="SimSun" pitchFamily="2" charset="-122"/>
              <a:cs typeface="Arial" panose="020B0604020202020204" pitchFamily="34" charset="0"/>
            </a:endParaRPr>
          </a:p>
          <a:p>
            <a:pPr marL="0" indent="0">
              <a:buNone/>
              <a:defRPr/>
            </a:pPr>
            <a:r>
              <a:rPr lang="en-US" altLang="zh-CN" sz="2400" b="1" dirty="0">
                <a:solidFill>
                  <a:srgbClr val="4C4C4C"/>
                </a:solidFill>
                <a:latin typeface="Arial" panose="020B0604020202020204" pitchFamily="34" charset="0"/>
                <a:ea typeface="SimSun" pitchFamily="2" charset="-122"/>
                <a:cs typeface="Arial" panose="020B0604020202020204" pitchFamily="34" charset="0"/>
              </a:rPr>
              <a:t>Revisions to Safety Standard for Infant Bouncer Seats</a:t>
            </a:r>
          </a:p>
          <a:p>
            <a:pPr lvl="1">
              <a:buFont typeface="Arial" panose="020B0604020202020204" pitchFamily="34" charset="0"/>
              <a:buChar char="•"/>
              <a:defRPr/>
            </a:pPr>
            <a:r>
              <a:rPr lang="en-US" altLang="zh-CN" sz="2000" dirty="0">
                <a:solidFill>
                  <a:srgbClr val="4C4C4C"/>
                </a:solidFill>
                <a:latin typeface="Arial" panose="020B0604020202020204" pitchFamily="34" charset="0"/>
                <a:ea typeface="SimSun" pitchFamily="2" charset="-122"/>
                <a:cs typeface="Arial" panose="020B0604020202020204" pitchFamily="34" charset="0"/>
              </a:rPr>
              <a:t>16 CFR part 1229 (</a:t>
            </a:r>
            <a:r>
              <a:rPr lang="en-US" altLang="zh-CN" sz="2000" b="1" u="sng" dirty="0">
                <a:solidFill>
                  <a:srgbClr val="4C4C4C"/>
                </a:solidFill>
                <a:latin typeface="Arial" panose="020B0604020202020204" pitchFamily="34" charset="0"/>
                <a:ea typeface="SimSun" pitchFamily="2" charset="-122"/>
                <a:cs typeface="Arial" panose="020B0604020202020204" pitchFamily="34" charset="0"/>
              </a:rPr>
              <a:t>will incorporate ASTM F2167-19</a:t>
            </a:r>
            <a:r>
              <a:rPr lang="en-US" altLang="zh-CN" sz="2000" dirty="0">
                <a:solidFill>
                  <a:srgbClr val="4C4C4C"/>
                </a:solidFill>
                <a:latin typeface="Arial" panose="020B0604020202020204" pitchFamily="34" charset="0"/>
                <a:ea typeface="SimSun" pitchFamily="2" charset="-122"/>
                <a:cs typeface="Arial" panose="020B0604020202020204" pitchFamily="34" charset="0"/>
              </a:rPr>
              <a:t> with no modifications) </a:t>
            </a:r>
          </a:p>
          <a:p>
            <a:pPr lvl="1">
              <a:buFont typeface="Arial" panose="020B0604020202020204" pitchFamily="34" charset="0"/>
              <a:buChar char="•"/>
              <a:defRPr/>
            </a:pPr>
            <a:r>
              <a:rPr lang="en-US" altLang="zh-CN" sz="2000" dirty="0">
                <a:solidFill>
                  <a:srgbClr val="4C4C4C"/>
                </a:solidFill>
                <a:latin typeface="Arial" panose="020B0604020202020204" pitchFamily="34" charset="0"/>
                <a:ea typeface="SimSun" pitchFamily="2" charset="-122"/>
                <a:cs typeface="Arial" panose="020B0604020202020204" pitchFamily="34" charset="0"/>
              </a:rPr>
              <a:t>Effective Date: December 14, 2019</a:t>
            </a:r>
          </a:p>
          <a:p>
            <a:pPr lvl="1">
              <a:defRPr/>
            </a:pPr>
            <a:endParaRPr lang="en-US" altLang="zh-CN" sz="2000" dirty="0">
              <a:solidFill>
                <a:srgbClr val="4C4C4C"/>
              </a:solidFill>
              <a:latin typeface="Arial" panose="020B0604020202020204" pitchFamily="34" charset="0"/>
              <a:ea typeface="SimSun" pitchFamily="2" charset="-122"/>
              <a:cs typeface="Arial" panose="020B0604020202020204" pitchFamily="34" charset="0"/>
            </a:endParaRPr>
          </a:p>
          <a:p>
            <a:pPr marL="0" indent="0">
              <a:buNone/>
              <a:defRPr/>
            </a:pPr>
            <a:r>
              <a:rPr lang="en-US" altLang="zh-CN" sz="2400" b="1" dirty="0">
                <a:solidFill>
                  <a:srgbClr val="4C4C4C"/>
                </a:solidFill>
                <a:latin typeface="Arial" panose="020B0604020202020204" pitchFamily="34" charset="0"/>
                <a:ea typeface="SimSun" pitchFamily="2" charset="-122"/>
                <a:cs typeface="Arial" panose="020B0604020202020204" pitchFamily="34" charset="0"/>
              </a:rPr>
              <a:t>Revisions to Safety Standard for Infant Bath Seats</a:t>
            </a:r>
          </a:p>
          <a:p>
            <a:pPr lvl="1">
              <a:buFont typeface="Arial" panose="020B0604020202020204" pitchFamily="34" charset="0"/>
              <a:buChar char="•"/>
              <a:defRPr/>
            </a:pPr>
            <a:r>
              <a:rPr lang="en-US" altLang="zh-CN" sz="2000" dirty="0">
                <a:solidFill>
                  <a:srgbClr val="4C4C4C"/>
                </a:solidFill>
                <a:latin typeface="Arial" panose="020B0604020202020204" pitchFamily="34" charset="0"/>
                <a:ea typeface="SimSun" pitchFamily="2" charset="-122"/>
                <a:cs typeface="Arial" panose="020B0604020202020204" pitchFamily="34" charset="0"/>
              </a:rPr>
              <a:t>16 CFR part 1215 (</a:t>
            </a:r>
            <a:r>
              <a:rPr lang="en-US" altLang="zh-CN" sz="2000" b="1" u="sng" dirty="0">
                <a:solidFill>
                  <a:srgbClr val="4C4C4C"/>
                </a:solidFill>
                <a:latin typeface="Arial" panose="020B0604020202020204" pitchFamily="34" charset="0"/>
                <a:ea typeface="SimSun" pitchFamily="2" charset="-122"/>
                <a:cs typeface="Arial" panose="020B0604020202020204" pitchFamily="34" charset="0"/>
              </a:rPr>
              <a:t>will incorporate ASTM F1967-19</a:t>
            </a:r>
            <a:r>
              <a:rPr lang="en-US" altLang="zh-CN" sz="2000" dirty="0">
                <a:solidFill>
                  <a:srgbClr val="4C4C4C"/>
                </a:solidFill>
                <a:latin typeface="Arial" panose="020B0604020202020204" pitchFamily="34" charset="0"/>
                <a:ea typeface="SimSun" pitchFamily="2" charset="-122"/>
                <a:cs typeface="Arial" panose="020B0604020202020204" pitchFamily="34" charset="0"/>
              </a:rPr>
              <a:t> with no modifications) </a:t>
            </a:r>
          </a:p>
          <a:p>
            <a:pPr lvl="1">
              <a:buFont typeface="Arial" panose="020B0604020202020204" pitchFamily="34" charset="0"/>
              <a:buChar char="•"/>
              <a:defRPr/>
            </a:pPr>
            <a:r>
              <a:rPr lang="en-US" altLang="zh-CN" sz="2000" dirty="0">
                <a:solidFill>
                  <a:srgbClr val="4C4C4C"/>
                </a:solidFill>
                <a:latin typeface="Arial" panose="020B0604020202020204" pitchFamily="34" charset="0"/>
                <a:ea typeface="SimSun" pitchFamily="2" charset="-122"/>
                <a:cs typeface="Arial" panose="020B0604020202020204" pitchFamily="34" charset="0"/>
              </a:rPr>
              <a:t>Effective Date: December 22, 2019</a:t>
            </a:r>
          </a:p>
          <a:p>
            <a:pPr lvl="1">
              <a:defRPr/>
            </a:pPr>
            <a:endParaRPr lang="en-US" altLang="zh-CN" sz="2000" dirty="0">
              <a:solidFill>
                <a:srgbClr val="4C4C4C"/>
              </a:solidFill>
              <a:latin typeface="Arial" panose="020B0604020202020204" pitchFamily="34" charset="0"/>
              <a:ea typeface="SimSun" pitchFamily="2" charset="-122"/>
              <a:cs typeface="Arial" panose="020B0604020202020204" pitchFamily="34" charset="0"/>
            </a:endParaRPr>
          </a:p>
          <a:p>
            <a:pPr marL="457200" lvl="1" indent="0">
              <a:buNone/>
              <a:defRPr/>
            </a:pPr>
            <a:endParaRPr lang="en-US" altLang="zh-CN" sz="2000" dirty="0">
              <a:solidFill>
                <a:srgbClr val="4C4C4C"/>
              </a:solidFill>
              <a:latin typeface="Arial" panose="020B0604020202020204" pitchFamily="34" charset="0"/>
              <a:ea typeface="SimSun" pitchFamily="2" charset="-122"/>
              <a:cs typeface="Arial" panose="020B0604020202020204" pitchFamily="34" charset="0"/>
            </a:endParaRPr>
          </a:p>
          <a:p>
            <a:pPr lvl="1">
              <a:defRPr/>
            </a:pPr>
            <a:endParaRPr lang="en-US" altLang="zh-CN" sz="2000" dirty="0">
              <a:solidFill>
                <a:srgbClr val="4C4C4C"/>
              </a:solidFill>
              <a:latin typeface="Arial" panose="020B0604020202020204" pitchFamily="34" charset="0"/>
              <a:ea typeface="SimSun" pitchFamily="2" charset="-122"/>
              <a:cs typeface="Arial" panose="020B0604020202020204" pitchFamily="34" charset="0"/>
            </a:endParaRPr>
          </a:p>
          <a:p>
            <a:pPr marL="457200" lvl="1" indent="0">
              <a:buNone/>
              <a:defRPr/>
            </a:pPr>
            <a:endParaRPr lang="en-US" altLang="zh-CN" sz="2000" dirty="0">
              <a:solidFill>
                <a:srgbClr val="4C4C4C"/>
              </a:solidFill>
              <a:latin typeface="Arial" panose="020B0604020202020204" pitchFamily="34" charset="0"/>
              <a:ea typeface="SimSun" pitchFamily="2" charset="-122"/>
              <a:cs typeface="Arial" panose="020B0604020202020204" pitchFamily="34" charset="0"/>
            </a:endParaRPr>
          </a:p>
          <a:p>
            <a:pPr marL="457200" lvl="1" indent="0">
              <a:buNone/>
              <a:defRPr/>
            </a:pPr>
            <a:endParaRPr lang="en-US" altLang="zh-CN" sz="2000" dirty="0">
              <a:solidFill>
                <a:srgbClr val="4C4C4C"/>
              </a:solidFill>
              <a:latin typeface="Arial" panose="020B0604020202020204" pitchFamily="34" charset="0"/>
              <a:ea typeface="SimSun" pitchFamily="2" charset="-122"/>
              <a:cs typeface="Arial" panose="020B0604020202020204" pitchFamily="34" charset="0"/>
            </a:endParaRPr>
          </a:p>
          <a:p>
            <a:pPr marL="457200" lvl="1" indent="0">
              <a:buNone/>
              <a:defRPr/>
            </a:pPr>
            <a:endParaRPr lang="en-US" altLang="zh-CN" sz="2000" dirty="0">
              <a:solidFill>
                <a:srgbClr val="4C4C4C"/>
              </a:solidFill>
              <a:latin typeface="Arial" panose="020B0604020202020204" pitchFamily="34" charset="0"/>
              <a:ea typeface="SimSun" pitchFamily="2" charset="-122"/>
              <a:cs typeface="Arial" panose="020B0604020202020204" pitchFamily="34" charset="0"/>
            </a:endParaRPr>
          </a:p>
          <a:p>
            <a:pPr>
              <a:defRPr/>
            </a:pPr>
            <a:endParaRPr lang="en-US" altLang="zh-CN" sz="2400" u="sng" dirty="0">
              <a:solidFill>
                <a:srgbClr val="4C4C4C"/>
              </a:solidFill>
              <a:latin typeface="Arial" panose="020B0604020202020204" pitchFamily="34" charset="0"/>
              <a:ea typeface="SimSun" pitchFamily="2" charset="-122"/>
              <a:cs typeface="Arial" panose="020B0604020202020204" pitchFamily="34" charset="0"/>
            </a:endParaRPr>
          </a:p>
        </p:txBody>
      </p:sp>
      <p:sp>
        <p:nvSpPr>
          <p:cNvPr id="8" name="Rectangle 2"/>
          <p:cNvSpPr txBox="1">
            <a:spLocks noRot="1" noChangeArrowheads="1"/>
          </p:cNvSpPr>
          <p:nvPr/>
        </p:nvSpPr>
        <p:spPr>
          <a:xfrm>
            <a:off x="257048" y="421767"/>
            <a:ext cx="11673840" cy="67551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300"/>
              </a:spcBef>
              <a:buNone/>
              <a:defRPr/>
            </a:pPr>
            <a:r>
              <a:rPr lang="en-US" altLang="zh-CN" sz="3400" b="1" dirty="0">
                <a:solidFill>
                  <a:srgbClr val="2E74B5"/>
                </a:solidFill>
                <a:latin typeface="Calibri Light" panose="020F0302020204030204" pitchFamily="34" charset="0"/>
                <a:ea typeface="SimSun" pitchFamily="2" charset="-122"/>
              </a:rPr>
              <a:t>CPSIA Section 104: Revised Final Rules</a:t>
            </a:r>
          </a:p>
        </p:txBody>
      </p:sp>
    </p:spTree>
    <p:extLst>
      <p:ext uri="{BB962C8B-B14F-4D97-AF65-F5344CB8AC3E}">
        <p14:creationId xmlns:p14="http://schemas.microsoft.com/office/powerpoint/2010/main" val="15272025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p:cNvSpPr txBox="1">
            <a:spLocks/>
          </p:cNvSpPr>
          <p:nvPr/>
        </p:nvSpPr>
        <p:spPr>
          <a:xfrm>
            <a:off x="406399" y="1213104"/>
            <a:ext cx="11097768" cy="5257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altLang="zh-CN" sz="2400" b="1" dirty="0">
                <a:solidFill>
                  <a:srgbClr val="4C4C4C"/>
                </a:solidFill>
                <a:latin typeface="Arial" panose="020B0604020202020204" pitchFamily="34" charset="0"/>
                <a:ea typeface="SimSun" pitchFamily="2" charset="-122"/>
                <a:cs typeface="Arial" panose="020B0604020202020204" pitchFamily="34" charset="0"/>
              </a:rPr>
              <a:t>Revisions to Safety Standard for Non-Full-Size Cribs</a:t>
            </a:r>
          </a:p>
          <a:p>
            <a:pPr lvl="1">
              <a:buFont typeface="Arial" panose="020B0604020202020204" pitchFamily="34" charset="0"/>
              <a:buChar char="•"/>
              <a:defRPr/>
            </a:pPr>
            <a:r>
              <a:rPr lang="en-US" altLang="zh-CN" sz="2400" dirty="0">
                <a:solidFill>
                  <a:srgbClr val="4C4C4C"/>
                </a:solidFill>
                <a:latin typeface="Arial" panose="020B0604020202020204" pitchFamily="34" charset="0"/>
                <a:ea typeface="SimSun" pitchFamily="2" charset="-122"/>
                <a:cs typeface="Arial" panose="020B0604020202020204" pitchFamily="34" charset="0"/>
              </a:rPr>
              <a:t>16 CFR part 1220 </a:t>
            </a:r>
            <a:r>
              <a:rPr lang="en-US" altLang="zh-CN" sz="2400" b="1" u="sng" dirty="0">
                <a:solidFill>
                  <a:srgbClr val="4C4C4C"/>
                </a:solidFill>
                <a:latin typeface="Arial" panose="020B0604020202020204" pitchFamily="34" charset="0"/>
                <a:ea typeface="SimSun" pitchFamily="2" charset="-122"/>
                <a:cs typeface="Arial" panose="020B0604020202020204" pitchFamily="34" charset="0"/>
              </a:rPr>
              <a:t>(will incorporate ASTM  F406-19 </a:t>
            </a:r>
            <a:r>
              <a:rPr lang="en-US" altLang="zh-CN" sz="2400" dirty="0">
                <a:solidFill>
                  <a:srgbClr val="4C4C4C"/>
                </a:solidFill>
                <a:latin typeface="Arial" panose="020B0604020202020204" pitchFamily="34" charset="0"/>
                <a:ea typeface="SimSun" pitchFamily="2" charset="-122"/>
                <a:cs typeface="Arial" panose="020B0604020202020204" pitchFamily="34" charset="0"/>
              </a:rPr>
              <a:t>)</a:t>
            </a:r>
          </a:p>
          <a:p>
            <a:pPr lvl="1">
              <a:buFont typeface="Arial" panose="020B0604020202020204" pitchFamily="34" charset="0"/>
              <a:buChar char="•"/>
              <a:defRPr/>
            </a:pPr>
            <a:r>
              <a:rPr lang="en-US" altLang="zh-CN" sz="2400" dirty="0">
                <a:solidFill>
                  <a:srgbClr val="4C4C4C"/>
                </a:solidFill>
                <a:latin typeface="Arial" panose="020B0604020202020204" pitchFamily="34" charset="0"/>
                <a:ea typeface="SimSun" pitchFamily="2" charset="-122"/>
                <a:cs typeface="Arial" panose="020B0604020202020204" pitchFamily="34" charset="0"/>
              </a:rPr>
              <a:t>Effective Date: January 20, 2020</a:t>
            </a:r>
          </a:p>
          <a:p>
            <a:pPr lvl="1">
              <a:defRPr/>
            </a:pPr>
            <a:endParaRPr lang="en-US" altLang="zh-CN" sz="2400" dirty="0">
              <a:solidFill>
                <a:srgbClr val="4C4C4C"/>
              </a:solidFill>
              <a:latin typeface="Arial" panose="020B0604020202020204" pitchFamily="34" charset="0"/>
              <a:ea typeface="SimSun" pitchFamily="2" charset="-122"/>
              <a:cs typeface="Arial" panose="020B0604020202020204" pitchFamily="34" charset="0"/>
            </a:endParaRPr>
          </a:p>
          <a:p>
            <a:pPr marL="0" indent="0">
              <a:buNone/>
              <a:defRPr/>
            </a:pPr>
            <a:r>
              <a:rPr lang="en-US" altLang="zh-CN" sz="2400" b="1" dirty="0">
                <a:solidFill>
                  <a:srgbClr val="4C4C4C"/>
                </a:solidFill>
                <a:latin typeface="Arial" panose="020B0604020202020204" pitchFamily="34" charset="0"/>
                <a:ea typeface="SimSun" pitchFamily="2" charset="-122"/>
                <a:cs typeface="Arial" panose="020B0604020202020204" pitchFamily="34" charset="0"/>
              </a:rPr>
              <a:t>Revisions to Safety Standard for Play Yards</a:t>
            </a:r>
          </a:p>
          <a:p>
            <a:pPr lvl="1">
              <a:buFont typeface="Arial" panose="020B0604020202020204" pitchFamily="34" charset="0"/>
              <a:buChar char="•"/>
              <a:defRPr/>
            </a:pPr>
            <a:r>
              <a:rPr lang="en-US" altLang="zh-CN" sz="2400" dirty="0">
                <a:solidFill>
                  <a:srgbClr val="4C4C4C"/>
                </a:solidFill>
                <a:latin typeface="Arial" panose="020B0604020202020204" pitchFamily="34" charset="0"/>
                <a:ea typeface="SimSun" pitchFamily="2" charset="-122"/>
                <a:cs typeface="Arial" panose="020B0604020202020204" pitchFamily="34" charset="0"/>
              </a:rPr>
              <a:t>16 CFR part 1221 (</a:t>
            </a:r>
            <a:r>
              <a:rPr lang="en-US" altLang="zh-CN" sz="2400" b="1" u="sng" dirty="0">
                <a:solidFill>
                  <a:srgbClr val="4C4C4C"/>
                </a:solidFill>
                <a:latin typeface="Arial" panose="020B0604020202020204" pitchFamily="34" charset="0"/>
                <a:ea typeface="SimSun" pitchFamily="2" charset="-122"/>
                <a:cs typeface="Arial" panose="020B0604020202020204" pitchFamily="34" charset="0"/>
              </a:rPr>
              <a:t>will incorporate ASTM F406-19</a:t>
            </a:r>
            <a:r>
              <a:rPr lang="en-US" altLang="zh-CN" sz="2400" dirty="0">
                <a:solidFill>
                  <a:srgbClr val="4C4C4C"/>
                </a:solidFill>
                <a:latin typeface="Arial" panose="020B0604020202020204" pitchFamily="34" charset="0"/>
                <a:ea typeface="SimSun" pitchFamily="2" charset="-122"/>
                <a:cs typeface="Arial" panose="020B0604020202020204" pitchFamily="34" charset="0"/>
              </a:rPr>
              <a:t>) </a:t>
            </a:r>
          </a:p>
          <a:p>
            <a:pPr lvl="1">
              <a:buFont typeface="Arial" panose="020B0604020202020204" pitchFamily="34" charset="0"/>
              <a:buChar char="•"/>
              <a:defRPr/>
            </a:pPr>
            <a:r>
              <a:rPr lang="en-US" altLang="zh-CN" sz="2400" dirty="0">
                <a:solidFill>
                  <a:srgbClr val="4C4C4C"/>
                </a:solidFill>
                <a:latin typeface="Arial" panose="020B0604020202020204" pitchFamily="34" charset="0"/>
                <a:ea typeface="SimSun" pitchFamily="2" charset="-122"/>
                <a:cs typeface="Arial" panose="020B0604020202020204" pitchFamily="34" charset="0"/>
              </a:rPr>
              <a:t>Effective Date: January 20, 2020</a:t>
            </a:r>
          </a:p>
          <a:p>
            <a:pPr lvl="1">
              <a:defRPr/>
            </a:pPr>
            <a:endParaRPr lang="en-US" altLang="zh-CN" sz="2400" dirty="0">
              <a:solidFill>
                <a:srgbClr val="4C4C4C"/>
              </a:solidFill>
              <a:latin typeface="Arial" panose="020B0604020202020204" pitchFamily="34" charset="0"/>
              <a:ea typeface="SimSun" pitchFamily="2" charset="-122"/>
              <a:cs typeface="Arial" panose="020B0604020202020204" pitchFamily="34" charset="0"/>
            </a:endParaRPr>
          </a:p>
          <a:p>
            <a:pPr marL="0" indent="0">
              <a:buNone/>
              <a:defRPr/>
            </a:pPr>
            <a:r>
              <a:rPr lang="en-US" altLang="zh-CN" sz="2400" b="1" dirty="0">
                <a:solidFill>
                  <a:srgbClr val="4C4C4C"/>
                </a:solidFill>
                <a:latin typeface="Arial" panose="020B0604020202020204" pitchFamily="34" charset="0"/>
                <a:ea typeface="SimSun" pitchFamily="2" charset="-122"/>
                <a:cs typeface="Arial" panose="020B0604020202020204" pitchFamily="34" charset="0"/>
              </a:rPr>
              <a:t>Revisions to Safety Standard for Toddler Beds</a:t>
            </a:r>
          </a:p>
          <a:p>
            <a:pPr lvl="1">
              <a:buFont typeface="Arial" panose="020B0604020202020204" pitchFamily="34" charset="0"/>
              <a:buChar char="•"/>
              <a:defRPr/>
            </a:pPr>
            <a:r>
              <a:rPr lang="en-US" altLang="zh-CN" sz="2400" dirty="0">
                <a:solidFill>
                  <a:srgbClr val="4C4C4C"/>
                </a:solidFill>
                <a:latin typeface="Arial" panose="020B0604020202020204" pitchFamily="34" charset="0"/>
                <a:ea typeface="SimSun" pitchFamily="2" charset="-122"/>
                <a:cs typeface="Arial" panose="020B0604020202020204" pitchFamily="34" charset="0"/>
              </a:rPr>
              <a:t>16 CFR part 1217 (</a:t>
            </a:r>
            <a:r>
              <a:rPr lang="en-US" altLang="zh-CN" sz="2400" b="1" u="sng" dirty="0">
                <a:solidFill>
                  <a:srgbClr val="4C4C4C"/>
                </a:solidFill>
                <a:latin typeface="Arial" panose="020B0604020202020204" pitchFamily="34" charset="0"/>
                <a:ea typeface="SimSun" pitchFamily="2" charset="-122"/>
                <a:cs typeface="Arial" panose="020B0604020202020204" pitchFamily="34" charset="0"/>
              </a:rPr>
              <a:t>will incorporate ASTM F1821-19e1</a:t>
            </a:r>
            <a:r>
              <a:rPr lang="en-US" altLang="zh-CN" sz="2400" dirty="0">
                <a:solidFill>
                  <a:srgbClr val="4C4C4C"/>
                </a:solidFill>
                <a:latin typeface="Arial" panose="020B0604020202020204" pitchFamily="34" charset="0"/>
                <a:ea typeface="SimSun" pitchFamily="2" charset="-122"/>
                <a:cs typeface="Arial" panose="020B0604020202020204" pitchFamily="34" charset="0"/>
              </a:rPr>
              <a:t>) </a:t>
            </a:r>
          </a:p>
          <a:p>
            <a:pPr lvl="1">
              <a:buFont typeface="Arial" panose="020B0604020202020204" pitchFamily="34" charset="0"/>
              <a:buChar char="•"/>
              <a:defRPr/>
            </a:pPr>
            <a:r>
              <a:rPr lang="en-US" altLang="zh-CN" sz="2400" dirty="0">
                <a:solidFill>
                  <a:srgbClr val="4C4C4C"/>
                </a:solidFill>
                <a:latin typeface="Arial" panose="020B0604020202020204" pitchFamily="34" charset="0"/>
                <a:ea typeface="SimSun" pitchFamily="2" charset="-122"/>
                <a:cs typeface="Arial" panose="020B0604020202020204" pitchFamily="34" charset="0"/>
              </a:rPr>
              <a:t>Effective Date: January 27, 2020</a:t>
            </a:r>
          </a:p>
          <a:p>
            <a:pPr lvl="1">
              <a:defRPr/>
            </a:pPr>
            <a:endParaRPr lang="en-US" altLang="zh-CN" sz="2400" dirty="0">
              <a:solidFill>
                <a:srgbClr val="4C4C4C"/>
              </a:solidFill>
              <a:latin typeface="Arial" panose="020B0604020202020204" pitchFamily="34" charset="0"/>
              <a:ea typeface="SimSun" pitchFamily="2" charset="-122"/>
              <a:cs typeface="Arial" panose="020B0604020202020204" pitchFamily="34" charset="0"/>
            </a:endParaRPr>
          </a:p>
          <a:p>
            <a:pPr marL="457200" lvl="1" indent="0">
              <a:buNone/>
              <a:defRPr/>
            </a:pPr>
            <a:endParaRPr lang="en-US" altLang="zh-CN" sz="2400" dirty="0">
              <a:solidFill>
                <a:srgbClr val="4C4C4C"/>
              </a:solidFill>
              <a:latin typeface="Arial" panose="020B0604020202020204" pitchFamily="34" charset="0"/>
              <a:ea typeface="SimSun" pitchFamily="2" charset="-122"/>
              <a:cs typeface="Arial" panose="020B0604020202020204" pitchFamily="34" charset="0"/>
            </a:endParaRPr>
          </a:p>
          <a:p>
            <a:pPr lvl="1">
              <a:defRPr/>
            </a:pPr>
            <a:endParaRPr lang="en-US" altLang="zh-CN" sz="2400" dirty="0">
              <a:solidFill>
                <a:srgbClr val="4C4C4C"/>
              </a:solidFill>
              <a:latin typeface="Arial" panose="020B0604020202020204" pitchFamily="34" charset="0"/>
              <a:ea typeface="SimSun" pitchFamily="2" charset="-122"/>
              <a:cs typeface="Arial" panose="020B0604020202020204" pitchFamily="34" charset="0"/>
            </a:endParaRPr>
          </a:p>
          <a:p>
            <a:pPr marL="457200" lvl="1" indent="0">
              <a:buNone/>
              <a:defRPr/>
            </a:pPr>
            <a:endParaRPr lang="en-US" altLang="zh-CN" sz="2400" dirty="0">
              <a:solidFill>
                <a:srgbClr val="4C4C4C"/>
              </a:solidFill>
              <a:latin typeface="Arial" panose="020B0604020202020204" pitchFamily="34" charset="0"/>
              <a:ea typeface="SimSun" pitchFamily="2" charset="-122"/>
              <a:cs typeface="Arial" panose="020B0604020202020204" pitchFamily="34" charset="0"/>
            </a:endParaRPr>
          </a:p>
          <a:p>
            <a:pPr marL="457200" lvl="1" indent="0">
              <a:buNone/>
              <a:defRPr/>
            </a:pPr>
            <a:endParaRPr lang="en-US" altLang="zh-CN" sz="2400" dirty="0">
              <a:solidFill>
                <a:srgbClr val="4C4C4C"/>
              </a:solidFill>
              <a:latin typeface="Arial" panose="020B0604020202020204" pitchFamily="34" charset="0"/>
              <a:ea typeface="SimSun" pitchFamily="2" charset="-122"/>
              <a:cs typeface="Arial" panose="020B0604020202020204" pitchFamily="34" charset="0"/>
            </a:endParaRPr>
          </a:p>
          <a:p>
            <a:pPr marL="457200" lvl="1" indent="0">
              <a:buNone/>
              <a:defRPr/>
            </a:pPr>
            <a:endParaRPr lang="en-US" altLang="zh-CN" sz="2400" dirty="0">
              <a:solidFill>
                <a:srgbClr val="4C4C4C"/>
              </a:solidFill>
              <a:latin typeface="Arial" panose="020B0604020202020204" pitchFamily="34" charset="0"/>
              <a:ea typeface="SimSun" pitchFamily="2" charset="-122"/>
              <a:cs typeface="Arial" panose="020B0604020202020204" pitchFamily="34" charset="0"/>
            </a:endParaRPr>
          </a:p>
          <a:p>
            <a:pPr>
              <a:defRPr/>
            </a:pPr>
            <a:endParaRPr lang="en-US" altLang="zh-CN" sz="2400" u="sng" dirty="0">
              <a:solidFill>
                <a:srgbClr val="4C4C4C"/>
              </a:solidFill>
              <a:latin typeface="Arial" panose="020B0604020202020204" pitchFamily="34" charset="0"/>
              <a:ea typeface="SimSun" pitchFamily="2" charset="-122"/>
              <a:cs typeface="Arial" panose="020B0604020202020204" pitchFamily="34" charset="0"/>
            </a:endParaRPr>
          </a:p>
        </p:txBody>
      </p:sp>
      <p:sp>
        <p:nvSpPr>
          <p:cNvPr id="8" name="Rectangle 2"/>
          <p:cNvSpPr txBox="1">
            <a:spLocks noGrp="1" noRot="1" noChangeArrowheads="1"/>
          </p:cNvSpPr>
          <p:nvPr>
            <p:ph type="title"/>
          </p:nvPr>
        </p:nvSpPr>
        <p:spPr>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300"/>
              </a:spcBef>
              <a:buNone/>
              <a:defRPr/>
            </a:pPr>
            <a:r>
              <a:rPr lang="en-US" altLang="zh-CN" sz="3400" b="1" dirty="0">
                <a:solidFill>
                  <a:srgbClr val="2E74B5"/>
                </a:solidFill>
                <a:latin typeface="Calibri Light" panose="020F0302020204030204" pitchFamily="34" charset="0"/>
                <a:ea typeface="SimSun" pitchFamily="2" charset="-122"/>
              </a:rPr>
              <a:t>CPSIA Section 104: Revised Final Rules</a:t>
            </a:r>
          </a:p>
        </p:txBody>
      </p:sp>
    </p:spTree>
    <p:extLst>
      <p:ext uri="{BB962C8B-B14F-4D97-AF65-F5344CB8AC3E}">
        <p14:creationId xmlns:p14="http://schemas.microsoft.com/office/powerpoint/2010/main" val="30663998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Rot="1" noChangeArrowheads="1"/>
          </p:cNvSpPr>
          <p:nvPr/>
        </p:nvSpPr>
        <p:spPr>
          <a:xfrm>
            <a:off x="332232" y="470916"/>
            <a:ext cx="11664696" cy="7571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300"/>
              </a:spcBef>
              <a:buNone/>
              <a:defRPr/>
            </a:pPr>
            <a:r>
              <a:rPr lang="en-US" altLang="zh-CN" sz="3400" b="1" dirty="0">
                <a:solidFill>
                  <a:srgbClr val="2E74B5"/>
                </a:solidFill>
                <a:latin typeface="Calibri Light" panose="020F0302020204030204" pitchFamily="34" charset="0"/>
                <a:ea typeface="SimSun" pitchFamily="2" charset="-122"/>
              </a:rPr>
              <a:t>CPSIA Section 104: New Final Rules</a:t>
            </a:r>
          </a:p>
        </p:txBody>
      </p:sp>
      <p:sp>
        <p:nvSpPr>
          <p:cNvPr id="7" name="Content Placeholder 4"/>
          <p:cNvSpPr txBox="1">
            <a:spLocks/>
          </p:cNvSpPr>
          <p:nvPr/>
        </p:nvSpPr>
        <p:spPr>
          <a:xfrm>
            <a:off x="624840" y="1389888"/>
            <a:ext cx="10652760" cy="4928616"/>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altLang="zh-CN" sz="2800" b="1" dirty="0">
                <a:solidFill>
                  <a:srgbClr val="4C4C4C"/>
                </a:solidFill>
                <a:latin typeface="Arial" panose="020B0604020202020204" pitchFamily="34" charset="0"/>
                <a:ea typeface="SimSun" pitchFamily="2" charset="-122"/>
                <a:cs typeface="Arial" panose="020B0604020202020204" pitchFamily="34" charset="0"/>
              </a:rPr>
              <a:t>Safety Standard for Stationary Activity Centers </a:t>
            </a:r>
          </a:p>
          <a:p>
            <a:pPr>
              <a:defRPr/>
            </a:pPr>
            <a:r>
              <a:rPr lang="en-US" altLang="zh-CN" sz="2400" dirty="0">
                <a:solidFill>
                  <a:srgbClr val="4C4C4C"/>
                </a:solidFill>
                <a:latin typeface="Arial" panose="020B0604020202020204" pitchFamily="34" charset="0"/>
                <a:ea typeface="SimSun" pitchFamily="2" charset="-122"/>
                <a:cs typeface="Arial" panose="020B0604020202020204" pitchFamily="34" charset="0"/>
              </a:rPr>
              <a:t>16 CFR part 1238 (</a:t>
            </a:r>
            <a:r>
              <a:rPr lang="en-US" altLang="zh-CN" sz="2400" b="1" u="sng" dirty="0">
                <a:solidFill>
                  <a:srgbClr val="4C4C4C"/>
                </a:solidFill>
                <a:latin typeface="Arial" panose="020B0604020202020204" pitchFamily="34" charset="0"/>
                <a:ea typeface="SimSun" pitchFamily="2" charset="-122"/>
                <a:cs typeface="Arial" panose="020B0604020202020204" pitchFamily="34" charset="0"/>
              </a:rPr>
              <a:t>will incorporate ASTM F2012-18</a:t>
            </a:r>
            <a:r>
              <a:rPr lang="el-GR" altLang="zh-CN" sz="2400" b="1" u="sng" dirty="0">
                <a:solidFill>
                  <a:srgbClr val="4C4C4C"/>
                </a:solidFill>
                <a:latin typeface="Arial" panose="020B0604020202020204" pitchFamily="34" charset="0"/>
                <a:ea typeface="SimSun" pitchFamily="2" charset="-122"/>
                <a:cs typeface="Arial" panose="020B0604020202020204" pitchFamily="34" charset="0"/>
              </a:rPr>
              <a:t>ε1</a:t>
            </a:r>
            <a:r>
              <a:rPr lang="en-US" altLang="zh-CN" sz="2400" dirty="0">
                <a:solidFill>
                  <a:srgbClr val="4C4C4C"/>
                </a:solidFill>
                <a:latin typeface="Arial" panose="020B0604020202020204" pitchFamily="34" charset="0"/>
                <a:ea typeface="SimSun" pitchFamily="2" charset="-122"/>
                <a:cs typeface="Arial" panose="020B0604020202020204" pitchFamily="34" charset="0"/>
              </a:rPr>
              <a:t> with no modifications)</a:t>
            </a:r>
            <a:endParaRPr lang="en-US" altLang="zh-CN" sz="2400" b="1" u="sng" dirty="0">
              <a:solidFill>
                <a:srgbClr val="4C4C4C"/>
              </a:solidFill>
              <a:latin typeface="Arial" panose="020B0604020202020204" pitchFamily="34" charset="0"/>
              <a:ea typeface="SimSun" pitchFamily="2" charset="-122"/>
              <a:cs typeface="Arial" panose="020B0604020202020204" pitchFamily="34" charset="0"/>
            </a:endParaRPr>
          </a:p>
          <a:p>
            <a:pPr>
              <a:defRPr/>
            </a:pPr>
            <a:r>
              <a:rPr lang="en-US" altLang="zh-CN" sz="2400" dirty="0">
                <a:solidFill>
                  <a:srgbClr val="4C4C4C"/>
                </a:solidFill>
                <a:latin typeface="Arial" panose="020B0604020202020204" pitchFamily="34" charset="0"/>
                <a:ea typeface="SimSun" pitchFamily="2" charset="-122"/>
                <a:cs typeface="Arial" panose="020B0604020202020204" pitchFamily="34" charset="0"/>
              </a:rPr>
              <a:t>Effective Date: December 18, 2019</a:t>
            </a:r>
          </a:p>
          <a:p>
            <a:pPr marL="457200" lvl="1" indent="0">
              <a:buNone/>
              <a:defRPr/>
            </a:pPr>
            <a:endParaRPr lang="en-US" altLang="zh-CN" sz="2400" dirty="0">
              <a:solidFill>
                <a:srgbClr val="1A2857"/>
              </a:solidFill>
              <a:latin typeface="Arial" panose="020B0604020202020204" pitchFamily="34" charset="0"/>
              <a:ea typeface="SimSun" pitchFamily="2" charset="-122"/>
              <a:cs typeface="Arial" panose="020B0604020202020204" pitchFamily="34" charset="0"/>
            </a:endParaRPr>
          </a:p>
          <a:p>
            <a:pPr marL="0" lvl="0" indent="0">
              <a:buNone/>
            </a:pPr>
            <a:r>
              <a:rPr lang="en-US" sz="2800" b="1" dirty="0">
                <a:solidFill>
                  <a:srgbClr val="4C4C4C"/>
                </a:solidFill>
                <a:latin typeface="Arial" panose="020B0604020202020204" pitchFamily="34" charset="0"/>
                <a:cs typeface="Arial" panose="020B0604020202020204" pitchFamily="34" charset="0"/>
              </a:rPr>
              <a:t>Direct Final Rule: ASTM's Revisions to Safety Standard for Hand-Held Infant Carriers. </a:t>
            </a:r>
            <a:r>
              <a:rPr lang="en-US" b="1" dirty="0">
                <a:solidFill>
                  <a:srgbClr val="4C4C4C"/>
                </a:solidFill>
                <a:latin typeface="Arial" panose="020B0604020202020204" pitchFamily="34" charset="0"/>
                <a:cs typeface="Arial" panose="020B0604020202020204" pitchFamily="34" charset="0"/>
              </a:rPr>
              <a:t> </a:t>
            </a:r>
          </a:p>
          <a:p>
            <a:r>
              <a:rPr lang="en-US" sz="2400" dirty="0">
                <a:solidFill>
                  <a:srgbClr val="4C4C4C"/>
                </a:solidFill>
                <a:latin typeface="Arial" panose="020B0604020202020204" pitchFamily="34" charset="0"/>
                <a:cs typeface="Arial" panose="020B0604020202020204" pitchFamily="34" charset="0"/>
              </a:rPr>
              <a:t>The CPSC is revising the mandatory standard for hand-held infant carriers, 16 CFR part 1225, to incorporate by reference the more recent version of the applicable ASTM standard, ASTM F2050-19, </a:t>
            </a:r>
            <a:r>
              <a:rPr lang="en-US" sz="2400" i="1" dirty="0">
                <a:solidFill>
                  <a:srgbClr val="4C4C4C"/>
                </a:solidFill>
                <a:latin typeface="Arial" panose="020B0604020202020204" pitchFamily="34" charset="0"/>
                <a:cs typeface="Arial" panose="020B0604020202020204" pitchFamily="34" charset="0"/>
              </a:rPr>
              <a:t>Standard Consumer Safety Specification for Hand-Held Infant Carriers</a:t>
            </a:r>
            <a:r>
              <a:rPr lang="en-US" sz="2400" dirty="0">
                <a:solidFill>
                  <a:srgbClr val="4C4C4C"/>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p>
          <a:p>
            <a:pPr marL="0" indent="0">
              <a:buNone/>
            </a:pPr>
            <a:endParaRPr lang="en-US" b="1" dirty="0">
              <a:solidFill>
                <a:srgbClr val="4C4C4C"/>
              </a:solidFill>
              <a:latin typeface="Arial" panose="020B0604020202020204" pitchFamily="34" charset="0"/>
              <a:cs typeface="Arial" panose="020B0604020202020204" pitchFamily="34" charset="0"/>
            </a:endParaRPr>
          </a:p>
          <a:p>
            <a:pPr marL="0" indent="0">
              <a:buNone/>
            </a:pPr>
            <a:r>
              <a:rPr lang="en-US" sz="2800" b="1" dirty="0">
                <a:solidFill>
                  <a:srgbClr val="4C4C4C"/>
                </a:solidFill>
                <a:latin typeface="Arial" panose="020B0604020202020204" pitchFamily="34" charset="0"/>
                <a:cs typeface="Arial" panose="020B0604020202020204" pitchFamily="34" charset="0"/>
              </a:rPr>
              <a:t>CPSIA Section 104 Rule Updates, Changes</a:t>
            </a:r>
          </a:p>
          <a:p>
            <a:pPr lvl="0"/>
            <a:r>
              <a:rPr lang="en-US" sz="2400" dirty="0">
                <a:solidFill>
                  <a:srgbClr val="4C4C4C"/>
                </a:solidFill>
                <a:latin typeface="Arial" panose="020B0604020202020204" pitchFamily="34" charset="0"/>
                <a:cs typeface="Arial" panose="020B0604020202020204" pitchFamily="34" charset="0"/>
              </a:rPr>
              <a:t>Revisions to Safety Standard for Portable Bed Rails – </a:t>
            </a:r>
            <a:r>
              <a:rPr lang="en-US" sz="2400" u="sng" dirty="0">
                <a:latin typeface="Arial" panose="020B0604020202020204" pitchFamily="34" charset="0"/>
                <a:cs typeface="Arial" panose="020B0604020202020204" pitchFamily="34" charset="0"/>
                <a:hlinkClick r:id="rId3"/>
              </a:rPr>
              <a:t>Direct Final Rule</a:t>
            </a:r>
            <a:r>
              <a:rPr lang="en-US" sz="2400" dirty="0">
                <a:solidFill>
                  <a:srgbClr val="4C4C4C"/>
                </a:solidFill>
                <a:latin typeface="Arial" panose="020B0604020202020204" pitchFamily="34" charset="0"/>
                <a:cs typeface="Arial" panose="020B0604020202020204" pitchFamily="34" charset="0"/>
              </a:rPr>
              <a:t>: Effective 5/20/2020</a:t>
            </a:r>
          </a:p>
          <a:p>
            <a:pPr marL="57150" indent="0">
              <a:buNone/>
              <a:defRPr/>
            </a:pPr>
            <a:endParaRPr lang="en-US" altLang="zh-CN" dirty="0">
              <a:solidFill>
                <a:srgbClr val="4C4C4C"/>
              </a:solidFill>
              <a:latin typeface="Arial" panose="020B0604020202020204" pitchFamily="34" charset="0"/>
              <a:ea typeface="SimSun" pitchFamily="2" charset="-122"/>
              <a:cs typeface="Arial" panose="020B0604020202020204" pitchFamily="34" charset="0"/>
            </a:endParaRPr>
          </a:p>
          <a:p>
            <a:pPr lvl="1">
              <a:defRPr/>
            </a:pPr>
            <a:endParaRPr lang="en-US" altLang="zh-CN" sz="2400" dirty="0">
              <a:solidFill>
                <a:srgbClr val="4C4C4C"/>
              </a:solidFill>
              <a:latin typeface="Arial" panose="020B0604020202020204" pitchFamily="34" charset="0"/>
              <a:ea typeface="SimSun" pitchFamily="2" charset="-122"/>
              <a:cs typeface="Arial" panose="020B0604020202020204" pitchFamily="34" charset="0"/>
            </a:endParaRPr>
          </a:p>
          <a:p>
            <a:pPr marL="457200" lvl="1" indent="0">
              <a:buNone/>
              <a:defRPr/>
            </a:pPr>
            <a:endParaRPr lang="en-US" altLang="zh-CN" sz="2400" dirty="0">
              <a:solidFill>
                <a:srgbClr val="4C4C4C"/>
              </a:solidFill>
              <a:latin typeface="Arial" panose="020B0604020202020204" pitchFamily="34" charset="0"/>
              <a:ea typeface="SimSun" pitchFamily="2" charset="-122"/>
              <a:cs typeface="Arial" panose="020B0604020202020204" pitchFamily="34" charset="0"/>
            </a:endParaRPr>
          </a:p>
          <a:p>
            <a:pPr marL="457200" lvl="1" indent="0">
              <a:buNone/>
              <a:defRPr/>
            </a:pPr>
            <a:endParaRPr lang="en-US" altLang="zh-CN" sz="2400" dirty="0">
              <a:solidFill>
                <a:srgbClr val="4C4C4C"/>
              </a:solidFill>
              <a:latin typeface="Arial" panose="020B0604020202020204" pitchFamily="34" charset="0"/>
              <a:ea typeface="SimSun" pitchFamily="2" charset="-122"/>
              <a:cs typeface="Arial" panose="020B0604020202020204" pitchFamily="34" charset="0"/>
            </a:endParaRPr>
          </a:p>
          <a:p>
            <a:pPr marL="457200" lvl="1" indent="0">
              <a:buNone/>
              <a:defRPr/>
            </a:pPr>
            <a:endParaRPr lang="en-US" altLang="zh-CN" sz="2400" dirty="0">
              <a:solidFill>
                <a:srgbClr val="4C4C4C"/>
              </a:solidFill>
              <a:latin typeface="Arial" panose="020B0604020202020204" pitchFamily="34" charset="0"/>
              <a:ea typeface="SimSun" pitchFamily="2" charset="-122"/>
              <a:cs typeface="Arial" panose="020B0604020202020204" pitchFamily="34" charset="0"/>
            </a:endParaRPr>
          </a:p>
          <a:p>
            <a:pPr>
              <a:defRPr/>
            </a:pPr>
            <a:endParaRPr lang="en-US" altLang="zh-CN" sz="2400" u="sng" dirty="0">
              <a:solidFill>
                <a:srgbClr val="4C4C4C"/>
              </a:solidFill>
              <a:latin typeface="Arial" panose="020B0604020202020204" pitchFamily="34" charset="0"/>
              <a:ea typeface="SimSun" pitchFamily="2" charset="-122"/>
              <a:cs typeface="Arial" panose="020B0604020202020204" pitchFamily="34" charset="0"/>
            </a:endParaRPr>
          </a:p>
        </p:txBody>
      </p:sp>
    </p:spTree>
    <p:extLst>
      <p:ext uri="{BB962C8B-B14F-4D97-AF65-F5344CB8AC3E}">
        <p14:creationId xmlns:p14="http://schemas.microsoft.com/office/powerpoint/2010/main" val="1029363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algn="ctr"/>
            <a:r>
              <a:rPr lang="en-US" sz="3100" dirty="0"/>
              <a:t>CPSC’s Podcast Series</a:t>
            </a:r>
            <a:endParaRPr lang="en-US" dirty="0"/>
          </a:p>
          <a:p>
            <a:pPr algn="ctr"/>
            <a:endParaRPr lang="en-US" dirty="0"/>
          </a:p>
        </p:txBody>
      </p:sp>
      <p:graphicFrame>
        <p:nvGraphicFramePr>
          <p:cNvPr id="5" name="Table 4"/>
          <p:cNvGraphicFramePr>
            <a:graphicFrameLocks noGrp="1"/>
          </p:cNvGraphicFramePr>
          <p:nvPr>
            <p:extLst/>
          </p:nvPr>
        </p:nvGraphicFramePr>
        <p:xfrm>
          <a:off x="1689654" y="1605707"/>
          <a:ext cx="9116892" cy="2966720"/>
        </p:xfrm>
        <a:graphic>
          <a:graphicData uri="http://schemas.openxmlformats.org/drawingml/2006/table">
            <a:tbl>
              <a:tblPr firstRow="1" bandRow="1">
                <a:tableStyleId>{5C22544A-7EE6-4342-B048-85BDC9FD1C3A}</a:tableStyleId>
              </a:tblPr>
              <a:tblGrid>
                <a:gridCol w="1280037">
                  <a:extLst>
                    <a:ext uri="{9D8B030D-6E8A-4147-A177-3AD203B41FA5}">
                      <a16:colId xmlns:a16="http://schemas.microsoft.com/office/drawing/2014/main" val="20000"/>
                    </a:ext>
                  </a:extLst>
                </a:gridCol>
                <a:gridCol w="7836855">
                  <a:extLst>
                    <a:ext uri="{9D8B030D-6E8A-4147-A177-3AD203B41FA5}">
                      <a16:colId xmlns:a16="http://schemas.microsoft.com/office/drawing/2014/main" val="20001"/>
                    </a:ext>
                  </a:extLst>
                </a:gridCol>
              </a:tblGrid>
              <a:tr h="370840">
                <a:tc>
                  <a:txBody>
                    <a:bodyPr/>
                    <a:lstStyle/>
                    <a:p>
                      <a:pPr algn="ctr"/>
                      <a:r>
                        <a:rPr lang="en-US" sz="1800" b="1" dirty="0">
                          <a:solidFill>
                            <a:schemeClr val="bg2"/>
                          </a:solidFill>
                          <a:latin typeface="+mn-lt"/>
                        </a:rPr>
                        <a:t>Podcast</a:t>
                      </a:r>
                    </a:p>
                  </a:txBody>
                  <a:tcPr/>
                </a:tc>
                <a:tc>
                  <a:txBody>
                    <a:bodyPr/>
                    <a:lstStyle/>
                    <a:p>
                      <a:pPr algn="ctr"/>
                      <a:r>
                        <a:rPr lang="en-US" sz="1800" b="1">
                          <a:solidFill>
                            <a:schemeClr val="bg2"/>
                          </a:solidFill>
                          <a:latin typeface="+mn-lt"/>
                        </a:rPr>
                        <a:t>Topics</a:t>
                      </a:r>
                      <a:endParaRPr lang="en-US" sz="1800" b="1" dirty="0">
                        <a:solidFill>
                          <a:schemeClr val="bg2"/>
                        </a:solidFill>
                        <a:latin typeface="+mn-lt"/>
                      </a:endParaRPr>
                    </a:p>
                  </a:txBody>
                  <a:tcPr/>
                </a:tc>
                <a:extLst>
                  <a:ext uri="{0D108BD9-81ED-4DB2-BD59-A6C34878D82A}">
                    <a16:rowId xmlns:a16="http://schemas.microsoft.com/office/drawing/2014/main" val="10000"/>
                  </a:ext>
                </a:extLst>
              </a:tr>
              <a:tr h="370840">
                <a:tc>
                  <a:txBody>
                    <a:bodyPr/>
                    <a:lstStyle/>
                    <a:p>
                      <a:pPr marL="0" marR="0" algn="ctr">
                        <a:spcBef>
                          <a:spcPts val="0"/>
                        </a:spcBef>
                        <a:spcAft>
                          <a:spcPts val="0"/>
                        </a:spcAft>
                      </a:pPr>
                      <a:r>
                        <a:rPr lang="en-US" sz="1800" dirty="0">
                          <a:effectLst/>
                          <a:latin typeface="+mn-lt"/>
                          <a:ea typeface="Calibri" panose="020F0502020204030204" pitchFamily="34" charset="0"/>
                        </a:rPr>
                        <a:t>#1</a:t>
                      </a:r>
                    </a:p>
                  </a:txBody>
                  <a:tcPr marL="0" marR="0" marT="0" marB="0"/>
                </a:tc>
                <a:tc>
                  <a:txBody>
                    <a:bodyPr/>
                    <a:lstStyle/>
                    <a:p>
                      <a:pPr marL="0" marR="0" algn="l">
                        <a:spcBef>
                          <a:spcPts val="0"/>
                        </a:spcBef>
                        <a:spcAft>
                          <a:spcPts val="0"/>
                        </a:spcAft>
                      </a:pPr>
                      <a:r>
                        <a:rPr lang="en-US" sz="1800" dirty="0">
                          <a:effectLst/>
                          <a:latin typeface="+mn-lt"/>
                          <a:ea typeface="Calibri" panose="020F0502020204030204" pitchFamily="34" charset="0"/>
                        </a:rPr>
                        <a:t>Selling Safe Electrical</a:t>
                      </a:r>
                      <a:r>
                        <a:rPr lang="en-US" sz="1800" baseline="0" dirty="0">
                          <a:effectLst/>
                          <a:latin typeface="+mn-lt"/>
                          <a:ea typeface="Calibri" panose="020F0502020204030204" pitchFamily="34" charset="0"/>
                        </a:rPr>
                        <a:t> Products to the U.S.</a:t>
                      </a:r>
                      <a:r>
                        <a:rPr lang="en-US" sz="1800" dirty="0">
                          <a:effectLst/>
                          <a:latin typeface="+mn-lt"/>
                          <a:ea typeface="Calibri" panose="020F0502020204030204" pitchFamily="34" charset="0"/>
                        </a:rPr>
                        <a:t> Market</a:t>
                      </a:r>
                    </a:p>
                  </a:txBody>
                  <a:tcPr marL="0" marR="0" marT="0" marB="0"/>
                </a:tc>
                <a:extLst>
                  <a:ext uri="{0D108BD9-81ED-4DB2-BD59-A6C34878D82A}">
                    <a16:rowId xmlns:a16="http://schemas.microsoft.com/office/drawing/2014/main" val="10001"/>
                  </a:ext>
                </a:extLst>
              </a:tr>
              <a:tr h="370840">
                <a:tc>
                  <a:txBody>
                    <a:bodyPr/>
                    <a:lstStyle/>
                    <a:p>
                      <a:pPr marL="0" marR="0" algn="ctr">
                        <a:spcBef>
                          <a:spcPts val="0"/>
                        </a:spcBef>
                        <a:spcAft>
                          <a:spcPts val="0"/>
                        </a:spcAft>
                      </a:pPr>
                      <a:r>
                        <a:rPr lang="en-US" sz="1800" dirty="0">
                          <a:effectLst/>
                          <a:latin typeface="+mn-lt"/>
                          <a:ea typeface="Calibri" panose="020F0502020204030204" pitchFamily="34" charset="0"/>
                        </a:rPr>
                        <a:t>#2</a:t>
                      </a:r>
                    </a:p>
                  </a:txBody>
                  <a:tcPr marL="0" marR="0" marT="0" marB="0"/>
                </a:tc>
                <a:tc>
                  <a:txBody>
                    <a:bodyPr/>
                    <a:lstStyle/>
                    <a:p>
                      <a:pPr marL="0" marR="0" algn="l">
                        <a:spcBef>
                          <a:spcPts val="0"/>
                        </a:spcBef>
                        <a:spcAft>
                          <a:spcPts val="0"/>
                        </a:spcAft>
                      </a:pPr>
                      <a:r>
                        <a:rPr lang="en-US" sz="1800" dirty="0">
                          <a:effectLst/>
                          <a:latin typeface="+mn-lt"/>
                          <a:ea typeface="Calibri" panose="020F0502020204030204" pitchFamily="34" charset="0"/>
                        </a:rPr>
                        <a:t>Overview of U.S.</a:t>
                      </a:r>
                      <a:r>
                        <a:rPr lang="en-US" sz="1800" baseline="0" dirty="0">
                          <a:effectLst/>
                          <a:latin typeface="+mn-lt"/>
                          <a:ea typeface="Calibri" panose="020F0502020204030204" pitchFamily="34" charset="0"/>
                        </a:rPr>
                        <a:t> Apparel </a:t>
                      </a:r>
                      <a:r>
                        <a:rPr lang="en-US" sz="1800" dirty="0">
                          <a:effectLst/>
                          <a:latin typeface="+mn-lt"/>
                          <a:ea typeface="Calibri" panose="020F0502020204030204" pitchFamily="34" charset="0"/>
                        </a:rPr>
                        <a:t>Requirements</a:t>
                      </a:r>
                    </a:p>
                  </a:txBody>
                  <a:tcPr marL="0" marR="0" marT="0" marB="0"/>
                </a:tc>
                <a:extLst>
                  <a:ext uri="{0D108BD9-81ED-4DB2-BD59-A6C34878D82A}">
                    <a16:rowId xmlns:a16="http://schemas.microsoft.com/office/drawing/2014/main" val="10002"/>
                  </a:ext>
                </a:extLst>
              </a:tr>
              <a:tr h="370840">
                <a:tc>
                  <a:txBody>
                    <a:bodyPr/>
                    <a:lstStyle/>
                    <a:p>
                      <a:pPr marL="0" marR="0" algn="ctr">
                        <a:spcBef>
                          <a:spcPts val="0"/>
                        </a:spcBef>
                        <a:spcAft>
                          <a:spcPts val="0"/>
                        </a:spcAft>
                      </a:pPr>
                      <a:r>
                        <a:rPr lang="en-US" sz="1800" dirty="0">
                          <a:effectLst/>
                          <a:latin typeface="+mn-lt"/>
                          <a:ea typeface="Calibri" panose="020F0502020204030204" pitchFamily="34" charset="0"/>
                        </a:rPr>
                        <a:t>#3</a:t>
                      </a:r>
                    </a:p>
                  </a:txBody>
                  <a:tcPr marL="0" marR="0" marT="0" marB="0"/>
                </a:tc>
                <a:tc>
                  <a:txBody>
                    <a:bodyPr/>
                    <a:lstStyle/>
                    <a:p>
                      <a:pPr marL="0" marR="0" algn="l">
                        <a:spcBef>
                          <a:spcPts val="0"/>
                        </a:spcBef>
                        <a:spcAft>
                          <a:spcPts val="0"/>
                        </a:spcAft>
                      </a:pPr>
                      <a:r>
                        <a:rPr lang="en-US" sz="1800" dirty="0">
                          <a:effectLst/>
                          <a:latin typeface="+mn-lt"/>
                          <a:ea typeface="Calibri" panose="020F0502020204030204" pitchFamily="34" charset="0"/>
                        </a:rPr>
                        <a:t>CPSC Bicycle Regulations and U.S.</a:t>
                      </a:r>
                      <a:r>
                        <a:rPr lang="en-US" sz="1800" baseline="0" dirty="0">
                          <a:effectLst/>
                          <a:latin typeface="+mn-lt"/>
                          <a:ea typeface="Calibri" panose="020F0502020204030204" pitchFamily="34" charset="0"/>
                        </a:rPr>
                        <a:t> and International </a:t>
                      </a:r>
                      <a:r>
                        <a:rPr lang="en-US" sz="1800" dirty="0">
                          <a:effectLst/>
                          <a:latin typeface="+mn-lt"/>
                          <a:ea typeface="Calibri" panose="020F0502020204030204" pitchFamily="34" charset="0"/>
                        </a:rPr>
                        <a:t>Safety Standards </a:t>
                      </a:r>
                    </a:p>
                  </a:txBody>
                  <a:tcPr marL="0" marR="0" marT="0" marB="0"/>
                </a:tc>
                <a:extLst>
                  <a:ext uri="{0D108BD9-81ED-4DB2-BD59-A6C34878D82A}">
                    <a16:rowId xmlns:a16="http://schemas.microsoft.com/office/drawing/2014/main" val="10003"/>
                  </a:ext>
                </a:extLst>
              </a:tr>
              <a:tr h="370840">
                <a:tc>
                  <a:txBody>
                    <a:bodyPr/>
                    <a:lstStyle/>
                    <a:p>
                      <a:pPr marL="0" marR="0" algn="ctr">
                        <a:spcBef>
                          <a:spcPts val="0"/>
                        </a:spcBef>
                        <a:spcAft>
                          <a:spcPts val="0"/>
                        </a:spcAft>
                      </a:pPr>
                      <a:r>
                        <a:rPr lang="en-US" sz="1800" dirty="0">
                          <a:effectLst/>
                          <a:latin typeface="+mn-lt"/>
                          <a:ea typeface="Calibri" panose="020F0502020204030204" pitchFamily="34" charset="0"/>
                        </a:rPr>
                        <a:t>#4</a:t>
                      </a:r>
                    </a:p>
                  </a:txBody>
                  <a:tcPr marL="0" marR="0" marT="0" marB="0"/>
                </a:tc>
                <a:tc>
                  <a:txBody>
                    <a:bodyPr/>
                    <a:lstStyle/>
                    <a:p>
                      <a:pPr marL="0" marR="0" algn="l">
                        <a:spcBef>
                          <a:spcPts val="0"/>
                        </a:spcBef>
                        <a:spcAft>
                          <a:spcPts val="0"/>
                        </a:spcAft>
                      </a:pPr>
                      <a:r>
                        <a:rPr lang="en-US" sz="1800" dirty="0">
                          <a:effectLst/>
                          <a:latin typeface="+mn-lt"/>
                          <a:ea typeface="Calibri" panose="020F0502020204030204" pitchFamily="34" charset="0"/>
                        </a:rPr>
                        <a:t>Overview of U.S. Mattress</a:t>
                      </a:r>
                      <a:r>
                        <a:rPr lang="en-US" sz="1800" baseline="0" dirty="0">
                          <a:effectLst/>
                          <a:latin typeface="+mn-lt"/>
                          <a:ea typeface="Calibri" panose="020F0502020204030204" pitchFamily="34" charset="0"/>
                        </a:rPr>
                        <a:t> Requirements</a:t>
                      </a:r>
                      <a:endParaRPr lang="en-US" sz="1800" dirty="0">
                        <a:effectLst/>
                        <a:latin typeface="+mn-lt"/>
                        <a:ea typeface="Calibri" panose="020F0502020204030204" pitchFamily="34" charset="0"/>
                      </a:endParaRPr>
                    </a:p>
                  </a:txBody>
                  <a:tcPr marL="0" marR="0" marT="0" marB="0"/>
                </a:tc>
                <a:extLst>
                  <a:ext uri="{0D108BD9-81ED-4DB2-BD59-A6C34878D82A}">
                    <a16:rowId xmlns:a16="http://schemas.microsoft.com/office/drawing/2014/main" val="10004"/>
                  </a:ext>
                </a:extLst>
              </a:tr>
              <a:tr h="370840">
                <a:tc>
                  <a:txBody>
                    <a:bodyPr/>
                    <a:lstStyle/>
                    <a:p>
                      <a:pPr marL="0" marR="0" algn="ctr">
                        <a:spcBef>
                          <a:spcPts val="0"/>
                        </a:spcBef>
                        <a:spcAft>
                          <a:spcPts val="0"/>
                        </a:spcAft>
                      </a:pPr>
                      <a:r>
                        <a:rPr lang="en-US" sz="1800" b="0" dirty="0">
                          <a:effectLst/>
                          <a:latin typeface="+mn-lt"/>
                          <a:ea typeface="Calibri" panose="020F0502020204030204" pitchFamily="34" charset="0"/>
                        </a:rPr>
                        <a:t>#5</a:t>
                      </a:r>
                    </a:p>
                  </a:txBody>
                  <a:tcPr marL="0" marR="0" marT="0" marB="0"/>
                </a:tc>
                <a:tc>
                  <a:txBody>
                    <a:bodyPr/>
                    <a:lstStyle/>
                    <a:p>
                      <a:pPr marL="0" marR="0" algn="l">
                        <a:spcBef>
                          <a:spcPts val="0"/>
                        </a:spcBef>
                        <a:spcAft>
                          <a:spcPts val="0"/>
                        </a:spcAft>
                      </a:pPr>
                      <a:r>
                        <a:rPr lang="en-US" sz="1800" b="0" dirty="0">
                          <a:solidFill>
                            <a:schemeClr val="dk1"/>
                          </a:solidFill>
                          <a:effectLst/>
                          <a:latin typeface="+mn-lt"/>
                          <a:ea typeface="+mn-ea"/>
                          <a:cs typeface="+mn-cs"/>
                        </a:rPr>
                        <a:t>Durable Infant</a:t>
                      </a:r>
                      <a:r>
                        <a:rPr lang="en-US" sz="1800" b="0" baseline="0" dirty="0">
                          <a:solidFill>
                            <a:schemeClr val="dk1"/>
                          </a:solidFill>
                          <a:effectLst/>
                          <a:latin typeface="+mn-lt"/>
                          <a:ea typeface="+mn-ea"/>
                          <a:cs typeface="+mn-cs"/>
                        </a:rPr>
                        <a:t> or</a:t>
                      </a:r>
                      <a:r>
                        <a:rPr lang="en-US" sz="1800" b="0" dirty="0">
                          <a:solidFill>
                            <a:schemeClr val="dk1"/>
                          </a:solidFill>
                          <a:effectLst/>
                          <a:latin typeface="+mn-lt"/>
                          <a:ea typeface="+mn-ea"/>
                          <a:cs typeface="+mn-cs"/>
                        </a:rPr>
                        <a:t> Toddler Products Common Requirements</a:t>
                      </a:r>
                      <a:endParaRPr lang="en-US" sz="1800" b="0" dirty="0">
                        <a:effectLst/>
                        <a:latin typeface="+mn-lt"/>
                        <a:ea typeface="Calibri" panose="020F0502020204030204" pitchFamily="34" charset="0"/>
                      </a:endParaRPr>
                    </a:p>
                  </a:txBody>
                  <a:tcPr marL="0" marR="0" marT="0" marB="0"/>
                </a:tc>
                <a:extLst>
                  <a:ext uri="{0D108BD9-81ED-4DB2-BD59-A6C34878D82A}">
                    <a16:rowId xmlns:a16="http://schemas.microsoft.com/office/drawing/2014/main" val="10005"/>
                  </a:ext>
                </a:extLst>
              </a:tr>
              <a:tr h="370840">
                <a:tc>
                  <a:txBody>
                    <a:bodyPr/>
                    <a:lstStyle/>
                    <a:p>
                      <a:pPr marL="0" marR="0" algn="ctr">
                        <a:spcBef>
                          <a:spcPts val="0"/>
                        </a:spcBef>
                        <a:spcAft>
                          <a:spcPts val="0"/>
                        </a:spcAft>
                      </a:pPr>
                      <a:r>
                        <a:rPr lang="en-US" sz="1800" dirty="0">
                          <a:effectLst/>
                          <a:latin typeface="+mn-lt"/>
                          <a:ea typeface="Calibri" panose="020F0502020204030204" pitchFamily="34" charset="0"/>
                        </a:rPr>
                        <a:t>#6</a:t>
                      </a:r>
                    </a:p>
                  </a:txBody>
                  <a:tcPr marL="0" marR="0" marT="0" marB="0"/>
                </a:tc>
                <a:tc>
                  <a:txBody>
                    <a:bodyPr/>
                    <a:lstStyle/>
                    <a:p>
                      <a:pPr marL="0" marR="0" algn="l">
                        <a:spcBef>
                          <a:spcPts val="0"/>
                        </a:spcBef>
                        <a:spcAft>
                          <a:spcPts val="0"/>
                        </a:spcAft>
                      </a:pPr>
                      <a:r>
                        <a:rPr lang="en-US" sz="1800" dirty="0">
                          <a:effectLst/>
                          <a:latin typeface="+mn-lt"/>
                          <a:ea typeface="Calibri" panose="020F0502020204030204" pitchFamily="34" charset="0"/>
                        </a:rPr>
                        <a:t>Overview of Carriage and Stroller</a:t>
                      </a:r>
                      <a:r>
                        <a:rPr lang="en-US" sz="1800" baseline="0" dirty="0">
                          <a:effectLst/>
                          <a:latin typeface="+mn-lt"/>
                          <a:ea typeface="Calibri" panose="020F0502020204030204" pitchFamily="34" charset="0"/>
                        </a:rPr>
                        <a:t> Requirements</a:t>
                      </a:r>
                      <a:endParaRPr lang="en-US" sz="1800" dirty="0">
                        <a:effectLst/>
                        <a:latin typeface="+mn-lt"/>
                        <a:ea typeface="Calibri" panose="020F0502020204030204" pitchFamily="34" charset="0"/>
                      </a:endParaRPr>
                    </a:p>
                  </a:txBody>
                  <a:tcPr marL="0" marR="0" marT="0" marB="0"/>
                </a:tc>
                <a:extLst>
                  <a:ext uri="{0D108BD9-81ED-4DB2-BD59-A6C34878D82A}">
                    <a16:rowId xmlns:a16="http://schemas.microsoft.com/office/drawing/2014/main" val="10006"/>
                  </a:ext>
                </a:extLst>
              </a:tr>
              <a:tr h="370840">
                <a:tc>
                  <a:txBody>
                    <a:bodyPr/>
                    <a:lstStyle/>
                    <a:p>
                      <a:pPr marL="0" marR="0" algn="ctr">
                        <a:spcBef>
                          <a:spcPts val="0"/>
                        </a:spcBef>
                        <a:spcAft>
                          <a:spcPts val="0"/>
                        </a:spcAft>
                      </a:pPr>
                      <a:r>
                        <a:rPr lang="en-US" sz="1800" dirty="0">
                          <a:effectLst/>
                          <a:latin typeface="+mn-lt"/>
                          <a:ea typeface="Calibri" panose="020F0502020204030204" pitchFamily="34" charset="0"/>
                        </a:rPr>
                        <a:t>#7</a:t>
                      </a:r>
                    </a:p>
                  </a:txBody>
                  <a:tcPr marL="0" marR="0" marT="0" marB="0"/>
                </a:tc>
                <a:tc>
                  <a:txBody>
                    <a:bodyPr/>
                    <a:lstStyle/>
                    <a:p>
                      <a:pPr marL="0" marR="0" algn="l">
                        <a:spcBef>
                          <a:spcPts val="0"/>
                        </a:spcBef>
                        <a:spcAft>
                          <a:spcPts val="0"/>
                        </a:spcAft>
                      </a:pPr>
                      <a:r>
                        <a:rPr lang="en-US" sz="1800" dirty="0">
                          <a:effectLst/>
                          <a:latin typeface="+mn-lt"/>
                          <a:ea typeface="Calibri" panose="020F0502020204030204" pitchFamily="34" charset="0"/>
                        </a:rPr>
                        <a:t>Toy</a:t>
                      </a:r>
                      <a:r>
                        <a:rPr lang="en-US" sz="1800" baseline="0" dirty="0">
                          <a:effectLst/>
                          <a:latin typeface="+mn-lt"/>
                          <a:ea typeface="Calibri" panose="020F0502020204030204" pitchFamily="34" charset="0"/>
                        </a:rPr>
                        <a:t> Safety</a:t>
                      </a:r>
                      <a:endParaRPr lang="en-US" sz="1800" dirty="0">
                        <a:effectLst/>
                        <a:latin typeface="+mn-lt"/>
                        <a:ea typeface="Calibri" panose="020F0502020204030204" pitchFamily="34" charset="0"/>
                      </a:endParaRPr>
                    </a:p>
                  </a:txBody>
                  <a:tcPr marL="0" marR="0" marT="0" marB="0"/>
                </a:tc>
                <a:extLst>
                  <a:ext uri="{0D108BD9-81ED-4DB2-BD59-A6C34878D82A}">
                    <a16:rowId xmlns:a16="http://schemas.microsoft.com/office/drawing/2014/main" val="10007"/>
                  </a:ext>
                </a:extLst>
              </a:tr>
            </a:tbl>
          </a:graphicData>
        </a:graphic>
      </p:graphicFrame>
      <p:sp>
        <p:nvSpPr>
          <p:cNvPr id="3" name="Rectangle 2"/>
          <p:cNvSpPr/>
          <p:nvPr/>
        </p:nvSpPr>
        <p:spPr>
          <a:xfrm>
            <a:off x="3056372" y="4997828"/>
            <a:ext cx="6096000" cy="954107"/>
          </a:xfrm>
          <a:prstGeom prst="rect">
            <a:avLst/>
          </a:prstGeom>
        </p:spPr>
        <p:txBody>
          <a:bodyPr>
            <a:spAutoFit/>
          </a:bodyPr>
          <a:lstStyle/>
          <a:p>
            <a:pPr algn="ctr"/>
            <a:r>
              <a:rPr lang="en-US" sz="2800" dirty="0">
                <a:latin typeface="Calibri" panose="020F0502020204030204" pitchFamily="34" charset="0"/>
                <a:ea typeface="SimSun" panose="02010600030101010101" pitchFamily="2" charset="-122"/>
                <a:cs typeface="Times New Roman" panose="02020603050405020304" pitchFamily="18" charset="0"/>
              </a:rPr>
              <a:t>“Questions on this Presentation?  Send an email to </a:t>
            </a:r>
            <a:r>
              <a:rPr lang="en-US" sz="2800" u="sng" dirty="0">
                <a:solidFill>
                  <a:srgbClr val="0563C1"/>
                </a:solidFill>
                <a:latin typeface="Calibri" panose="020F0502020204030204" pitchFamily="34" charset="0"/>
                <a:ea typeface="SimSun" panose="02010600030101010101" pitchFamily="2" charset="-122"/>
                <a:cs typeface="Times New Roman" panose="02020603050405020304" pitchFamily="18" charset="0"/>
                <a:hlinkClick r:id="rId3"/>
              </a:rPr>
              <a:t>CPSCinChina@cpsc.gov</a:t>
            </a:r>
            <a:r>
              <a:rPr lang="en-US" sz="2800" dirty="0">
                <a:latin typeface="Calibri" panose="020F0502020204030204" pitchFamily="34" charset="0"/>
                <a:ea typeface="SimSun" panose="02010600030101010101" pitchFamily="2" charset="-122"/>
                <a:cs typeface="Times New Roman" panose="02020603050405020304" pitchFamily="18" charset="0"/>
              </a:rPr>
              <a:t>”</a:t>
            </a:r>
            <a:endParaRPr lang="en-US" sz="2800" dirty="0">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872801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r>
              <a:rPr lang="en-US" sz="3200" dirty="0">
                <a:solidFill>
                  <a:srgbClr val="4C4C4C"/>
                </a:solidFill>
              </a:rPr>
              <a:t>The slides used in this podcast are not a comprehensive statement of legal requirements or policy and should not be relied upon for that purpose. You should consult official versions of U.S. statutes and regulations, as well as published CPSC guidance when making decisions that could affect the safety and compliance of products entering U.S. commerce. Note that references are provided at the end of the presentation. </a:t>
            </a:r>
          </a:p>
          <a:p>
            <a:endParaRPr lang="en-US" dirty="0"/>
          </a:p>
        </p:txBody>
      </p:sp>
    </p:spTree>
    <p:extLst>
      <p:ext uri="{BB962C8B-B14F-4D97-AF65-F5344CB8AC3E}">
        <p14:creationId xmlns:p14="http://schemas.microsoft.com/office/powerpoint/2010/main" val="3717773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1" y="1706880"/>
            <a:ext cx="8153400" cy="4155440"/>
          </a:xfrm>
        </p:spPr>
        <p:txBody>
          <a:bodyPr>
            <a:normAutofit/>
          </a:bodyPr>
          <a:lstStyle/>
          <a:p>
            <a:pPr algn="ctr"/>
            <a:br>
              <a:rPr lang="en-US" sz="3600" dirty="0"/>
            </a:br>
            <a:r>
              <a:rPr lang="en-US" sz="3600" dirty="0"/>
              <a:t>Durable Infant or Toddler Products</a:t>
            </a:r>
            <a:br>
              <a:rPr lang="en-US" sz="3600" dirty="0"/>
            </a:br>
            <a:r>
              <a:rPr lang="en-US" sz="3600" dirty="0"/>
              <a:t>Common Requirements</a:t>
            </a:r>
            <a:br>
              <a:rPr lang="en-US" sz="3600" dirty="0"/>
            </a:br>
            <a:br>
              <a:rPr lang="en-US" sz="3600" dirty="0"/>
            </a:br>
            <a:endParaRPr lang="en-US" sz="3600" u="sng" dirty="0"/>
          </a:p>
        </p:txBody>
      </p:sp>
    </p:spTree>
    <p:extLst>
      <p:ext uri="{BB962C8B-B14F-4D97-AF65-F5344CB8AC3E}">
        <p14:creationId xmlns:p14="http://schemas.microsoft.com/office/powerpoint/2010/main" val="419725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Today’s Presentation</a:t>
            </a:r>
            <a:r>
              <a:rPr lang="en-US" sz="3200" dirty="0">
                <a:latin typeface="Arial" panose="020B0604020202020204" pitchFamily="34" charset="0"/>
              </a:rPr>
              <a:t>	</a:t>
            </a:r>
          </a:p>
        </p:txBody>
      </p:sp>
      <p:sp>
        <p:nvSpPr>
          <p:cNvPr id="3" name="Content Placeholder 2"/>
          <p:cNvSpPr>
            <a:spLocks noGrp="1"/>
          </p:cNvSpPr>
          <p:nvPr>
            <p:ph idx="1"/>
          </p:nvPr>
        </p:nvSpPr>
        <p:spPr>
          <a:xfrm>
            <a:off x="406398" y="1261403"/>
            <a:ext cx="11465169" cy="4692040"/>
          </a:xfrm>
        </p:spPr>
        <p:txBody>
          <a:bodyPr>
            <a:normAutofit fontScale="25000" lnSpcReduction="20000"/>
          </a:bodyPr>
          <a:lstStyle/>
          <a:p>
            <a:pPr>
              <a:lnSpc>
                <a:spcPct val="90000"/>
              </a:lnSpc>
              <a:spcBef>
                <a:spcPts val="1200"/>
              </a:spcBef>
              <a:defRPr/>
            </a:pPr>
            <a:endParaRPr lang="en-US" dirty="0">
              <a:solidFill>
                <a:srgbClr val="4C4C4C"/>
              </a:solidFill>
            </a:endParaRPr>
          </a:p>
          <a:p>
            <a:pPr>
              <a:lnSpc>
                <a:spcPct val="120000"/>
              </a:lnSpc>
              <a:defRPr/>
            </a:pPr>
            <a:r>
              <a:rPr lang="en-US" sz="8000" dirty="0">
                <a:solidFill>
                  <a:srgbClr val="4C4C4C"/>
                </a:solidFill>
                <a:ea typeface="Albany WT J" panose="020B0604020202020204" pitchFamily="34" charset="2"/>
                <a:hlinkClick r:id="rId2" action="ppaction://hlinksldjump"/>
              </a:rPr>
              <a:t>What is a </a:t>
            </a:r>
            <a:r>
              <a:rPr lang="en-US" sz="8000" dirty="0">
                <a:solidFill>
                  <a:srgbClr val="4C4C4C"/>
                </a:solidFill>
                <a:hlinkClick r:id="rId2" action="ppaction://hlinksldjump"/>
              </a:rPr>
              <a:t>durable infant or toddler product? </a:t>
            </a:r>
            <a:endParaRPr lang="en-US" sz="8000" dirty="0">
              <a:solidFill>
                <a:srgbClr val="4C4C4C"/>
              </a:solidFill>
            </a:endParaRPr>
          </a:p>
          <a:p>
            <a:pPr>
              <a:lnSpc>
                <a:spcPct val="120000"/>
              </a:lnSpc>
              <a:defRPr/>
            </a:pPr>
            <a:r>
              <a:rPr lang="zh-CN" altLang="en-US" sz="8000" b="1" dirty="0">
                <a:solidFill>
                  <a:srgbClr val="4C4C4C"/>
                </a:solidFill>
                <a:latin typeface="SimSun" panose="02010600030101010101" pitchFamily="2" charset="-122"/>
                <a:ea typeface="SimSun" panose="02010600030101010101" pitchFamily="2" charset="-122"/>
              </a:rPr>
              <a:t>什么是婴幼儿耐用产品</a:t>
            </a:r>
            <a:r>
              <a:rPr lang="en-US" altLang="zh-CN" sz="8000" b="1" dirty="0">
                <a:solidFill>
                  <a:srgbClr val="4C4C4C"/>
                </a:solidFill>
                <a:latin typeface="SimSun" panose="02010600030101010101" pitchFamily="2" charset="-122"/>
                <a:ea typeface="SimSun" panose="02010600030101010101" pitchFamily="2" charset="-122"/>
              </a:rPr>
              <a:t>?</a:t>
            </a:r>
          </a:p>
          <a:p>
            <a:pPr>
              <a:lnSpc>
                <a:spcPct val="120000"/>
              </a:lnSpc>
              <a:defRPr/>
            </a:pPr>
            <a:endParaRPr lang="en-US" b="1" dirty="0">
              <a:solidFill>
                <a:srgbClr val="4C4C4C"/>
              </a:solidFill>
              <a:latin typeface="PMingLiU" panose="02020500000000000000" pitchFamily="18" charset="-120"/>
              <a:ea typeface="PMingLiU" panose="02020500000000000000" pitchFamily="18" charset="-120"/>
            </a:endParaRPr>
          </a:p>
          <a:p>
            <a:pPr>
              <a:lnSpc>
                <a:spcPct val="120000"/>
              </a:lnSpc>
              <a:defRPr/>
            </a:pPr>
            <a:r>
              <a:rPr lang="en-US" sz="8000" dirty="0">
                <a:solidFill>
                  <a:srgbClr val="4C4C4C"/>
                </a:solidFill>
                <a:hlinkClick r:id="rId3" action="ppaction://hlinksldjump"/>
              </a:rPr>
              <a:t>What are the requirements for durable infant or toddler products?</a:t>
            </a:r>
            <a:r>
              <a:rPr lang="en-US" sz="8000" dirty="0">
                <a:solidFill>
                  <a:srgbClr val="4C4C4C"/>
                </a:solidFill>
              </a:rPr>
              <a:t> </a:t>
            </a:r>
          </a:p>
          <a:p>
            <a:pPr>
              <a:lnSpc>
                <a:spcPct val="120000"/>
              </a:lnSpc>
              <a:defRPr/>
            </a:pPr>
            <a:r>
              <a:rPr lang="zh-CN" altLang="en-US" sz="8000" b="1" dirty="0">
                <a:solidFill>
                  <a:srgbClr val="4C4C4C"/>
                </a:solidFill>
                <a:latin typeface="SimSun" panose="02010600030101010101" pitchFamily="2" charset="-122"/>
                <a:ea typeface="SimSun" panose="02010600030101010101" pitchFamily="2" charset="-122"/>
              </a:rPr>
              <a:t>婴幼儿耐用产品需要遵守什么法规</a:t>
            </a:r>
            <a:r>
              <a:rPr lang="en-US" altLang="zh-CN" sz="8000" b="1" dirty="0">
                <a:solidFill>
                  <a:srgbClr val="4C4C4C"/>
                </a:solidFill>
                <a:latin typeface="SimSun" panose="02010600030101010101" pitchFamily="2" charset="-122"/>
                <a:ea typeface="SimSun" panose="02010600030101010101" pitchFamily="2" charset="-122"/>
              </a:rPr>
              <a:t>?</a:t>
            </a:r>
          </a:p>
          <a:p>
            <a:pPr>
              <a:lnSpc>
                <a:spcPct val="120000"/>
              </a:lnSpc>
              <a:defRPr/>
            </a:pPr>
            <a:endParaRPr lang="en-US" b="1" dirty="0">
              <a:solidFill>
                <a:srgbClr val="4C4C4C"/>
              </a:solidFill>
              <a:latin typeface="PMingLiU" panose="02020500000000000000" pitchFamily="18" charset="-120"/>
              <a:ea typeface="PMingLiU" panose="02020500000000000000" pitchFamily="18" charset="-120"/>
            </a:endParaRPr>
          </a:p>
          <a:p>
            <a:pPr>
              <a:lnSpc>
                <a:spcPct val="120000"/>
              </a:lnSpc>
              <a:defRPr/>
            </a:pPr>
            <a:r>
              <a:rPr lang="en-US" sz="8000" dirty="0">
                <a:solidFill>
                  <a:srgbClr val="4C4C4C"/>
                </a:solidFill>
                <a:ea typeface="Albany WT J" panose="020B0604020202020204" pitchFamily="34" charset="2"/>
                <a:hlinkClick r:id="rId4" action="ppaction://hlinksldjump"/>
              </a:rPr>
              <a:t>What are the Product Registration and Labeling Requirements for durable infant or toddler under the Consumer Product Safety Improvement Act (CPSIA) of 2008? </a:t>
            </a:r>
            <a:endParaRPr lang="en-US" sz="8000" dirty="0">
              <a:solidFill>
                <a:srgbClr val="4C4C4C"/>
              </a:solidFill>
              <a:ea typeface="Albany WT J" panose="020B0604020202020204" pitchFamily="34" charset="2"/>
            </a:endParaRPr>
          </a:p>
          <a:p>
            <a:pPr>
              <a:lnSpc>
                <a:spcPct val="120000"/>
              </a:lnSpc>
              <a:defRPr/>
            </a:pPr>
            <a:r>
              <a:rPr lang="zh-CN" altLang="en-US" sz="8000" b="1" dirty="0">
                <a:solidFill>
                  <a:srgbClr val="4C4C4C"/>
                </a:solidFill>
                <a:latin typeface="SimSun" panose="02010600030101010101" pitchFamily="2" charset="-122"/>
                <a:ea typeface="SimSun" panose="02010600030101010101" pitchFamily="2" charset="-122"/>
              </a:rPr>
              <a:t>婴幼儿耐用产品在</a:t>
            </a:r>
            <a:r>
              <a:rPr lang="en-US" altLang="zh-CN" sz="8000" b="1" dirty="0">
                <a:solidFill>
                  <a:srgbClr val="4C4C4C"/>
                </a:solidFill>
                <a:latin typeface="SimSun" panose="02010600030101010101" pitchFamily="2" charset="-122"/>
                <a:ea typeface="SimSun" panose="02010600030101010101" pitchFamily="2" charset="-122"/>
              </a:rPr>
              <a:t>2008</a:t>
            </a:r>
            <a:r>
              <a:rPr lang="zh-CN" altLang="en-US" sz="8000" b="1" dirty="0">
                <a:solidFill>
                  <a:srgbClr val="4C4C4C"/>
                </a:solidFill>
                <a:latin typeface="SimSun" panose="02010600030101010101" pitchFamily="2" charset="-122"/>
                <a:ea typeface="SimSun" panose="02010600030101010101" pitchFamily="2" charset="-122"/>
              </a:rPr>
              <a:t>年消费品安全改进法案下的产品注册和标签需求。</a:t>
            </a:r>
            <a:endParaRPr lang="en-US" altLang="zh-CN" sz="8000" b="1" dirty="0">
              <a:solidFill>
                <a:srgbClr val="4C4C4C"/>
              </a:solidFill>
              <a:latin typeface="SimSun" panose="02010600030101010101" pitchFamily="2" charset="-122"/>
              <a:ea typeface="SimSun" panose="02010600030101010101" pitchFamily="2" charset="-122"/>
            </a:endParaRPr>
          </a:p>
          <a:p>
            <a:pPr>
              <a:lnSpc>
                <a:spcPct val="120000"/>
              </a:lnSpc>
              <a:defRPr/>
            </a:pPr>
            <a:endParaRPr lang="en-US" altLang="zh-CN" b="1" dirty="0">
              <a:solidFill>
                <a:srgbClr val="4C4C4C"/>
              </a:solidFill>
              <a:latin typeface="PMingLiU" panose="02020500000000000000" pitchFamily="18" charset="-120"/>
              <a:ea typeface="PMingLiU" panose="02020500000000000000" pitchFamily="18" charset="-120"/>
            </a:endParaRPr>
          </a:p>
          <a:p>
            <a:pPr>
              <a:lnSpc>
                <a:spcPct val="120000"/>
              </a:lnSpc>
              <a:defRPr/>
            </a:pPr>
            <a:endParaRPr lang="en-US" altLang="ja-JP" b="1" dirty="0">
              <a:solidFill>
                <a:srgbClr val="4C4C4C"/>
              </a:solidFill>
              <a:latin typeface="PMingLiU" panose="02020500000000000000" pitchFamily="18" charset="-120"/>
              <a:ea typeface="PMingLiU" panose="02020500000000000000" pitchFamily="18" charset="-120"/>
              <a:cs typeface="Albany WT J" panose="020B0604020202020204" pitchFamily="34" charset="2"/>
            </a:endParaRPr>
          </a:p>
          <a:p>
            <a:pPr>
              <a:lnSpc>
                <a:spcPct val="120000"/>
              </a:lnSpc>
              <a:defRPr/>
            </a:pPr>
            <a:r>
              <a:rPr lang="en-US" sz="8000" dirty="0">
                <a:solidFill>
                  <a:srgbClr val="4C4C4C"/>
                </a:solidFill>
                <a:ea typeface="Albany WT J" panose="020B0604020202020204" pitchFamily="34" charset="2"/>
                <a:hlinkClick r:id="rId5" action="ppaction://hlinksldjump"/>
              </a:rPr>
              <a:t>What are the regulations regarding Third Party Testing and Certification For Children’s Products Under the Consumer Product Safety Improvement Act (CPSIA)?</a:t>
            </a:r>
            <a:endParaRPr lang="en-US" sz="8000" dirty="0">
              <a:solidFill>
                <a:srgbClr val="4C4C4C"/>
              </a:solidFill>
              <a:ea typeface="Albany WT J" panose="020B0604020202020204" pitchFamily="34" charset="2"/>
            </a:endParaRPr>
          </a:p>
          <a:p>
            <a:pPr>
              <a:lnSpc>
                <a:spcPct val="120000"/>
              </a:lnSpc>
              <a:defRPr/>
            </a:pPr>
            <a:r>
              <a:rPr lang="zh-CN" altLang="en-US" sz="8000" b="1" dirty="0">
                <a:solidFill>
                  <a:srgbClr val="4C4C4C"/>
                </a:solidFill>
                <a:latin typeface="SimSun" panose="02010600030101010101" pitchFamily="2" charset="-122"/>
                <a:ea typeface="SimSun" panose="02010600030101010101" pitchFamily="2" charset="-122"/>
              </a:rPr>
              <a:t>消费品安全改进法案下之儿童产品的第三方测试和认证需求。</a:t>
            </a:r>
            <a:endParaRPr lang="en-US" altLang="zh-CN" sz="8000" b="1" dirty="0">
              <a:solidFill>
                <a:srgbClr val="4C4C4C"/>
              </a:solidFill>
              <a:latin typeface="SimSun" panose="02010600030101010101" pitchFamily="2" charset="-122"/>
              <a:ea typeface="SimSun" panose="02010600030101010101" pitchFamily="2" charset="-122"/>
            </a:endParaRPr>
          </a:p>
          <a:p>
            <a:pPr>
              <a:lnSpc>
                <a:spcPct val="120000"/>
              </a:lnSpc>
              <a:defRPr/>
            </a:pPr>
            <a:endParaRPr lang="en-US" altLang="zh-TW" sz="4800" b="1" dirty="0">
              <a:solidFill>
                <a:srgbClr val="4C4C4C"/>
              </a:solidFill>
              <a:latin typeface="PMingLiU" panose="02020500000000000000" pitchFamily="18" charset="-120"/>
              <a:ea typeface="PMingLiU" panose="02020500000000000000" pitchFamily="18" charset="-120"/>
              <a:cs typeface="Albany WT J" panose="020B0604020202020204" pitchFamily="34" charset="2"/>
            </a:endParaRPr>
          </a:p>
          <a:p>
            <a:pPr>
              <a:lnSpc>
                <a:spcPct val="120000"/>
              </a:lnSpc>
              <a:defRPr/>
            </a:pPr>
            <a:r>
              <a:rPr lang="en-US" sz="8000" dirty="0">
                <a:solidFill>
                  <a:srgbClr val="4C4C4C"/>
                </a:solidFill>
                <a:hlinkClick r:id="rId6" action="ppaction://hlinksldjump"/>
              </a:rPr>
              <a:t>What are other requirements that pertain to lead, phthalates and small parts?</a:t>
            </a:r>
            <a:endParaRPr lang="en-US" sz="8000" dirty="0">
              <a:solidFill>
                <a:srgbClr val="4C4C4C"/>
              </a:solidFill>
            </a:endParaRPr>
          </a:p>
          <a:p>
            <a:pPr>
              <a:lnSpc>
                <a:spcPct val="120000"/>
              </a:lnSpc>
              <a:defRPr/>
            </a:pPr>
            <a:r>
              <a:rPr lang="zh-CN" altLang="en-US" sz="8000" b="1" dirty="0">
                <a:solidFill>
                  <a:srgbClr val="4C4C4C"/>
                </a:solidFill>
                <a:latin typeface="SimSun" panose="02010600030101010101" pitchFamily="2" charset="-122"/>
                <a:ea typeface="SimSun" panose="02010600030101010101" pitchFamily="2" charset="-122"/>
                <a:cs typeface="Albany WT J" panose="020B0604020202020204" pitchFamily="34" charset="2"/>
              </a:rPr>
              <a:t>其他共用要求：铅，邻苯二甲酸盐 </a:t>
            </a:r>
            <a:r>
              <a:rPr lang="en-US" altLang="zh-CN" sz="8000" b="1" dirty="0">
                <a:solidFill>
                  <a:srgbClr val="4C4C4C"/>
                </a:solidFill>
                <a:latin typeface="SimSun" panose="02010600030101010101" pitchFamily="2" charset="-122"/>
                <a:ea typeface="SimSun" panose="02010600030101010101" pitchFamily="2" charset="-122"/>
                <a:cs typeface="Albany WT J" panose="020B0604020202020204" pitchFamily="34" charset="2"/>
              </a:rPr>
              <a:t>(</a:t>
            </a:r>
            <a:r>
              <a:rPr lang="zh-CN" altLang="en-US" sz="8000" b="1" dirty="0">
                <a:solidFill>
                  <a:srgbClr val="4C4C4C"/>
                </a:solidFill>
                <a:latin typeface="SimSun" panose="02010600030101010101" pitchFamily="2" charset="-122"/>
                <a:ea typeface="SimSun" panose="02010600030101010101" pitchFamily="2" charset="-122"/>
                <a:cs typeface="Albany WT J" panose="020B0604020202020204" pitchFamily="34" charset="2"/>
              </a:rPr>
              <a:t>塑化剂</a:t>
            </a:r>
            <a:r>
              <a:rPr lang="en-US" altLang="zh-CN" sz="8000" b="1" dirty="0">
                <a:solidFill>
                  <a:srgbClr val="4C4C4C"/>
                </a:solidFill>
                <a:latin typeface="SimSun" panose="02010600030101010101" pitchFamily="2" charset="-122"/>
                <a:ea typeface="SimSun" panose="02010600030101010101" pitchFamily="2" charset="-122"/>
                <a:cs typeface="Albany WT J" panose="020B0604020202020204" pitchFamily="34" charset="2"/>
              </a:rPr>
              <a:t>) </a:t>
            </a:r>
            <a:r>
              <a:rPr lang="zh-CN" altLang="en-US" sz="8000" b="1" dirty="0">
                <a:solidFill>
                  <a:srgbClr val="4C4C4C"/>
                </a:solidFill>
                <a:latin typeface="SimSun" panose="02010600030101010101" pitchFamily="2" charset="-122"/>
                <a:ea typeface="SimSun" panose="02010600030101010101" pitchFamily="2" charset="-122"/>
                <a:cs typeface="Albany WT J" panose="020B0604020202020204" pitchFamily="34" charset="2"/>
              </a:rPr>
              <a:t>和小部件。</a:t>
            </a:r>
            <a:br>
              <a:rPr lang="en-US" dirty="0">
                <a:solidFill>
                  <a:srgbClr val="4C4C4C"/>
                </a:solidFill>
              </a:rPr>
            </a:br>
            <a:endParaRPr lang="en-US" dirty="0">
              <a:solidFill>
                <a:srgbClr val="4C4C4C"/>
              </a:solidFill>
            </a:endParaRPr>
          </a:p>
          <a:p>
            <a:endParaRPr lang="en-US" dirty="0">
              <a:solidFill>
                <a:srgbClr val="4C4C4C"/>
              </a:solidFill>
            </a:endParaRPr>
          </a:p>
        </p:txBody>
      </p:sp>
    </p:spTree>
    <p:extLst>
      <p:ext uri="{BB962C8B-B14F-4D97-AF65-F5344CB8AC3E}">
        <p14:creationId xmlns:p14="http://schemas.microsoft.com/office/powerpoint/2010/main" val="3599336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2400" dirty="0"/>
              <a:t>WHAT IS A DURABLE INFANT OR TODDLER PRODUCT?</a:t>
            </a:r>
            <a:br>
              <a:rPr lang="en-US" sz="2800" dirty="0"/>
            </a:br>
            <a:r>
              <a:rPr lang="zh-CN" altLang="en-US" sz="2800" dirty="0">
                <a:latin typeface="Arial" panose="020B0604020202020204" pitchFamily="34" charset="0"/>
              </a:rPr>
              <a:t>什么是婴幼儿耐用产品</a:t>
            </a:r>
            <a:r>
              <a:rPr lang="en-US" altLang="zh-CN" sz="2800" dirty="0">
                <a:latin typeface="Arial" panose="020B0604020202020204" pitchFamily="34" charset="0"/>
              </a:rPr>
              <a:t>?</a:t>
            </a:r>
            <a:endParaRPr lang="en-US" sz="2800" dirty="0">
              <a:solidFill>
                <a:schemeClr val="bg1"/>
              </a:solidFill>
              <a:latin typeface="MS PGothic" panose="020B0600070205080204" pitchFamily="34" charset="-128"/>
              <a:ea typeface="MS PGothic" panose="020B0600070205080204" pitchFamily="34" charset="-128"/>
            </a:endParaRPr>
          </a:p>
        </p:txBody>
      </p:sp>
      <p:sp>
        <p:nvSpPr>
          <p:cNvPr id="3075" name="Subtitle 2"/>
          <p:cNvSpPr>
            <a:spLocks noGrp="1"/>
          </p:cNvSpPr>
          <p:nvPr>
            <p:ph idx="1"/>
          </p:nvPr>
        </p:nvSpPr>
        <p:spPr/>
        <p:txBody>
          <a:bodyPr>
            <a:normAutofit fontScale="25000" lnSpcReduction="20000"/>
          </a:bodyPr>
          <a:lstStyle/>
          <a:p>
            <a:pPr algn="l">
              <a:lnSpc>
                <a:spcPct val="120000"/>
              </a:lnSpc>
              <a:defRPr/>
            </a:pPr>
            <a:r>
              <a:rPr lang="en-US" sz="9600" dirty="0">
                <a:solidFill>
                  <a:srgbClr val="4C4C4C"/>
                </a:solidFill>
              </a:rPr>
              <a:t>“Durable infant or toddler product” is defined as a durable product intended for use, or that may be reasonably expected to be used, by children under the age of 5 years.  </a:t>
            </a:r>
          </a:p>
          <a:p>
            <a:pPr algn="l">
              <a:lnSpc>
                <a:spcPct val="120000"/>
              </a:lnSpc>
              <a:defRPr/>
            </a:pPr>
            <a:r>
              <a:rPr lang="zh-CN" altLang="en-US" sz="8000" dirty="0">
                <a:solidFill>
                  <a:srgbClr val="4C4C4C"/>
                </a:solidFill>
                <a:latin typeface="SimSun" panose="02010600030101010101" pitchFamily="2" charset="-122"/>
                <a:ea typeface="SimSun" panose="02010600030101010101" pitchFamily="2" charset="-122"/>
              </a:rPr>
              <a:t>“婴儿和幼儿耐用产品”被法律定义为给</a:t>
            </a:r>
            <a:r>
              <a:rPr lang="en-US" altLang="zh-CN" sz="8000" dirty="0">
                <a:solidFill>
                  <a:srgbClr val="4C4C4C"/>
                </a:solidFill>
                <a:latin typeface="SimSun" panose="02010600030101010101" pitchFamily="2" charset="-122"/>
                <a:ea typeface="SimSun" panose="02010600030101010101" pitchFamily="2" charset="-122"/>
              </a:rPr>
              <a:t>5</a:t>
            </a:r>
            <a:r>
              <a:rPr lang="zh-CN" altLang="en-US" sz="8000" dirty="0">
                <a:solidFill>
                  <a:srgbClr val="4C4C4C"/>
                </a:solidFill>
                <a:latin typeface="SimSun" panose="02010600030101010101" pitchFamily="2" charset="-122"/>
                <a:ea typeface="SimSun" panose="02010600030101010101" pitchFamily="2" charset="-122"/>
              </a:rPr>
              <a:t>岁以下儿童使用或可以合理预期使用的耐用产品。</a:t>
            </a:r>
            <a:endParaRPr lang="en-US" altLang="zh-CN" sz="8000" dirty="0">
              <a:solidFill>
                <a:srgbClr val="4C4C4C"/>
              </a:solidFill>
              <a:latin typeface="SimSun" panose="02010600030101010101" pitchFamily="2" charset="-122"/>
              <a:ea typeface="SimSun" panose="02010600030101010101" pitchFamily="2" charset="-122"/>
            </a:endParaRPr>
          </a:p>
          <a:p>
            <a:pPr algn="l">
              <a:lnSpc>
                <a:spcPct val="120000"/>
              </a:lnSpc>
              <a:defRPr/>
            </a:pPr>
            <a:endParaRPr lang="en-US" dirty="0">
              <a:solidFill>
                <a:srgbClr val="4C4C4C"/>
              </a:solidFill>
            </a:endParaRPr>
          </a:p>
          <a:p>
            <a:pPr algn="l">
              <a:lnSpc>
                <a:spcPct val="120000"/>
              </a:lnSpc>
              <a:defRPr/>
            </a:pPr>
            <a:r>
              <a:rPr lang="en-US" sz="9600" dirty="0">
                <a:solidFill>
                  <a:srgbClr val="4C4C4C"/>
                </a:solidFill>
              </a:rPr>
              <a:t>CPSIA of 2008 requires the CPSC to promulgate consumer product safety standards for durable infant or toddler products.</a:t>
            </a:r>
          </a:p>
          <a:p>
            <a:pPr algn="l">
              <a:lnSpc>
                <a:spcPct val="120000"/>
              </a:lnSpc>
              <a:defRPr/>
            </a:pPr>
            <a:r>
              <a:rPr lang="en-US" altLang="zh-CN" sz="8000" dirty="0">
                <a:solidFill>
                  <a:srgbClr val="4C4C4C"/>
                </a:solidFill>
                <a:latin typeface="PMingLiU" panose="02020500000000000000" pitchFamily="18" charset="-120"/>
                <a:ea typeface="PMingLiU" panose="02020500000000000000" pitchFamily="18" charset="-120"/>
              </a:rPr>
              <a:t> </a:t>
            </a:r>
            <a:r>
              <a:rPr lang="en-US" altLang="zh-CN" sz="8000" dirty="0">
                <a:solidFill>
                  <a:srgbClr val="4C4C4C"/>
                </a:solidFill>
                <a:latin typeface="SimSun" panose="02010600030101010101" pitchFamily="2" charset="-122"/>
                <a:ea typeface="SimSun" panose="02010600030101010101" pitchFamily="2" charset="-122"/>
              </a:rPr>
              <a:t>2008</a:t>
            </a:r>
            <a:r>
              <a:rPr lang="zh-CN" altLang="en-US" sz="8000" dirty="0">
                <a:solidFill>
                  <a:srgbClr val="4C4C4C"/>
                </a:solidFill>
                <a:latin typeface="SimSun" panose="02010600030101010101" pitchFamily="2" charset="-122"/>
                <a:ea typeface="SimSun" panose="02010600030101010101" pitchFamily="2" charset="-122"/>
              </a:rPr>
              <a:t>年消费品安全改进法案要求 </a:t>
            </a:r>
            <a:r>
              <a:rPr lang="en-US" altLang="zh-CN" sz="8000" dirty="0">
                <a:solidFill>
                  <a:srgbClr val="4C4C4C"/>
                </a:solidFill>
                <a:latin typeface="SimSun" panose="02010600030101010101" pitchFamily="2" charset="-122"/>
                <a:ea typeface="SimSun" panose="02010600030101010101" pitchFamily="2" charset="-122"/>
              </a:rPr>
              <a:t>CPSC </a:t>
            </a:r>
            <a:r>
              <a:rPr lang="zh-CN" altLang="en-US" sz="8000" dirty="0">
                <a:solidFill>
                  <a:srgbClr val="4C4C4C"/>
                </a:solidFill>
                <a:latin typeface="SimSun" panose="02010600030101010101" pitchFamily="2" charset="-122"/>
                <a:ea typeface="SimSun" panose="02010600030101010101" pitchFamily="2" charset="-122"/>
              </a:rPr>
              <a:t>颁布婴幼儿耐用产品的安全标准。</a:t>
            </a:r>
            <a:endParaRPr lang="en-US" altLang="zh-CN" sz="8000" dirty="0">
              <a:solidFill>
                <a:srgbClr val="4C4C4C"/>
              </a:solidFill>
              <a:latin typeface="SimSun" panose="02010600030101010101" pitchFamily="2" charset="-122"/>
              <a:ea typeface="SimSun" panose="02010600030101010101" pitchFamily="2" charset="-122"/>
            </a:endParaRPr>
          </a:p>
          <a:p>
            <a:pPr algn="l">
              <a:lnSpc>
                <a:spcPct val="120000"/>
              </a:lnSpc>
              <a:defRPr/>
            </a:pPr>
            <a:endParaRPr lang="en-US" dirty="0">
              <a:solidFill>
                <a:srgbClr val="4C4C4C"/>
              </a:solidFill>
              <a:latin typeface="PMingLiU" panose="02020500000000000000" pitchFamily="18" charset="-120"/>
              <a:ea typeface="PMingLiU" panose="02020500000000000000" pitchFamily="18" charset="-120"/>
            </a:endParaRPr>
          </a:p>
          <a:p>
            <a:pPr algn="l">
              <a:lnSpc>
                <a:spcPct val="120000"/>
              </a:lnSpc>
              <a:defRPr/>
            </a:pPr>
            <a:r>
              <a:rPr lang="en-US" sz="9600" dirty="0">
                <a:solidFill>
                  <a:srgbClr val="4C4C4C"/>
                </a:solidFill>
              </a:rPr>
              <a:t>The law requires the standards to be the same as the voluntary standards or made more stringent if it reduces the risk of injury.</a:t>
            </a:r>
          </a:p>
          <a:p>
            <a:pPr algn="l">
              <a:lnSpc>
                <a:spcPct val="120000"/>
              </a:lnSpc>
              <a:defRPr/>
            </a:pPr>
            <a:r>
              <a:rPr lang="zh-CN" altLang="en-US" sz="8000" dirty="0">
                <a:solidFill>
                  <a:srgbClr val="4C4C4C"/>
                </a:solidFill>
                <a:latin typeface="SimSun" panose="02010600030101010101" pitchFamily="2" charset="-122"/>
                <a:ea typeface="SimSun" panose="02010600030101010101" pitchFamily="2" charset="-122"/>
              </a:rPr>
              <a:t>法律要求新的标准与现有的自愿标准相同，如果能降低受伤风险则新的标准可以更严格。</a:t>
            </a:r>
            <a:endParaRPr lang="en-US" sz="8000" dirty="0">
              <a:solidFill>
                <a:srgbClr val="4C4C4C"/>
              </a:solidFill>
              <a:latin typeface="SimSun" panose="02010600030101010101" pitchFamily="2" charset="-122"/>
              <a:ea typeface="SimSun" panose="02010600030101010101" pitchFamily="2" charset="-122"/>
            </a:endParaRPr>
          </a:p>
          <a:p>
            <a:pPr algn="l">
              <a:lnSpc>
                <a:spcPct val="120000"/>
              </a:lnSpc>
              <a:defRPr/>
            </a:pPr>
            <a:r>
              <a:rPr lang="zh-TW" altLang="en-US" sz="8000" dirty="0">
                <a:solidFill>
                  <a:srgbClr val="4C4C4C"/>
                </a:solidFill>
                <a:latin typeface="PMingLiU" panose="02020500000000000000" pitchFamily="18" charset="-120"/>
                <a:ea typeface="PMingLiU" panose="02020500000000000000" pitchFamily="18" charset="-120"/>
              </a:rPr>
              <a:t> </a:t>
            </a:r>
            <a:endParaRPr lang="en-US" sz="8000" dirty="0">
              <a:solidFill>
                <a:srgbClr val="4C4C4C"/>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009610467"/>
      </p:ext>
    </p:extLst>
  </p:cSld>
  <p:clrMapOvr>
    <a:masterClrMapping/>
  </p:clrMapOvr>
</p:sld>
</file>

<file path=ppt/theme/theme1.xml><?xml version="1.0" encoding="utf-8"?>
<a:theme xmlns:a="http://schemas.openxmlformats.org/drawingml/2006/main" name="18-ABC-0078_PPTTemplate">
  <a:themeElements>
    <a:clrScheme name="CPSC">
      <a:dk1>
        <a:srgbClr val="1D2757"/>
      </a:dk1>
      <a:lt1>
        <a:srgbClr val="83D3EF"/>
      </a:lt1>
      <a:dk2>
        <a:srgbClr val="1D2757"/>
      </a:dk2>
      <a:lt2>
        <a:srgbClr val="FFFFFF"/>
      </a:lt2>
      <a:accent1>
        <a:srgbClr val="83D3EF"/>
      </a:accent1>
      <a:accent2>
        <a:srgbClr val="CF1F2F"/>
      </a:accent2>
      <a:accent3>
        <a:srgbClr val="EE334F"/>
      </a:accent3>
      <a:accent4>
        <a:srgbClr val="FC7DB9"/>
      </a:accent4>
      <a:accent5>
        <a:srgbClr val="FFFFFF"/>
      </a:accent5>
      <a:accent6>
        <a:srgbClr val="83D3EF"/>
      </a:accent6>
      <a:hlink>
        <a:srgbClr val="CF1F2F"/>
      </a:hlink>
      <a:folHlink>
        <a:srgbClr val="7F1F2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PSC_PowerPoint_template--sample as of March 27" id="{75EDE25A-E792-4A31-A4AA-C457BAEC2112}" vid="{33F5FBCF-1DD7-4B5F-830B-EF357BD17F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irectorate xmlns="a13d7d47-5e6d-43e2-97f1-eafbdde66bfb"/>
    <IconOverlay xmlns="http://schemas.microsoft.com/sharepoint/v4" xsi:nil="true"/>
    <From xmlns="a13d7d47-5e6d-43e2-97f1-eafbdde66bfb">
      <UserInfo>
        <DisplayName/>
        <AccountId/>
        <AccountType/>
      </UserInfo>
    </From>
    <Due_x0020_Date xmlns="a13d7d47-5e6d-43e2-97f1-eafbdde66bfb" xsi:nil="true"/>
    <Purpose xmlns="a13d7d47-5e6d-43e2-97f1-eafbdde66bfb" xsi:nil="true"/>
    <Commissioner_x002f_Chairman_x0020_Signature_x0020_Required xmlns="a13d7d47-5e6d-43e2-97f1-eafbdde66bfb" xsi:nil="true"/>
    <Posted_x0020_on_x0020_Internet xmlns="a13d7d47-5e6d-43e2-97f1-eafbdde66bf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91E88890B794C4E9085AB97CDBEE2A6" ma:contentTypeVersion="62" ma:contentTypeDescription="Create a new document." ma:contentTypeScope="" ma:versionID="3d0e833c4b928aeb56e20027670fd30d">
  <xsd:schema xmlns:xsd="http://www.w3.org/2001/XMLSchema" xmlns:xs="http://www.w3.org/2001/XMLSchema" xmlns:p="http://schemas.microsoft.com/office/2006/metadata/properties" xmlns:ns2="a13d7d47-5e6d-43e2-97f1-eafbdde66bfb" xmlns:ns3="http://schemas.microsoft.com/sharepoint/v4" targetNamespace="http://schemas.microsoft.com/office/2006/metadata/properties" ma:root="true" ma:fieldsID="2a2505c81a938e44cd3c1012df56cfa0" ns2:_="" ns3:_="">
    <xsd:import namespace="a13d7d47-5e6d-43e2-97f1-eafbdde66bfb"/>
    <xsd:import namespace="http://schemas.microsoft.com/sharepoint/v4"/>
    <xsd:element name="properties">
      <xsd:complexType>
        <xsd:sequence>
          <xsd:element name="documentManagement">
            <xsd:complexType>
              <xsd:all>
                <xsd:element ref="ns2:Directorate"/>
                <xsd:element ref="ns2:From"/>
                <xsd:element ref="ns2:Purpose" minOccurs="0"/>
                <xsd:element ref="ns2:Due_x0020_Date" minOccurs="0"/>
                <xsd:element ref="ns2:Commissioner_x002f_Chairman_x0020_Signature_x0020_Required" minOccurs="0"/>
                <xsd:element ref="ns3:IconOverlay" minOccurs="0"/>
                <xsd:element ref="ns2:Posted_x0020_on_x0020_Interne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3d7d47-5e6d-43e2-97f1-eafbdde66bfb" elementFormDefault="qualified">
    <xsd:import namespace="http://schemas.microsoft.com/office/2006/documentManagement/types"/>
    <xsd:import namespace="http://schemas.microsoft.com/office/infopath/2007/PartnerControls"/>
    <xsd:element name="Directorate" ma:index="4" ma:displayName="Directorate" ma:default="Select Directorate" ma:description="Originating Office" ma:format="Dropdown" ma:internalName="Directorate">
      <xsd:simpleType>
        <xsd:restriction base="dms:Choice">
          <xsd:enumeration value="Select Directorate"/>
          <xsd:enumeration value="Office of R. Adler"/>
          <xsd:enumeration value="Office of A. Buerkle"/>
          <xsd:enumeration value="Office of M. Robinson"/>
          <xsd:enumeration value="Compliance - EXC"/>
          <xsd:enumeration value="Congressional Relations - OCR"/>
          <xsd:enumeration value="Economics - EC"/>
          <xsd:enumeration value="Engineering Sciences - ES"/>
          <xsd:enumeration value="Epidemiology - EP"/>
          <xsd:enumeration value="EEO - OEO"/>
          <xsd:enumeration value="Executive Director - OEX"/>
          <xsd:enumeration value="Facilities Services - EXFS"/>
          <xsd:enumeration value="Financial Mgmt - EXFM"/>
          <xsd:enumeration value="General Counsel - OGC"/>
          <xsd:enumeration value="Global Outreach - EXGO"/>
          <xsd:enumeration value="Hazard ID and Reduction - EXHR"/>
          <xsd:enumeration value="Health Sciences - HS"/>
          <xsd:enumeration value="Human Resources - EXRM"/>
          <xsd:enumeration value="Import Surveillance - EXIS"/>
          <xsd:enumeration value="Information Technology - EXIT"/>
          <xsd:enumeration value="Inspector General - OIG"/>
          <xsd:enumeration value="International Programs - EXIP"/>
          <xsd:enumeration value="Laboratory Sciences - LS"/>
          <xsd:enumeration value="Office of the Secretary - OS"/>
          <xsd:enumeration value="Public Affairs - EXPA"/>
        </xsd:restriction>
      </xsd:simpleType>
    </xsd:element>
    <xsd:element name="From" ma:index="5" ma:displayName="Project Manager" ma:description="Person wanting the document cleared" ma:list="UserInfo" ma:SharePointGroup="0" ma:internalName="From"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Purpose" ma:index="6" nillable="true" ma:displayName="Purpose" ma:description="The intended audience/purpose" ma:internalName="Purpose" ma:readOnly="false">
      <xsd:simpleType>
        <xsd:restriction base="dms:Note">
          <xsd:maxLength value="255"/>
        </xsd:restriction>
      </xsd:simpleType>
    </xsd:element>
    <xsd:element name="Due_x0020_Date" ma:index="13" nillable="true" ma:displayName="Due Date" ma:format="DateOnly" ma:internalName="Due_x0020_Date" ma:readOnly="false">
      <xsd:simpleType>
        <xsd:restriction base="dms:DateTime"/>
      </xsd:simpleType>
    </xsd:element>
    <xsd:element name="Commissioner_x002f_Chairman_x0020_Signature_x0020_Required" ma:index="30" nillable="true" ma:displayName="Commissioner/Chairman Signature Required" ma:default="No" ma:description="For directives only" ma:format="Dropdown" ma:internalName="Commissioner_x002f_Chairman_x0020_Signature_x0020_Required">
      <xsd:simpleType>
        <xsd:restriction base="dms:Choice">
          <xsd:enumeration value="No"/>
          <xsd:enumeration value="Yes"/>
        </xsd:restriction>
      </xsd:simpleType>
    </xsd:element>
    <xsd:element name="Posted_x0020_on_x0020_Internet" ma:index="41" nillable="true" ma:displayName="Posted on Internet" ma:default="No" ma:description="Is the document intended to be posted on one of CPSC's public web sites?" ma:format="Dropdown" ma:internalName="Posted_x0020_on_x0020_Internet">
      <xsd:simpleType>
        <xsd:restriction base="dms:Choice">
          <xsd:enumeration value="Yes"/>
          <xsd:enumeration value="No"/>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38"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ma:readOnly="true"/>
        <xsd:element ref="dc:title" minOccurs="0" maxOccurs="1" ma:index="3" ma:displayName="Project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209A24-4B35-4FD4-A741-0700EFE1DAEC}">
  <ds:schemaRefs>
    <ds:schemaRef ds:uri="http://schemas.microsoft.com/sharepoint/v3/contenttype/forms"/>
  </ds:schemaRefs>
</ds:datastoreItem>
</file>

<file path=customXml/itemProps2.xml><?xml version="1.0" encoding="utf-8"?>
<ds:datastoreItem xmlns:ds="http://schemas.openxmlformats.org/officeDocument/2006/customXml" ds:itemID="{AD0B6088-17BD-4052-838A-7C8F0CB2F9EF}">
  <ds:schemaRefs>
    <ds:schemaRef ds:uri="http://schemas.openxmlformats.org/package/2006/metadata/core-properties"/>
    <ds:schemaRef ds:uri="http://www.w3.org/XML/1998/namespace"/>
    <ds:schemaRef ds:uri="http://schemas.microsoft.com/office/2006/metadata/properties"/>
    <ds:schemaRef ds:uri="http://purl.org/dc/terms/"/>
    <ds:schemaRef ds:uri="a13d7d47-5e6d-43e2-97f1-eafbdde66bfb"/>
    <ds:schemaRef ds:uri="http://schemas.microsoft.com/office/2006/documentManagement/types"/>
    <ds:schemaRef ds:uri="http://purl.org/dc/elements/1.1/"/>
    <ds:schemaRef ds:uri="http://schemas.microsoft.com/office/infopath/2007/PartnerControls"/>
    <ds:schemaRef ds:uri="http://schemas.microsoft.com/sharepoint/v4"/>
    <ds:schemaRef ds:uri="http://purl.org/dc/dcmitype/"/>
  </ds:schemaRefs>
</ds:datastoreItem>
</file>

<file path=customXml/itemProps3.xml><?xml version="1.0" encoding="utf-8"?>
<ds:datastoreItem xmlns:ds="http://schemas.openxmlformats.org/officeDocument/2006/customXml" ds:itemID="{C1B22A8C-460D-4729-9EAB-360C5A8578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3d7d47-5e6d-43e2-97f1-eafbdde66bfb"/>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CPSC_PowerPoint_template--sample as of March 27</Template>
  <TotalTime>2288</TotalTime>
  <Words>5666</Words>
  <Application>Microsoft Office PowerPoint</Application>
  <PresentationFormat>Widescreen</PresentationFormat>
  <Paragraphs>533</Paragraphs>
  <Slides>43</Slides>
  <Notes>29</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43</vt:i4>
      </vt:variant>
    </vt:vector>
  </HeadingPairs>
  <TitlesOfParts>
    <vt:vector size="61" baseType="lpstr">
      <vt:lpstr>等线</vt:lpstr>
      <vt:lpstr>メイリオ</vt:lpstr>
      <vt:lpstr>MS Gothic</vt:lpstr>
      <vt:lpstr>MS PGothic</vt:lpstr>
      <vt:lpstr>新細明體</vt:lpstr>
      <vt:lpstr>新細明體</vt:lpstr>
      <vt:lpstr>SimSun</vt:lpstr>
      <vt:lpstr>SimSun</vt:lpstr>
      <vt:lpstr>Albany WT</vt:lpstr>
      <vt:lpstr>Albany WT J</vt:lpstr>
      <vt:lpstr>Arial</vt:lpstr>
      <vt:lpstr>Calibri</vt:lpstr>
      <vt:lpstr>Calibri Light</vt:lpstr>
      <vt:lpstr>Georgia</vt:lpstr>
      <vt:lpstr>Tahoma</vt:lpstr>
      <vt:lpstr>Times New Roman</vt:lpstr>
      <vt:lpstr>Wingdings</vt:lpstr>
      <vt:lpstr>18-ABC-0078_PPTTemplate</vt:lpstr>
      <vt:lpstr>Video: Welcome to the 2020 CPSC Podcast Series-Durable Infant or Toddler Products Common Requirements</vt:lpstr>
      <vt:lpstr>PowerPoint Presentation</vt:lpstr>
      <vt:lpstr>Biographies</vt:lpstr>
      <vt:lpstr>PowerPoint Presentation</vt:lpstr>
      <vt:lpstr>PowerPoint Presentation</vt:lpstr>
      <vt:lpstr>PowerPoint Presentation</vt:lpstr>
      <vt:lpstr> Durable Infant or Toddler Products Common Requirements  </vt:lpstr>
      <vt:lpstr>Today’s Presentation </vt:lpstr>
      <vt:lpstr>WHAT IS A DURABLE INFANT OR TODDLER PRODUCT? 什么是婴幼儿耐用产品?</vt:lpstr>
      <vt:lpstr>WHAT REQUIREMENTS DOES A DURABLE INFANT OR TODDLER PRODUCT NEED TO BE IN COMPLIANCE WITH? 婴幼儿耐用产品需要遵守什么法规?</vt:lpstr>
      <vt:lpstr>PowerPoint Presentation</vt:lpstr>
      <vt:lpstr>Majority Of The Violations In Durable Infant Or Toddler Products Are In Registration, Labeling, And Certification 婴幼儿耐用产品大多数是在注册，标签和认证上违规</vt:lpstr>
      <vt:lpstr>Product registration and labeling requirements for a durable infant or toddler product 婴幼儿耐用产品的消费者产品注册和产品标签之规定</vt:lpstr>
      <vt:lpstr>PowerPoint Presentation</vt:lpstr>
      <vt:lpstr>Durable infant or toddler product registration requirements and the registration form 婴幼儿耐用产品的产品注册需求和产品注册表 </vt:lpstr>
      <vt:lpstr>An example of a registration form  产品注册表的范例       </vt:lpstr>
      <vt:lpstr>Registration Form   </vt:lpstr>
      <vt:lpstr>Registration Form       </vt:lpstr>
      <vt:lpstr>Third Party Testing and Certification for Children’s Products 儿童产品的第三方测试和认证</vt:lpstr>
      <vt:lpstr>PowerPoint Presentation</vt:lpstr>
      <vt:lpstr>PowerPoint Presentation</vt:lpstr>
      <vt:lpstr>PowerPoint Presentation</vt:lpstr>
      <vt:lpstr>Case Study</vt:lpstr>
      <vt:lpstr>Which product below is a durable infant or toddler product? 以下哪一个产品是婴幼儿耐用产品?</vt:lpstr>
      <vt:lpstr>Which product below is not a durable infant or toddler product? 以下哪一个产品不是婴幼儿耐用产品?</vt:lpstr>
      <vt:lpstr>PowerPoint Presentation</vt:lpstr>
      <vt:lpstr>What Information Needs To Be On The Part  Of The Registration Form Which Consumers Keep?       </vt:lpstr>
      <vt:lpstr> What Information Needs To Be On The Part  Of The Registration Form Which Consumers Mail Back To The Firm?        </vt:lpstr>
      <vt:lpstr>PowerPoint Presentation</vt:lpstr>
      <vt:lpstr>Questions?</vt:lpstr>
      <vt:lpstr>PowerPoint Presentation</vt:lpstr>
      <vt:lpstr>PowerPoint Presentation</vt:lpstr>
      <vt:lpstr>PowerPoint Presentation</vt:lpstr>
      <vt:lpstr>PowerPoint Presentation</vt:lpstr>
      <vt:lpstr>PowerPoint Presentation</vt:lpstr>
      <vt:lpstr>PowerPoint Presentation</vt:lpstr>
      <vt:lpstr>Regulatory Robot </vt:lpstr>
      <vt:lpstr>PowerPoint Presentation</vt:lpstr>
      <vt:lpstr>PowerPoint Presentation</vt:lpstr>
      <vt:lpstr>CPSIA Section 104: Revised Final Rules</vt:lpstr>
      <vt:lpstr>PowerPoint Presentation</vt:lpstr>
      <vt:lpstr>CPSIA Section 104: Revised Final Rules</vt:lpstr>
      <vt:lpstr>PowerPoint Presentation</vt:lpstr>
    </vt:vector>
  </TitlesOfParts>
  <Company>US CPSC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for Durable Infant or Toddler Products Podcast</dc:title>
  <dc:creator>Williams, Stephen</dc:creator>
  <cp:lastModifiedBy>Schott, Jane</cp:lastModifiedBy>
  <cp:revision>206</cp:revision>
  <dcterms:created xsi:type="dcterms:W3CDTF">2020-03-30T14:06:50Z</dcterms:created>
  <dcterms:modified xsi:type="dcterms:W3CDTF">2021-04-12T15:15:04Z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0x010100391E88890B794C4E9085AB97CDBEE2A6</vt:lpwstr>
  </property>
</Properties>
</file>