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53"/>
  </p:notesMasterIdLst>
  <p:sldIdLst>
    <p:sldId id="308" r:id="rId5"/>
    <p:sldId id="309" r:id="rId6"/>
    <p:sldId id="321" r:id="rId7"/>
    <p:sldId id="311" r:id="rId8"/>
    <p:sldId id="312" r:id="rId9"/>
    <p:sldId id="313" r:id="rId10"/>
    <p:sldId id="307"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263" r:id="rId44"/>
    <p:sldId id="314" r:id="rId45"/>
    <p:sldId id="315" r:id="rId46"/>
    <p:sldId id="316" r:id="rId47"/>
    <p:sldId id="317" r:id="rId48"/>
    <p:sldId id="318" r:id="rId49"/>
    <p:sldId id="319" r:id="rId50"/>
    <p:sldId id="320" r:id="rId51"/>
    <p:sldId id="30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Williams, Eileen" initials="WE" lastIdx="8" clrIdx="1">
    <p:extLst>
      <p:ext uri="{19B8F6BF-5375-455C-9EA6-DF929625EA0E}">
        <p15:presenceInfo xmlns:p15="http://schemas.microsoft.com/office/powerpoint/2012/main" userId="S-1-5-21-2022136750-1135477324-312552118-15019" providerId="AD"/>
      </p:ext>
    </p:extLst>
  </p:cmAuthor>
  <p:cmAuthor id="3" name="Joel Recht" initials="JRR" lastIdx="7" clrIdx="2">
    <p:extLst>
      <p:ext uri="{19B8F6BF-5375-455C-9EA6-DF929625EA0E}">
        <p15:presenceInfo xmlns:p15="http://schemas.microsoft.com/office/powerpoint/2012/main" userId="Joel Recht" providerId="None"/>
      </p:ext>
    </p:extLst>
  </p:cmAuthor>
  <p:cmAuthor id="4" name="Campbell, Jacqueline" initials="CJ" lastIdx="10" clrIdx="3"/>
  <p:cmAuthor id="5" name="Boyle, Mary" initials="BM" lastIdx="1" clrIdx="4">
    <p:extLst>
      <p:ext uri="{19B8F6BF-5375-455C-9EA6-DF929625EA0E}">
        <p15:presenceInfo xmlns:p15="http://schemas.microsoft.com/office/powerpoint/2012/main" userId="S-1-5-21-2022136750-1135477324-312552118-149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2857"/>
    <a:srgbClr val="2E74B5"/>
    <a:srgbClr val="4C4C4C"/>
    <a:srgbClr val="83D4EF"/>
    <a:srgbClr val="ED3350"/>
    <a:srgbClr val="CF202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79826" autoAdjust="0"/>
  </p:normalViewPr>
  <p:slideViewPr>
    <p:cSldViewPr snapToGrid="0" snapToObjects="1">
      <p:cViewPr varScale="1">
        <p:scale>
          <a:sx n="91" d="100"/>
          <a:sy n="91" d="100"/>
        </p:scale>
        <p:origin x="750" y="90"/>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2880219518014789E-2"/>
          <c:y val="4.9036168960188385E-2"/>
          <c:w val="0.89287735623956099"/>
          <c:h val="0.92529214806093163"/>
        </c:manualLayout>
      </c:layout>
      <c:lineChart>
        <c:grouping val="standard"/>
        <c:varyColors val="0"/>
        <c:ser>
          <c:idx val="0"/>
          <c:order val="0"/>
          <c:tx>
            <c:strRef>
              <c:f>Sheet1!$B$1</c:f>
              <c:strCache>
                <c:ptCount val="1"/>
                <c:pt idx="0">
                  <c:v>Series 1</c:v>
                </c:pt>
              </c:strCache>
            </c:strRef>
          </c:tx>
          <c:marker>
            <c:symbol val="none"/>
          </c:marker>
          <c:cat>
            <c:numRef>
              <c:f>Sheet1!$A$2:$A$248</c:f>
              <c:numCache>
                <c:formatCode>General</c:formatCode>
                <c:ptCount val="2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numCache>
            </c:numRef>
          </c:cat>
          <c:val>
            <c:numRef>
              <c:f>Sheet1!$B$2:$B$248</c:f>
              <c:numCache>
                <c:formatCode>General</c:formatCode>
                <c:ptCount val="247"/>
                <c:pt idx="0">
                  <c:v>0.14964426225055033</c:v>
                </c:pt>
                <c:pt idx="1">
                  <c:v>0.10273822670164513</c:v>
                </c:pt>
                <c:pt idx="2">
                  <c:v>0.17220368386055404</c:v>
                </c:pt>
                <c:pt idx="3">
                  <c:v>0.50100196460437063</c:v>
                </c:pt>
                <c:pt idx="4">
                  <c:v>0.38106781740108325</c:v>
                </c:pt>
                <c:pt idx="5">
                  <c:v>0.58846189127657988</c:v>
                </c:pt>
                <c:pt idx="6">
                  <c:v>9.7691860322450363E-2</c:v>
                </c:pt>
                <c:pt idx="7">
                  <c:v>0.30149183030108495</c:v>
                </c:pt>
                <c:pt idx="8">
                  <c:v>1.2597299217171294</c:v>
                </c:pt>
                <c:pt idx="9">
                  <c:v>3.6667453905315313</c:v>
                </c:pt>
                <c:pt idx="10">
                  <c:v>7.8710218481668139</c:v>
                </c:pt>
                <c:pt idx="11">
                  <c:v>12.993091139312103</c:v>
                </c:pt>
                <c:pt idx="12">
                  <c:v>16.930789869765224</c:v>
                </c:pt>
                <c:pt idx="13">
                  <c:v>20.256672308616253</c:v>
                </c:pt>
                <c:pt idx="14">
                  <c:v>23.601996677314951</c:v>
                </c:pt>
                <c:pt idx="15">
                  <c:v>25.188531121345079</c:v>
                </c:pt>
                <c:pt idx="16">
                  <c:v>26.583280925271431</c:v>
                </c:pt>
                <c:pt idx="17">
                  <c:v>27.910620615382594</c:v>
                </c:pt>
                <c:pt idx="18">
                  <c:v>29.033678912284515</c:v>
                </c:pt>
                <c:pt idx="19">
                  <c:v>30.161607730663857</c:v>
                </c:pt>
                <c:pt idx="20">
                  <c:v>30.501502447280764</c:v>
                </c:pt>
                <c:pt idx="21">
                  <c:v>32.159143101409967</c:v>
                </c:pt>
                <c:pt idx="22">
                  <c:v>32.790447193321206</c:v>
                </c:pt>
                <c:pt idx="23">
                  <c:v>32.505569136233106</c:v>
                </c:pt>
                <c:pt idx="24">
                  <c:v>34.233878102081157</c:v>
                </c:pt>
                <c:pt idx="25">
                  <c:v>34.639199999280407</c:v>
                </c:pt>
                <c:pt idx="26">
                  <c:v>34.070156587782655</c:v>
                </c:pt>
                <c:pt idx="27">
                  <c:v>35.469447136726124</c:v>
                </c:pt>
                <c:pt idx="28">
                  <c:v>35.669222015420985</c:v>
                </c:pt>
                <c:pt idx="29">
                  <c:v>36.030710854218981</c:v>
                </c:pt>
                <c:pt idx="30">
                  <c:v>36.301503824231233</c:v>
                </c:pt>
                <c:pt idx="31">
                  <c:v>35.049543183914572</c:v>
                </c:pt>
                <c:pt idx="32">
                  <c:v>35.88403536715024</c:v>
                </c:pt>
                <c:pt idx="33">
                  <c:v>34.888672581574269</c:v>
                </c:pt>
                <c:pt idx="34">
                  <c:v>36.304463660224201</c:v>
                </c:pt>
                <c:pt idx="35">
                  <c:v>36.643614235528617</c:v>
                </c:pt>
                <c:pt idx="36">
                  <c:v>37.761953044328443</c:v>
                </c:pt>
                <c:pt idx="37">
                  <c:v>39.294421622271472</c:v>
                </c:pt>
                <c:pt idx="38">
                  <c:v>39.487917880436804</c:v>
                </c:pt>
                <c:pt idx="39">
                  <c:v>40.432165722371458</c:v>
                </c:pt>
                <c:pt idx="40">
                  <c:v>41.455777491847869</c:v>
                </c:pt>
                <c:pt idx="41">
                  <c:v>40.965773340585706</c:v>
                </c:pt>
                <c:pt idx="42">
                  <c:v>41.542228553215004</c:v>
                </c:pt>
                <c:pt idx="43">
                  <c:v>43.081142916423026</c:v>
                </c:pt>
                <c:pt idx="44">
                  <c:v>43.891498173554318</c:v>
                </c:pt>
                <c:pt idx="45">
                  <c:v>42.950128379590673</c:v>
                </c:pt>
                <c:pt idx="46">
                  <c:v>43.25697969757195</c:v>
                </c:pt>
                <c:pt idx="47">
                  <c:v>43.647716169068993</c:v>
                </c:pt>
                <c:pt idx="48">
                  <c:v>44.748248517224134</c:v>
                </c:pt>
                <c:pt idx="49">
                  <c:v>44.826662369212073</c:v>
                </c:pt>
                <c:pt idx="50">
                  <c:v>44.652165284657436</c:v>
                </c:pt>
                <c:pt idx="51">
                  <c:v>43.448205823871952</c:v>
                </c:pt>
                <c:pt idx="52">
                  <c:v>44.760396551765801</c:v>
                </c:pt>
                <c:pt idx="53">
                  <c:v>46.10972364361205</c:v>
                </c:pt>
                <c:pt idx="54">
                  <c:v>46.825097623736418</c:v>
                </c:pt>
                <c:pt idx="55">
                  <c:v>46.906349041970579</c:v>
                </c:pt>
                <c:pt idx="56">
                  <c:v>46.199614569606688</c:v>
                </c:pt>
                <c:pt idx="57">
                  <c:v>45.415357742565064</c:v>
                </c:pt>
                <c:pt idx="58">
                  <c:v>44.701735653597922</c:v>
                </c:pt>
                <c:pt idx="59">
                  <c:v>43.365970600183907</c:v>
                </c:pt>
                <c:pt idx="60">
                  <c:v>44.579926009297751</c:v>
                </c:pt>
                <c:pt idx="61">
                  <c:v>43.110052793815619</c:v>
                </c:pt>
                <c:pt idx="62">
                  <c:v>44.003900335981385</c:v>
                </c:pt>
                <c:pt idx="63">
                  <c:v>44.006678164328335</c:v>
                </c:pt>
                <c:pt idx="64">
                  <c:v>43.827168031864005</c:v>
                </c:pt>
                <c:pt idx="65">
                  <c:v>44.943633719354828</c:v>
                </c:pt>
                <c:pt idx="66">
                  <c:v>45.708037359255727</c:v>
                </c:pt>
                <c:pt idx="67">
                  <c:v>46.523274102209243</c:v>
                </c:pt>
                <c:pt idx="68">
                  <c:v>47.982722720261762</c:v>
                </c:pt>
                <c:pt idx="69">
                  <c:v>51.12057916282707</c:v>
                </c:pt>
                <c:pt idx="70">
                  <c:v>50.331273116200414</c:v>
                </c:pt>
                <c:pt idx="71">
                  <c:v>50.263552998354285</c:v>
                </c:pt>
                <c:pt idx="72">
                  <c:v>51.556696720968041</c:v>
                </c:pt>
                <c:pt idx="73">
                  <c:v>51.007742126219057</c:v>
                </c:pt>
                <c:pt idx="74">
                  <c:v>49.773560859525084</c:v>
                </c:pt>
                <c:pt idx="75">
                  <c:v>50.608114692677965</c:v>
                </c:pt>
                <c:pt idx="76">
                  <c:v>50.273071190820794</c:v>
                </c:pt>
                <c:pt idx="77">
                  <c:v>50.272682571440804</c:v>
                </c:pt>
                <c:pt idx="78">
                  <c:v>47.72891290087626</c:v>
                </c:pt>
                <c:pt idx="79">
                  <c:v>45.393738002753729</c:v>
                </c:pt>
                <c:pt idx="80">
                  <c:v>42.638585736294871</c:v>
                </c:pt>
                <c:pt idx="81">
                  <c:v>40.465380162789167</c:v>
                </c:pt>
                <c:pt idx="82">
                  <c:v>37.596844099611282</c:v>
                </c:pt>
                <c:pt idx="83">
                  <c:v>37.651461204723013</c:v>
                </c:pt>
                <c:pt idx="84">
                  <c:v>35.011463868897515</c:v>
                </c:pt>
                <c:pt idx="85">
                  <c:v>34.009536359452241</c:v>
                </c:pt>
                <c:pt idx="86">
                  <c:v>35.088098483838799</c:v>
                </c:pt>
                <c:pt idx="87">
                  <c:v>35.982772477120271</c:v>
                </c:pt>
                <c:pt idx="88">
                  <c:v>36.864731015660333</c:v>
                </c:pt>
                <c:pt idx="89">
                  <c:v>37.127835772189066</c:v>
                </c:pt>
                <c:pt idx="90">
                  <c:v>38.724112090636417</c:v>
                </c:pt>
                <c:pt idx="91">
                  <c:v>40.457805839912247</c:v>
                </c:pt>
                <c:pt idx="92">
                  <c:v>42.696829438852177</c:v>
                </c:pt>
                <c:pt idx="93">
                  <c:v>43.126087154307783</c:v>
                </c:pt>
                <c:pt idx="94">
                  <c:v>43.310861108327643</c:v>
                </c:pt>
                <c:pt idx="95">
                  <c:v>43.635404624631683</c:v>
                </c:pt>
                <c:pt idx="96">
                  <c:v>46.381910924385352</c:v>
                </c:pt>
                <c:pt idx="97">
                  <c:v>47.76865671990776</c:v>
                </c:pt>
                <c:pt idx="98">
                  <c:v>48.196772912052964</c:v>
                </c:pt>
                <c:pt idx="99">
                  <c:v>48.488768753557906</c:v>
                </c:pt>
                <c:pt idx="100">
                  <c:v>49.319372461710323</c:v>
                </c:pt>
                <c:pt idx="101">
                  <c:v>51.412099282066734</c:v>
                </c:pt>
                <c:pt idx="102">
                  <c:v>53.092386177940128</c:v>
                </c:pt>
                <c:pt idx="103">
                  <c:v>53.574636510754118</c:v>
                </c:pt>
                <c:pt idx="104">
                  <c:v>55.681158132979839</c:v>
                </c:pt>
                <c:pt idx="105">
                  <c:v>57.66456218842491</c:v>
                </c:pt>
                <c:pt idx="106">
                  <c:v>59.447678236308711</c:v>
                </c:pt>
                <c:pt idx="107">
                  <c:v>62.621497701831601</c:v>
                </c:pt>
                <c:pt idx="108">
                  <c:v>63.646046513364674</c:v>
                </c:pt>
                <c:pt idx="109">
                  <c:v>64.694291904161886</c:v>
                </c:pt>
                <c:pt idx="110">
                  <c:v>66.108212472185201</c:v>
                </c:pt>
                <c:pt idx="111">
                  <c:v>65.444386918055045</c:v>
                </c:pt>
                <c:pt idx="112">
                  <c:v>68.431635335208526</c:v>
                </c:pt>
                <c:pt idx="113">
                  <c:v>69.76495650222202</c:v>
                </c:pt>
                <c:pt idx="114">
                  <c:v>71.60412066099947</c:v>
                </c:pt>
                <c:pt idx="115">
                  <c:v>77.772511150587817</c:v>
                </c:pt>
                <c:pt idx="116">
                  <c:v>79.281148437361239</c:v>
                </c:pt>
                <c:pt idx="117">
                  <c:v>81.337350121200984</c:v>
                </c:pt>
                <c:pt idx="118">
                  <c:v>86.259875729017892</c:v>
                </c:pt>
                <c:pt idx="119">
                  <c:v>89.470390952073359</c:v>
                </c:pt>
                <c:pt idx="120">
                  <c:v>92.944330579966447</c:v>
                </c:pt>
                <c:pt idx="121">
                  <c:v>93.080862189951205</c:v>
                </c:pt>
                <c:pt idx="122">
                  <c:v>98.831951847213247</c:v>
                </c:pt>
                <c:pt idx="123">
                  <c:v>100.97743434049558</c:v>
                </c:pt>
                <c:pt idx="124">
                  <c:v>102.06555920873927</c:v>
                </c:pt>
                <c:pt idx="125">
                  <c:v>108.08030255054055</c:v>
                </c:pt>
                <c:pt idx="126">
                  <c:v>109.99766887108501</c:v>
                </c:pt>
                <c:pt idx="127">
                  <c:v>110.53394487017323</c:v>
                </c:pt>
                <c:pt idx="128">
                  <c:v>111.32638399187272</c:v>
                </c:pt>
                <c:pt idx="129">
                  <c:v>112.2953325972433</c:v>
                </c:pt>
                <c:pt idx="130">
                  <c:v>110.00920012813791</c:v>
                </c:pt>
                <c:pt idx="131">
                  <c:v>112.86700765644659</c:v>
                </c:pt>
                <c:pt idx="132">
                  <c:v>116.39445962774057</c:v>
                </c:pt>
                <c:pt idx="133">
                  <c:v>121.25632588871525</c:v>
                </c:pt>
                <c:pt idx="134">
                  <c:v>119.29750057038588</c:v>
                </c:pt>
                <c:pt idx="135">
                  <c:v>121.50256890062887</c:v>
                </c:pt>
                <c:pt idx="136">
                  <c:v>122.18176346217201</c:v>
                </c:pt>
                <c:pt idx="137">
                  <c:v>126.54000066823916</c:v>
                </c:pt>
                <c:pt idx="138">
                  <c:v>128.6410080486057</c:v>
                </c:pt>
                <c:pt idx="139">
                  <c:v>126.29494140534334</c:v>
                </c:pt>
                <c:pt idx="140">
                  <c:v>130.33001162221032</c:v>
                </c:pt>
                <c:pt idx="141">
                  <c:v>132.17015980953724</c:v>
                </c:pt>
                <c:pt idx="142">
                  <c:v>132.76137373342962</c:v>
                </c:pt>
                <c:pt idx="143">
                  <c:v>137.14024710519257</c:v>
                </c:pt>
                <c:pt idx="144">
                  <c:v>146.00358776557238</c:v>
                </c:pt>
                <c:pt idx="145">
                  <c:v>149.21121437542229</c:v>
                </c:pt>
                <c:pt idx="146">
                  <c:v>158.8335814833799</c:v>
                </c:pt>
                <c:pt idx="147">
                  <c:v>165.85717180238785</c:v>
                </c:pt>
                <c:pt idx="148">
                  <c:v>177.56879880682334</c:v>
                </c:pt>
                <c:pt idx="149">
                  <c:v>181.18696023672388</c:v>
                </c:pt>
                <c:pt idx="150">
                  <c:v>198.42285136245928</c:v>
                </c:pt>
                <c:pt idx="151">
                  <c:v>221.89589647561721</c:v>
                </c:pt>
                <c:pt idx="152">
                  <c:v>226.3370052946255</c:v>
                </c:pt>
                <c:pt idx="153">
                  <c:v>250.00066917970886</c:v>
                </c:pt>
                <c:pt idx="154">
                  <c:v>268.90041526625595</c:v>
                </c:pt>
                <c:pt idx="155">
                  <c:v>288.46604727366514</c:v>
                </c:pt>
                <c:pt idx="156">
                  <c:v>302.27085466266379</c:v>
                </c:pt>
                <c:pt idx="157">
                  <c:v>332.11827923017984</c:v>
                </c:pt>
                <c:pt idx="158">
                  <c:v>346.92632750091695</c:v>
                </c:pt>
                <c:pt idx="159">
                  <c:v>360.24060166489062</c:v>
                </c:pt>
                <c:pt idx="160">
                  <c:v>395.34262157868704</c:v>
                </c:pt>
                <c:pt idx="161">
                  <c:v>414.33757323772045</c:v>
                </c:pt>
                <c:pt idx="162">
                  <c:v>436.44143207478686</c:v>
                </c:pt>
                <c:pt idx="163">
                  <c:v>467.63941368788863</c:v>
                </c:pt>
                <c:pt idx="164">
                  <c:v>483.8071176323092</c:v>
                </c:pt>
                <c:pt idx="165">
                  <c:v>518.52054104487047</c:v>
                </c:pt>
                <c:pt idx="166">
                  <c:v>552.58702050356794</c:v>
                </c:pt>
                <c:pt idx="167">
                  <c:v>592.94788295593389</c:v>
                </c:pt>
                <c:pt idx="168">
                  <c:v>624.1192893420498</c:v>
                </c:pt>
                <c:pt idx="169">
                  <c:v>650.27966530166589</c:v>
                </c:pt>
                <c:pt idx="170">
                  <c:v>676.93270081229025</c:v>
                </c:pt>
                <c:pt idx="171">
                  <c:v>709.02769687739988</c:v>
                </c:pt>
                <c:pt idx="172">
                  <c:v>736.11497454332914</c:v>
                </c:pt>
                <c:pt idx="173">
                  <c:v>756.25554243220358</c:v>
                </c:pt>
                <c:pt idx="174">
                  <c:v>778.82274683884759</c:v>
                </c:pt>
                <c:pt idx="175">
                  <c:v>818.36249203978298</c:v>
                </c:pt>
                <c:pt idx="176">
                  <c:v>862.46514657716409</c:v>
                </c:pt>
                <c:pt idx="177">
                  <c:v>912.45205624019115</c:v>
                </c:pt>
                <c:pt idx="178">
                  <c:v>967.57460121331405</c:v>
                </c:pt>
                <c:pt idx="179">
                  <c:v>1015.319275934919</c:v>
                </c:pt>
                <c:pt idx="180">
                  <c:v>1060.6674905855243</c:v>
                </c:pt>
                <c:pt idx="181">
                  <c:v>1099.1774778292977</c:v>
                </c:pt>
                <c:pt idx="182">
                  <c:v>1133.2106927530419</c:v>
                </c:pt>
                <c:pt idx="183">
                  <c:v>1256.1439411634076</c:v>
                </c:pt>
                <c:pt idx="184">
                  <c:v>1453.8658690689233</c:v>
                </c:pt>
                <c:pt idx="185">
                  <c:v>1566.7889653487298</c:v>
                </c:pt>
                <c:pt idx="186">
                  <c:v>1646.2171738729728</c:v>
                </c:pt>
                <c:pt idx="187">
                  <c:v>1684.1744012542126</c:v>
                </c:pt>
                <c:pt idx="188">
                  <c:v>1645.0094467214051</c:v>
                </c:pt>
                <c:pt idx="189">
                  <c:v>1524.5660333914489</c:v>
                </c:pt>
                <c:pt idx="190">
                  <c:v>1403.7582289811889</c:v>
                </c:pt>
                <c:pt idx="191">
                  <c:v>1277.8789984775567</c:v>
                </c:pt>
                <c:pt idx="192">
                  <c:v>1174.4549993521971</c:v>
                </c:pt>
                <c:pt idx="193">
                  <c:v>1041.4452737971835</c:v>
                </c:pt>
                <c:pt idx="194">
                  <c:v>950.23853461315207</c:v>
                </c:pt>
                <c:pt idx="195">
                  <c:v>850.6955825901714</c:v>
                </c:pt>
                <c:pt idx="196">
                  <c:v>787.62781938484181</c:v>
                </c:pt>
                <c:pt idx="197">
                  <c:v>691.25934990041037</c:v>
                </c:pt>
                <c:pt idx="198">
                  <c:v>601.76012053600834</c:v>
                </c:pt>
                <c:pt idx="199">
                  <c:v>544.20878389017923</c:v>
                </c:pt>
                <c:pt idx="200">
                  <c:v>450.10109506951659</c:v>
                </c:pt>
                <c:pt idx="201">
                  <c:v>388.22706596850338</c:v>
                </c:pt>
                <c:pt idx="202">
                  <c:v>331.98046993329484</c:v>
                </c:pt>
                <c:pt idx="203">
                  <c:v>274.01269761579755</c:v>
                </c:pt>
                <c:pt idx="204">
                  <c:v>224.42859547019469</c:v>
                </c:pt>
                <c:pt idx="205">
                  <c:v>186.47269138272</c:v>
                </c:pt>
                <c:pt idx="206">
                  <c:v>156.4306749218737</c:v>
                </c:pt>
                <c:pt idx="207">
                  <c:v>127.17084115012051</c:v>
                </c:pt>
                <c:pt idx="208">
                  <c:v>108.7448570784247</c:v>
                </c:pt>
                <c:pt idx="209">
                  <c:v>89.80992377670448</c:v>
                </c:pt>
                <c:pt idx="210">
                  <c:v>69.607105367019116</c:v>
                </c:pt>
                <c:pt idx="211">
                  <c:v>55.492837295550139</c:v>
                </c:pt>
                <c:pt idx="212">
                  <c:v>43.762342287964927</c:v>
                </c:pt>
                <c:pt idx="213">
                  <c:v>36.0399822759722</c:v>
                </c:pt>
                <c:pt idx="214">
                  <c:v>29.495712377741615</c:v>
                </c:pt>
                <c:pt idx="215">
                  <c:v>25.602319111356284</c:v>
                </c:pt>
                <c:pt idx="216">
                  <c:v>21.894804664103596</c:v>
                </c:pt>
                <c:pt idx="217">
                  <c:v>19.805681696576229</c:v>
                </c:pt>
                <c:pt idx="218">
                  <c:v>17.007464594327377</c:v>
                </c:pt>
                <c:pt idx="219">
                  <c:v>14.494038954624832</c:v>
                </c:pt>
                <c:pt idx="220">
                  <c:v>13.875698482248074</c:v>
                </c:pt>
                <c:pt idx="221">
                  <c:v>11.871246644640602</c:v>
                </c:pt>
                <c:pt idx="222">
                  <c:v>11.897509405018678</c:v>
                </c:pt>
                <c:pt idx="223">
                  <c:v>11.030698381442571</c:v>
                </c:pt>
                <c:pt idx="224">
                  <c:v>10.382717252245468</c:v>
                </c:pt>
                <c:pt idx="225">
                  <c:v>10.568532016494004</c:v>
                </c:pt>
                <c:pt idx="226">
                  <c:v>9.7657117280145638</c:v>
                </c:pt>
                <c:pt idx="227">
                  <c:v>9.6360151372808325</c:v>
                </c:pt>
                <c:pt idx="228">
                  <c:v>8.6600127747471785</c:v>
                </c:pt>
                <c:pt idx="229">
                  <c:v>8.2604120273421628</c:v>
                </c:pt>
                <c:pt idx="230">
                  <c:v>7.8336686521970531</c:v>
                </c:pt>
                <c:pt idx="231">
                  <c:v>6.8265057611044764</c:v>
                </c:pt>
                <c:pt idx="232">
                  <c:v>7.7264666021651918</c:v>
                </c:pt>
                <c:pt idx="233">
                  <c:v>6.4262165116627168</c:v>
                </c:pt>
                <c:pt idx="234">
                  <c:v>6.561264682989207</c:v>
                </c:pt>
                <c:pt idx="235">
                  <c:v>6.4136301049511273</c:v>
                </c:pt>
                <c:pt idx="236">
                  <c:v>6.2457152135184941</c:v>
                </c:pt>
                <c:pt idx="237">
                  <c:v>6.5362601220639123</c:v>
                </c:pt>
                <c:pt idx="238">
                  <c:v>6.4258445530814896</c:v>
                </c:pt>
                <c:pt idx="239">
                  <c:v>6.2841476582483562</c:v>
                </c:pt>
                <c:pt idx="240">
                  <c:v>6.3423230210181503</c:v>
                </c:pt>
                <c:pt idx="241">
                  <c:v>6.1907937527617811</c:v>
                </c:pt>
                <c:pt idx="242">
                  <c:v>5.7848893448743492</c:v>
                </c:pt>
                <c:pt idx="243">
                  <c:v>6.5659450201494183</c:v>
                </c:pt>
                <c:pt idx="244">
                  <c:v>5.7629259191233677</c:v>
                </c:pt>
                <c:pt idx="245">
                  <c:v>5.043484533089261</c:v>
                </c:pt>
                <c:pt idx="246">
                  <c:v>5.0989115648726147</c:v>
                </c:pt>
              </c:numCache>
            </c:numRef>
          </c:val>
          <c:smooth val="0"/>
          <c:extLst>
            <c:ext xmlns:c16="http://schemas.microsoft.com/office/drawing/2014/chart" uri="{C3380CC4-5D6E-409C-BE32-E72D297353CC}">
              <c16:uniqueId val="{00000000-60C5-4253-B0B4-5E7D9F8FE7D9}"/>
            </c:ext>
          </c:extLst>
        </c:ser>
        <c:dLbls>
          <c:showLegendKey val="0"/>
          <c:showVal val="0"/>
          <c:showCatName val="0"/>
          <c:showSerName val="0"/>
          <c:showPercent val="0"/>
          <c:showBubbleSize val="0"/>
        </c:dLbls>
        <c:smooth val="0"/>
        <c:axId val="352009968"/>
        <c:axId val="352010360"/>
      </c:lineChart>
      <c:catAx>
        <c:axId val="352009968"/>
        <c:scaling>
          <c:orientation val="minMax"/>
        </c:scaling>
        <c:delete val="1"/>
        <c:axPos val="b"/>
        <c:numFmt formatCode="General" sourceLinked="1"/>
        <c:majorTickMark val="out"/>
        <c:minorTickMark val="none"/>
        <c:tickLblPos val="nextTo"/>
        <c:crossAx val="352010360"/>
        <c:crosses val="autoZero"/>
        <c:auto val="1"/>
        <c:lblAlgn val="ctr"/>
        <c:lblOffset val="100"/>
        <c:noMultiLvlLbl val="0"/>
      </c:catAx>
      <c:valAx>
        <c:axId val="352010360"/>
        <c:scaling>
          <c:orientation val="minMax"/>
        </c:scaling>
        <c:delete val="0"/>
        <c:axPos val="l"/>
        <c:majorGridlines/>
        <c:numFmt formatCode="General" sourceLinked="1"/>
        <c:majorTickMark val="out"/>
        <c:minorTickMark val="none"/>
        <c:tickLblPos val="nextTo"/>
        <c:crossAx val="352009968"/>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standards and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BEE7290C-4740-4ECA-BCF1-BA2A0882972D}" type="presOf" srcId="{2A2F16A0-9C3D-4C9D-A397-58E38B78C6BA}" destId="{85177C65-4501-4BA3-A131-0E5DDF5A6D53}" srcOrd="0" destOrd="0" presId="urn:microsoft.com/office/officeart/2005/8/layout/process1"/>
    <dgm:cxn modelId="{0FF56911-407C-4951-8865-40198F7F4118}" srcId="{4E713402-EE4B-4182-96EF-28598EBE72A9}" destId="{450F0AA0-0099-47A0-859F-C61271C5AE08}" srcOrd="2" destOrd="0" parTransId="{00369966-13B6-490D-86D8-B91CB4415347}" sibTransId="{4E40A198-7FE9-4056-8322-C3564C718BE8}"/>
    <dgm:cxn modelId="{A9537A13-069A-4970-8197-A74EB7328E52}" type="presOf" srcId="{87BC8939-6D88-4399-A63F-32E2CEA02F27}" destId="{751032A0-D844-4B0F-BDFE-F9C854DE4AA0}" srcOrd="1" destOrd="0" presId="urn:microsoft.com/office/officeart/2005/8/layout/process1"/>
    <dgm:cxn modelId="{71442C2D-6224-42D6-A5A4-5A47F9989B3D}" type="presOf" srcId="{450F0AA0-0099-47A0-859F-C61271C5AE08}" destId="{73F3EB05-D099-497B-A6C0-EBE0C5DC884D}"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D77AA175-CB3C-4EAF-97BA-FD7C029454A8}" type="presOf" srcId="{4E713402-EE4B-4182-96EF-28598EBE72A9}" destId="{0C2FE490-8D01-4951-A66C-C9EC545B86FF}" srcOrd="0" destOrd="0" presId="urn:microsoft.com/office/officeart/2005/8/layout/process1"/>
    <dgm:cxn modelId="{61A6E79D-027C-45B8-A426-811B0129D2EB}" type="presOf" srcId="{752FCA0E-7BFD-49AA-AFDC-DB5944198FA7}" destId="{DFCF6156-C19A-44D4-AEA1-68BDC1113B0F}" srcOrd="1" destOrd="0" presId="urn:microsoft.com/office/officeart/2005/8/layout/process1"/>
    <dgm:cxn modelId="{724048AE-2EC2-4EA1-93E8-B5A06751F1D1}" type="presOf" srcId="{752FCA0E-7BFD-49AA-AFDC-DB5944198FA7}" destId="{905C1706-B0FE-4726-9267-A3FE01E78B18}"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5188E6BF-26FF-49DB-A43F-2F5854FF34B3}" type="presOf" srcId="{87BC8939-6D88-4399-A63F-32E2CEA02F27}" destId="{248EE7FD-8153-4AC9-A694-777AA8930A22}" srcOrd="0" destOrd="0" presId="urn:microsoft.com/office/officeart/2005/8/layout/process1"/>
    <dgm:cxn modelId="{B974F7CF-A825-43CA-BD06-A7EFAF2EC339}" type="presOf" srcId="{5E06E112-DDC8-4435-BAA5-CDD60B0AECAB}" destId="{98483C95-4BD5-441D-928D-C3330797655F}" srcOrd="0" destOrd="0" presId="urn:microsoft.com/office/officeart/2005/8/layout/process1"/>
    <dgm:cxn modelId="{48A0DAC5-1547-47A4-BB68-D5E3ABB61278}" type="presParOf" srcId="{0C2FE490-8D01-4951-A66C-C9EC545B86FF}" destId="{98483C95-4BD5-441D-928D-C3330797655F}" srcOrd="0" destOrd="0" presId="urn:microsoft.com/office/officeart/2005/8/layout/process1"/>
    <dgm:cxn modelId="{16194A2E-BDAC-41A5-AB71-CC9F73945D0F}" type="presParOf" srcId="{0C2FE490-8D01-4951-A66C-C9EC545B86FF}" destId="{248EE7FD-8153-4AC9-A694-777AA8930A22}" srcOrd="1" destOrd="0" presId="urn:microsoft.com/office/officeart/2005/8/layout/process1"/>
    <dgm:cxn modelId="{3DDC5509-6D6E-4EE0-A9E0-0171761883F5}" type="presParOf" srcId="{248EE7FD-8153-4AC9-A694-777AA8930A22}" destId="{751032A0-D844-4B0F-BDFE-F9C854DE4AA0}" srcOrd="0" destOrd="0" presId="urn:microsoft.com/office/officeart/2005/8/layout/process1"/>
    <dgm:cxn modelId="{0FCCAD08-CBA0-46C9-8B22-FF44EDF76BAC}" type="presParOf" srcId="{0C2FE490-8D01-4951-A66C-C9EC545B86FF}" destId="{85177C65-4501-4BA3-A131-0E5DDF5A6D53}" srcOrd="2" destOrd="0" presId="urn:microsoft.com/office/officeart/2005/8/layout/process1"/>
    <dgm:cxn modelId="{4C003D57-501B-4CF7-991E-8896A390B221}" type="presParOf" srcId="{0C2FE490-8D01-4951-A66C-C9EC545B86FF}" destId="{905C1706-B0FE-4726-9267-A3FE01E78B18}" srcOrd="3" destOrd="0" presId="urn:microsoft.com/office/officeart/2005/8/layout/process1"/>
    <dgm:cxn modelId="{BD928429-D57C-48EB-B4CE-9D89A4B22C66}" type="presParOf" srcId="{905C1706-B0FE-4726-9267-A3FE01E78B18}" destId="{DFCF6156-C19A-44D4-AEA1-68BDC1113B0F}" srcOrd="0" destOrd="0" presId="urn:microsoft.com/office/officeart/2005/8/layout/process1"/>
    <dgm:cxn modelId="{3754644A-2619-4749-BDD4-A43639DF0471}"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standards and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0.18333</cdr:x>
      <cdr:y>0.78505</cdr:y>
    </cdr:from>
    <cdr:to>
      <cdr:x>0.66667</cdr:x>
      <cdr:y>0.95261</cdr:y>
    </cdr:to>
    <cdr:grpSp>
      <cdr:nvGrpSpPr>
        <cdr:cNvPr id="5" name="Group 4">
          <a:extLst xmlns:a="http://schemas.openxmlformats.org/drawingml/2006/main">
            <a:ext uri="{FF2B5EF4-FFF2-40B4-BE49-F238E27FC236}">
              <a16:creationId xmlns:a16="http://schemas.microsoft.com/office/drawing/2014/main" id="{6E16504D-5B71-4EE4-918F-FA614C731E7C}"/>
            </a:ext>
          </a:extLst>
        </cdr:cNvPr>
        <cdr:cNvGrpSpPr/>
      </cdr:nvGrpSpPr>
      <cdr:grpSpPr>
        <a:xfrm xmlns:a="http://schemas.openxmlformats.org/drawingml/2006/main">
          <a:off x="838185" y="4207397"/>
          <a:ext cx="2209830" cy="898021"/>
          <a:chOff x="1066800" y="4267200"/>
          <a:chExt cx="4191000" cy="838200"/>
        </a:xfrm>
      </cdr:grpSpPr>
      <cdr:cxnSp macro="">
        <cdr:nvCxnSpPr>
          <cdr:cNvPr id="3" name="Straight Arrow Connector 2">
            <a:extLst xmlns:a="http://schemas.openxmlformats.org/drawingml/2006/main">
              <a:ext uri="{FF2B5EF4-FFF2-40B4-BE49-F238E27FC236}">
                <a16:creationId xmlns:a16="http://schemas.microsoft.com/office/drawing/2014/main" id="{91732722-5BB6-4FEA-896E-2994A535118B}"/>
              </a:ext>
            </a:extLst>
          </cdr:cNvPr>
          <cdr:cNvCxnSpPr/>
        </cdr:nvCxnSpPr>
        <cdr:spPr>
          <a:xfrm xmlns:a="http://schemas.openxmlformats.org/drawingml/2006/main">
            <a:off x="1066800" y="4800600"/>
            <a:ext cx="0" cy="3048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4" name="Straight Arrow Connector 3">
            <a:extLst xmlns:a="http://schemas.openxmlformats.org/drawingml/2006/main">
              <a:ext uri="{FF2B5EF4-FFF2-40B4-BE49-F238E27FC236}">
                <a16:creationId xmlns:a16="http://schemas.microsoft.com/office/drawing/2014/main" id="{ECE9006D-CB79-43A6-83DD-AA829B066411}"/>
              </a:ext>
            </a:extLst>
          </cdr:cNvPr>
          <cdr:cNvCxnSpPr/>
        </cdr:nvCxnSpPr>
        <cdr:spPr>
          <a:xfrm xmlns:a="http://schemas.openxmlformats.org/drawingml/2006/main">
            <a:off x="5257800" y="4267200"/>
            <a:ext cx="0" cy="3048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4/12/2021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a:p>
        </p:txBody>
      </p:sp>
    </p:spTree>
    <p:extLst>
      <p:ext uri="{BB962C8B-B14F-4D97-AF65-F5344CB8AC3E}">
        <p14:creationId xmlns:p14="http://schemas.microsoft.com/office/powerpoint/2010/main" val="69509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13</a:t>
            </a:fld>
            <a:endParaRPr lang="en-US" dirty="0"/>
          </a:p>
        </p:txBody>
      </p:sp>
    </p:spTree>
    <p:extLst>
      <p:ext uri="{BB962C8B-B14F-4D97-AF65-F5344CB8AC3E}">
        <p14:creationId xmlns:p14="http://schemas.microsoft.com/office/powerpoint/2010/main" val="3249255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14</a:t>
            </a:fld>
            <a:endParaRPr lang="en-US" dirty="0"/>
          </a:p>
        </p:txBody>
      </p:sp>
    </p:spTree>
    <p:extLst>
      <p:ext uri="{BB962C8B-B14F-4D97-AF65-F5344CB8AC3E}">
        <p14:creationId xmlns:p14="http://schemas.microsoft.com/office/powerpoint/2010/main" val="381506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15</a:t>
            </a:fld>
            <a:endParaRPr lang="en-US" dirty="0"/>
          </a:p>
        </p:txBody>
      </p:sp>
    </p:spTree>
    <p:extLst>
      <p:ext uri="{BB962C8B-B14F-4D97-AF65-F5344CB8AC3E}">
        <p14:creationId xmlns:p14="http://schemas.microsoft.com/office/powerpoint/2010/main" val="1579964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16</a:t>
            </a:fld>
            <a:endParaRPr lang="en-US" dirty="0"/>
          </a:p>
        </p:txBody>
      </p:sp>
    </p:spTree>
    <p:extLst>
      <p:ext uri="{BB962C8B-B14F-4D97-AF65-F5344CB8AC3E}">
        <p14:creationId xmlns:p14="http://schemas.microsoft.com/office/powerpoint/2010/main" val="2579661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17</a:t>
            </a:fld>
            <a:endParaRPr lang="en-US" dirty="0"/>
          </a:p>
        </p:txBody>
      </p:sp>
    </p:spTree>
    <p:extLst>
      <p:ext uri="{BB962C8B-B14F-4D97-AF65-F5344CB8AC3E}">
        <p14:creationId xmlns:p14="http://schemas.microsoft.com/office/powerpoint/2010/main" val="2832836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18</a:t>
            </a:fld>
            <a:endParaRPr lang="en-US" dirty="0"/>
          </a:p>
        </p:txBody>
      </p:sp>
    </p:spTree>
    <p:extLst>
      <p:ext uri="{BB962C8B-B14F-4D97-AF65-F5344CB8AC3E}">
        <p14:creationId xmlns:p14="http://schemas.microsoft.com/office/powerpoint/2010/main" val="746938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19</a:t>
            </a:fld>
            <a:endParaRPr lang="en-US" dirty="0"/>
          </a:p>
        </p:txBody>
      </p:sp>
    </p:spTree>
    <p:extLst>
      <p:ext uri="{BB962C8B-B14F-4D97-AF65-F5344CB8AC3E}">
        <p14:creationId xmlns:p14="http://schemas.microsoft.com/office/powerpoint/2010/main" val="2333340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20</a:t>
            </a:fld>
            <a:endParaRPr lang="en-US" dirty="0"/>
          </a:p>
        </p:txBody>
      </p:sp>
    </p:spTree>
    <p:extLst>
      <p:ext uri="{BB962C8B-B14F-4D97-AF65-F5344CB8AC3E}">
        <p14:creationId xmlns:p14="http://schemas.microsoft.com/office/powerpoint/2010/main" val="812496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21</a:t>
            </a:fld>
            <a:endParaRPr lang="en-US" dirty="0"/>
          </a:p>
        </p:txBody>
      </p:sp>
    </p:spTree>
    <p:extLst>
      <p:ext uri="{BB962C8B-B14F-4D97-AF65-F5344CB8AC3E}">
        <p14:creationId xmlns:p14="http://schemas.microsoft.com/office/powerpoint/2010/main" val="195841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22</a:t>
            </a:fld>
            <a:endParaRPr lang="en-US" dirty="0"/>
          </a:p>
        </p:txBody>
      </p:sp>
    </p:spTree>
    <p:extLst>
      <p:ext uri="{BB962C8B-B14F-4D97-AF65-F5344CB8AC3E}">
        <p14:creationId xmlns:p14="http://schemas.microsoft.com/office/powerpoint/2010/main" val="300646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45587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23</a:t>
            </a:fld>
            <a:endParaRPr lang="en-US" dirty="0"/>
          </a:p>
        </p:txBody>
      </p:sp>
    </p:spTree>
    <p:extLst>
      <p:ext uri="{BB962C8B-B14F-4D97-AF65-F5344CB8AC3E}">
        <p14:creationId xmlns:p14="http://schemas.microsoft.com/office/powerpoint/2010/main" val="874399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24</a:t>
            </a:fld>
            <a:endParaRPr lang="en-US" dirty="0"/>
          </a:p>
        </p:txBody>
      </p:sp>
    </p:spTree>
    <p:extLst>
      <p:ext uri="{BB962C8B-B14F-4D97-AF65-F5344CB8AC3E}">
        <p14:creationId xmlns:p14="http://schemas.microsoft.com/office/powerpoint/2010/main" val="1057840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25</a:t>
            </a:fld>
            <a:endParaRPr lang="en-US" dirty="0"/>
          </a:p>
        </p:txBody>
      </p:sp>
    </p:spTree>
    <p:extLst>
      <p:ext uri="{BB962C8B-B14F-4D97-AF65-F5344CB8AC3E}">
        <p14:creationId xmlns:p14="http://schemas.microsoft.com/office/powerpoint/2010/main" val="3703337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26</a:t>
            </a:fld>
            <a:endParaRPr lang="en-US" dirty="0"/>
          </a:p>
        </p:txBody>
      </p:sp>
    </p:spTree>
    <p:extLst>
      <p:ext uri="{BB962C8B-B14F-4D97-AF65-F5344CB8AC3E}">
        <p14:creationId xmlns:p14="http://schemas.microsoft.com/office/powerpoint/2010/main" val="1249941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27</a:t>
            </a:fld>
            <a:endParaRPr lang="en-US" dirty="0"/>
          </a:p>
        </p:txBody>
      </p:sp>
    </p:spTree>
    <p:extLst>
      <p:ext uri="{BB962C8B-B14F-4D97-AF65-F5344CB8AC3E}">
        <p14:creationId xmlns:p14="http://schemas.microsoft.com/office/powerpoint/2010/main" val="1007977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28</a:t>
            </a:fld>
            <a:endParaRPr lang="en-US" dirty="0"/>
          </a:p>
        </p:txBody>
      </p:sp>
    </p:spTree>
    <p:extLst>
      <p:ext uri="{BB962C8B-B14F-4D97-AF65-F5344CB8AC3E}">
        <p14:creationId xmlns:p14="http://schemas.microsoft.com/office/powerpoint/2010/main" val="3900867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29</a:t>
            </a:fld>
            <a:endParaRPr lang="en-US" dirty="0"/>
          </a:p>
        </p:txBody>
      </p:sp>
    </p:spTree>
    <p:extLst>
      <p:ext uri="{BB962C8B-B14F-4D97-AF65-F5344CB8AC3E}">
        <p14:creationId xmlns:p14="http://schemas.microsoft.com/office/powerpoint/2010/main" val="1111294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30</a:t>
            </a:fld>
            <a:endParaRPr lang="en-US" dirty="0"/>
          </a:p>
        </p:txBody>
      </p:sp>
    </p:spTree>
    <p:extLst>
      <p:ext uri="{BB962C8B-B14F-4D97-AF65-F5344CB8AC3E}">
        <p14:creationId xmlns:p14="http://schemas.microsoft.com/office/powerpoint/2010/main" val="2060082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31</a:t>
            </a:fld>
            <a:endParaRPr lang="en-US" dirty="0"/>
          </a:p>
        </p:txBody>
      </p:sp>
    </p:spTree>
    <p:extLst>
      <p:ext uri="{BB962C8B-B14F-4D97-AF65-F5344CB8AC3E}">
        <p14:creationId xmlns:p14="http://schemas.microsoft.com/office/powerpoint/2010/main" val="3201662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32</a:t>
            </a:fld>
            <a:endParaRPr lang="en-US" dirty="0"/>
          </a:p>
        </p:txBody>
      </p:sp>
    </p:spTree>
    <p:extLst>
      <p:ext uri="{BB962C8B-B14F-4D97-AF65-F5344CB8AC3E}">
        <p14:creationId xmlns:p14="http://schemas.microsoft.com/office/powerpoint/2010/main" val="4178841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97479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33</a:t>
            </a:fld>
            <a:endParaRPr lang="en-US" dirty="0"/>
          </a:p>
        </p:txBody>
      </p:sp>
    </p:spTree>
    <p:extLst>
      <p:ext uri="{BB962C8B-B14F-4D97-AF65-F5344CB8AC3E}">
        <p14:creationId xmlns:p14="http://schemas.microsoft.com/office/powerpoint/2010/main" val="4091137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34</a:t>
            </a:fld>
            <a:endParaRPr lang="en-US" dirty="0"/>
          </a:p>
        </p:txBody>
      </p:sp>
    </p:spTree>
    <p:extLst>
      <p:ext uri="{BB962C8B-B14F-4D97-AF65-F5344CB8AC3E}">
        <p14:creationId xmlns:p14="http://schemas.microsoft.com/office/powerpoint/2010/main" val="1993418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35</a:t>
            </a:fld>
            <a:endParaRPr lang="en-US" dirty="0"/>
          </a:p>
        </p:txBody>
      </p:sp>
    </p:spTree>
    <p:extLst>
      <p:ext uri="{BB962C8B-B14F-4D97-AF65-F5344CB8AC3E}">
        <p14:creationId xmlns:p14="http://schemas.microsoft.com/office/powerpoint/2010/main" val="28399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36</a:t>
            </a:fld>
            <a:endParaRPr lang="en-US" dirty="0"/>
          </a:p>
        </p:txBody>
      </p:sp>
    </p:spTree>
    <p:extLst>
      <p:ext uri="{BB962C8B-B14F-4D97-AF65-F5344CB8AC3E}">
        <p14:creationId xmlns:p14="http://schemas.microsoft.com/office/powerpoint/2010/main" val="1287041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37</a:t>
            </a:fld>
            <a:endParaRPr lang="en-US" dirty="0"/>
          </a:p>
        </p:txBody>
      </p:sp>
    </p:spTree>
    <p:extLst>
      <p:ext uri="{BB962C8B-B14F-4D97-AF65-F5344CB8AC3E}">
        <p14:creationId xmlns:p14="http://schemas.microsoft.com/office/powerpoint/2010/main" val="626789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38</a:t>
            </a:fld>
            <a:endParaRPr lang="en-US" dirty="0"/>
          </a:p>
        </p:txBody>
      </p:sp>
    </p:spTree>
    <p:extLst>
      <p:ext uri="{BB962C8B-B14F-4D97-AF65-F5344CB8AC3E}">
        <p14:creationId xmlns:p14="http://schemas.microsoft.com/office/powerpoint/2010/main" val="3497066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39</a:t>
            </a:fld>
            <a:endParaRPr lang="en-US" dirty="0"/>
          </a:p>
        </p:txBody>
      </p:sp>
    </p:spTree>
    <p:extLst>
      <p:ext uri="{BB962C8B-B14F-4D97-AF65-F5344CB8AC3E}">
        <p14:creationId xmlns:p14="http://schemas.microsoft.com/office/powerpoint/2010/main" val="624984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title page with text.</a:t>
            </a:r>
          </a:p>
        </p:txBody>
      </p:sp>
      <p:sp>
        <p:nvSpPr>
          <p:cNvPr id="4" name="Slide Number Placeholder 3"/>
          <p:cNvSpPr>
            <a:spLocks noGrp="1"/>
          </p:cNvSpPr>
          <p:nvPr>
            <p:ph type="sldNum" sz="quarter" idx="10"/>
          </p:nvPr>
        </p:nvSpPr>
        <p:spPr/>
        <p:txBody>
          <a:bodyPr/>
          <a:lstStyle/>
          <a:p>
            <a:fld id="{F02DBC63-04CE-AE4D-AA93-442818775CB2}" type="slidenum">
              <a:rPr lang="en-US" smtClean="0"/>
              <a:t>41</a:t>
            </a:fld>
            <a:endParaRPr lang="en-US"/>
          </a:p>
        </p:txBody>
      </p:sp>
    </p:spTree>
    <p:extLst>
      <p:ext uri="{BB962C8B-B14F-4D97-AF65-F5344CB8AC3E}">
        <p14:creationId xmlns:p14="http://schemas.microsoft.com/office/powerpoint/2010/main" val="2275794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43</a:t>
            </a:fld>
            <a:endParaRPr lang="en-US" dirty="0"/>
          </a:p>
        </p:txBody>
      </p:sp>
    </p:spTree>
    <p:extLst>
      <p:ext uri="{BB962C8B-B14F-4D97-AF65-F5344CB8AC3E}">
        <p14:creationId xmlns:p14="http://schemas.microsoft.com/office/powerpoint/2010/main" val="520350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a:t>
            </a:fld>
            <a:endParaRPr lang="en-US"/>
          </a:p>
        </p:txBody>
      </p:sp>
    </p:spTree>
    <p:extLst>
      <p:ext uri="{BB962C8B-B14F-4D97-AF65-F5344CB8AC3E}">
        <p14:creationId xmlns:p14="http://schemas.microsoft.com/office/powerpoint/2010/main" val="1169844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44</a:t>
            </a:fld>
            <a:endParaRPr lang="en-US" dirty="0"/>
          </a:p>
        </p:txBody>
      </p:sp>
    </p:spTree>
    <p:extLst>
      <p:ext uri="{BB962C8B-B14F-4D97-AF65-F5344CB8AC3E}">
        <p14:creationId xmlns:p14="http://schemas.microsoft.com/office/powerpoint/2010/main" val="1863930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60305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46</a:t>
            </a:fld>
            <a:endParaRPr lang="en-US" dirty="0"/>
          </a:p>
        </p:txBody>
      </p:sp>
    </p:spTree>
    <p:extLst>
      <p:ext uri="{BB962C8B-B14F-4D97-AF65-F5344CB8AC3E}">
        <p14:creationId xmlns:p14="http://schemas.microsoft.com/office/powerpoint/2010/main" val="524786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47</a:t>
            </a:fld>
            <a:endParaRPr lang="en-US" dirty="0"/>
          </a:p>
        </p:txBody>
      </p:sp>
    </p:spTree>
    <p:extLst>
      <p:ext uri="{BB962C8B-B14F-4D97-AF65-F5344CB8AC3E}">
        <p14:creationId xmlns:p14="http://schemas.microsoft.com/office/powerpoint/2010/main" val="1353191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48</a:t>
            </a:fld>
            <a:endParaRPr lang="en-US" dirty="0"/>
          </a:p>
        </p:txBody>
      </p:sp>
    </p:spTree>
    <p:extLst>
      <p:ext uri="{BB962C8B-B14F-4D97-AF65-F5344CB8AC3E}">
        <p14:creationId xmlns:p14="http://schemas.microsoft.com/office/powerpoint/2010/main" val="97500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8</a:t>
            </a:fld>
            <a:endParaRPr lang="en-US" dirty="0"/>
          </a:p>
        </p:txBody>
      </p:sp>
    </p:spTree>
    <p:extLst>
      <p:ext uri="{BB962C8B-B14F-4D97-AF65-F5344CB8AC3E}">
        <p14:creationId xmlns:p14="http://schemas.microsoft.com/office/powerpoint/2010/main" val="244849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9</a:t>
            </a:fld>
            <a:endParaRPr lang="en-US" dirty="0"/>
          </a:p>
        </p:txBody>
      </p:sp>
    </p:spTree>
    <p:extLst>
      <p:ext uri="{BB962C8B-B14F-4D97-AF65-F5344CB8AC3E}">
        <p14:creationId xmlns:p14="http://schemas.microsoft.com/office/powerpoint/2010/main" val="880931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10</a:t>
            </a:fld>
            <a:endParaRPr lang="en-US" dirty="0"/>
          </a:p>
        </p:txBody>
      </p:sp>
    </p:spTree>
    <p:extLst>
      <p:ext uri="{BB962C8B-B14F-4D97-AF65-F5344CB8AC3E}">
        <p14:creationId xmlns:p14="http://schemas.microsoft.com/office/powerpoint/2010/main" val="2681296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11</a:t>
            </a:fld>
            <a:endParaRPr lang="en-US" dirty="0"/>
          </a:p>
        </p:txBody>
      </p:sp>
    </p:spTree>
    <p:extLst>
      <p:ext uri="{BB962C8B-B14F-4D97-AF65-F5344CB8AC3E}">
        <p14:creationId xmlns:p14="http://schemas.microsoft.com/office/powerpoint/2010/main" val="226526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12</a:t>
            </a:fld>
            <a:endParaRPr lang="en-US" dirty="0"/>
          </a:p>
        </p:txBody>
      </p:sp>
    </p:spTree>
    <p:extLst>
      <p:ext uri="{BB962C8B-B14F-4D97-AF65-F5344CB8AC3E}">
        <p14:creationId xmlns:p14="http://schemas.microsoft.com/office/powerpoint/2010/main" val="227116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8049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4/12/2021</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9450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37549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0C3E69-B522-46BF-A33D-3B5151168C10}" type="datetimeFigureOut">
              <a:rPr lang="en-US" smtClean="0"/>
              <a:t>4/12/2021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1174D54-915A-4120-A312-2FA71CE5D4BD}" type="slidenum">
              <a:rPr lang="en-US" smtClean="0"/>
              <a:t>‹#›</a:t>
            </a:fld>
            <a:endParaRPr lang="en-US"/>
          </a:p>
        </p:txBody>
      </p:sp>
    </p:spTree>
    <p:extLst>
      <p:ext uri="{BB962C8B-B14F-4D97-AF65-F5344CB8AC3E}">
        <p14:creationId xmlns:p14="http://schemas.microsoft.com/office/powerpoint/2010/main" val="3907963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3390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90" r:id="rId17"/>
    <p:sldLayoutId id="2147483692" r:id="rId18"/>
    <p:sldLayoutId id="2147483693" r:id="rId19"/>
    <p:sldLayoutId id="2147483694" r:id="rId20"/>
    <p:sldLayoutId id="2147483695" r:id="rId21"/>
  </p:sldLayoutIdLst>
  <p:txStyles>
    <p:titleStyle>
      <a:lvl1pPr eaLnBrk="1" hangingPunct="1">
        <a:defRPr sz="36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hyperlink" Target="https://www-s.nist.gov/srmors/view_detail.cfm?srm=1196a" TargetMode="Externa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www.cpsc.gov/Business--Manufacturing/Business-Education/Business-Guidance/Mattresses/Suggested-Recordkeeping-Forms-for-16-CFR-1633/"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8" Type="http://schemas.openxmlformats.org/officeDocument/2006/relationships/hyperlink" Target="https://www.cpsc.gov/s3fs-public/pdfs/blk_media_testmatt.pdf" TargetMode="External"/><Relationship Id="rId3" Type="http://schemas.openxmlformats.org/officeDocument/2006/relationships/hyperlink" Target="https://www.cpsc.gov/Business--Manufacturing/Business-Education/Business-Guidance/Mattresses" TargetMode="External"/><Relationship Id="rId7" Type="http://schemas.openxmlformats.org/officeDocument/2006/relationships/hyperlink" Target="https://www.ecfr.gov/cgi-bin/text-idx?SID=80fb5cb965175b6f41f2637cf585bad1&amp;mc=true&amp;node=pt16.2.1633&amp;rgn=div5"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www.ecfr.gov/cgi-bin/text-idx?SID=59ceb81a60d382bcc84bf00de2828ad9&amp;node=16:2.0.1.4.98&amp;rgn=div5" TargetMode="External"/><Relationship Id="rId5" Type="http://schemas.openxmlformats.org/officeDocument/2006/relationships/hyperlink" Target="https://www.cpsc.gov/s3fs-public/pdfs/blk_pdf_openflame_ch.pdf" TargetMode="External"/><Relationship Id="rId10" Type="http://schemas.openxmlformats.org/officeDocument/2006/relationships/hyperlink" Target="https://www.cpsc.gov/Newsroom/Video/cpsc-small-business-office-webinar-series-mattresses" TargetMode="External"/><Relationship Id="rId4" Type="http://schemas.openxmlformats.org/officeDocument/2006/relationships/hyperlink" Target="https://www.cpsc.gov/s3fs-public/pdfs/blk_pdf_mattqa.pdf" TargetMode="External"/><Relationship Id="rId9" Type="http://schemas.openxmlformats.org/officeDocument/2006/relationships/hyperlink" Target="https://www.cpsc.gov/s3fs-public/pdfs/blk_media_labmanual.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9.xml"/><Relationship Id="rId7" Type="http://schemas.openxmlformats.org/officeDocument/2006/relationships/slide" Target="slide37.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36.xml"/><Relationship Id="rId5" Type="http://schemas.openxmlformats.org/officeDocument/2006/relationships/slide" Target="slide12.xml"/><Relationship Id="rId10" Type="http://schemas.openxmlformats.org/officeDocument/2006/relationships/slide" Target="slide41.xml"/><Relationship Id="rId4" Type="http://schemas.openxmlformats.org/officeDocument/2006/relationships/slide" Target="slide11.xml"/><Relationship Id="rId9" Type="http://schemas.openxmlformats.org/officeDocument/2006/relationships/slide" Target="slide3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199" y="365126"/>
            <a:ext cx="11609252" cy="940043"/>
          </a:xfrm>
        </p:spPr>
        <p:txBody>
          <a:bodyPr>
            <a:normAutofit fontScale="90000"/>
          </a:bodyPr>
          <a:lstStyle/>
          <a:p>
            <a:pPr algn="l"/>
            <a:r>
              <a:rPr lang="en-US" sz="2800" dirty="0"/>
              <a:t>Video: Welcome to the 2020 CPSC Podcast Series-Overview of U.S. Mattress Requirements </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2829518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a Mattress?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t>The definition of mattress includes (but is not limited to):</a:t>
            </a:r>
          </a:p>
          <a:p>
            <a:pPr marL="800100" lvl="1" indent="-342900">
              <a:buFont typeface="Wingdings" panose="05000000000000000000" pitchFamily="2" charset="2"/>
              <a:buChar char="Ø"/>
            </a:pPr>
            <a:r>
              <a:rPr lang="en-US" dirty="0">
                <a:solidFill>
                  <a:srgbClr val="1A2857"/>
                </a:solidFill>
              </a:rPr>
              <a:t>Traditional mattresses, in all sizes, with flat or pillow top, single or double sided</a:t>
            </a:r>
          </a:p>
          <a:p>
            <a:pPr marL="800100" lvl="1" indent="-342900">
              <a:buFont typeface="Wingdings" panose="05000000000000000000" pitchFamily="2" charset="2"/>
              <a:buChar char="Ø"/>
            </a:pPr>
            <a:r>
              <a:rPr lang="en-US" dirty="0">
                <a:solidFill>
                  <a:srgbClr val="1A2857"/>
                </a:solidFill>
              </a:rPr>
              <a:t>Crib mattresses</a:t>
            </a:r>
          </a:p>
          <a:p>
            <a:pPr marL="800100" lvl="1" indent="-342900">
              <a:buFont typeface="Wingdings" panose="05000000000000000000" pitchFamily="2" charset="2"/>
              <a:buChar char="Ø"/>
            </a:pPr>
            <a:r>
              <a:rPr lang="en-US" dirty="0">
                <a:solidFill>
                  <a:srgbClr val="1A2857"/>
                </a:solidFill>
              </a:rPr>
              <a:t>Futons</a:t>
            </a:r>
          </a:p>
          <a:p>
            <a:pPr marL="800100" lvl="1" indent="-342900">
              <a:buFont typeface="Wingdings" panose="05000000000000000000" pitchFamily="2" charset="2"/>
              <a:buChar char="Ø"/>
            </a:pPr>
            <a:r>
              <a:rPr lang="en-US" dirty="0">
                <a:solidFill>
                  <a:srgbClr val="1A2857"/>
                </a:solidFill>
              </a:rPr>
              <a:t>Mattresses in sleeper sofas and campers</a:t>
            </a:r>
          </a:p>
          <a:p>
            <a:pPr marL="800100" lvl="1" indent="-342900">
              <a:buFont typeface="Wingdings" panose="05000000000000000000" pitchFamily="2" charset="2"/>
              <a:buChar char="Ø"/>
            </a:pPr>
            <a:r>
              <a:rPr lang="en-US" dirty="0">
                <a:solidFill>
                  <a:srgbClr val="1A2857"/>
                </a:solidFill>
              </a:rPr>
              <a:t>Water bed and air mattresses </a:t>
            </a:r>
          </a:p>
          <a:p>
            <a:pPr marL="1257300" lvl="2" indent="-342900">
              <a:buFont typeface="Arial" panose="020B0604020202020204" pitchFamily="34" charset="0"/>
              <a:buChar char="•"/>
            </a:pPr>
            <a:r>
              <a:rPr lang="en-US" dirty="0">
                <a:solidFill>
                  <a:srgbClr val="1A2857"/>
                </a:solidFill>
              </a:rPr>
              <a:t>If they contain upholstery material between the ticking and mattress core</a:t>
            </a:r>
          </a:p>
          <a:p>
            <a:pPr marL="1257300" lvl="2" indent="-342900">
              <a:buFont typeface="Arial" panose="020B0604020202020204" pitchFamily="34" charset="0"/>
              <a:buChar char="•"/>
            </a:pPr>
            <a:r>
              <a:rPr lang="en-US" dirty="0">
                <a:solidFill>
                  <a:srgbClr val="1A2857"/>
                </a:solidFill>
              </a:rPr>
              <a:t>Otherwise, exempt from requirements</a:t>
            </a:r>
          </a:p>
          <a:p>
            <a:pPr lvl="2"/>
            <a:endParaRPr lang="en-US" dirty="0">
              <a:solidFill>
                <a:srgbClr val="1A2857"/>
              </a:solidFill>
            </a:endParaRPr>
          </a:p>
          <a:p>
            <a:pPr marL="457200" indent="-457200">
              <a:buFont typeface="Arial" panose="020B0604020202020204" pitchFamily="34" charset="0"/>
              <a:buChar char="•"/>
            </a:pPr>
            <a:r>
              <a:rPr lang="en-US" dirty="0"/>
              <a:t>See §§1632.1(a) or 1633.2(a)-(c) or contact CPSC Compliance staff for more information</a:t>
            </a:r>
          </a:p>
        </p:txBody>
      </p:sp>
    </p:spTree>
    <p:extLst>
      <p:ext uri="{BB962C8B-B14F-4D97-AF65-F5344CB8AC3E}">
        <p14:creationId xmlns:p14="http://schemas.microsoft.com/office/powerpoint/2010/main" val="2729100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U.S. Mattress Requirements</a:t>
            </a:r>
          </a:p>
        </p:txBody>
      </p:sp>
      <p:sp>
        <p:nvSpPr>
          <p:cNvPr id="3" name="Content Placeholder 2"/>
          <p:cNvSpPr>
            <a:spLocks noGrp="1"/>
          </p:cNvSpPr>
          <p:nvPr>
            <p:ph idx="1"/>
          </p:nvPr>
        </p:nvSpPr>
        <p:spPr>
          <a:xfrm>
            <a:off x="406399" y="1226127"/>
            <a:ext cx="11465169" cy="4950836"/>
          </a:xfrm>
        </p:spPr>
        <p:txBody>
          <a:bodyPr>
            <a:normAutofit/>
          </a:bodyPr>
          <a:lstStyle/>
          <a:p>
            <a:pPr marL="457200" indent="-457200">
              <a:buFont typeface="Arial" panose="020B0604020202020204" pitchFamily="34" charset="0"/>
              <a:buChar char="•"/>
            </a:pPr>
            <a:r>
              <a:rPr lang="en-US" dirty="0"/>
              <a:t>Flammable Fabrics Act (FFA)</a:t>
            </a:r>
          </a:p>
          <a:p>
            <a:pPr marL="800100" lvl="1" indent="-342900">
              <a:buFont typeface="Wingdings" panose="05000000000000000000" pitchFamily="2" charset="2"/>
              <a:buChar char="Ø"/>
            </a:pPr>
            <a:r>
              <a:rPr lang="en-US" dirty="0">
                <a:solidFill>
                  <a:srgbClr val="1A2857"/>
                </a:solidFill>
              </a:rPr>
              <a:t>Mattresses and Mattress Pads</a:t>
            </a:r>
          </a:p>
          <a:p>
            <a:pPr marL="800100" lvl="1" indent="-342900">
              <a:buFont typeface="Wingdings" panose="05000000000000000000" pitchFamily="2" charset="2"/>
              <a:buChar char="Ø"/>
            </a:pPr>
            <a:r>
              <a:rPr lang="en-US" dirty="0">
                <a:solidFill>
                  <a:srgbClr val="1A2857"/>
                </a:solidFill>
              </a:rPr>
              <a:t>Mattress Sets</a:t>
            </a:r>
          </a:p>
          <a:p>
            <a:pPr lvl="1"/>
            <a:endParaRPr lang="en-US" dirty="0">
              <a:solidFill>
                <a:srgbClr val="1A2857"/>
              </a:solidFill>
            </a:endParaRPr>
          </a:p>
          <a:p>
            <a:pPr marL="457200" indent="-457200">
              <a:buFont typeface="Arial" panose="020B0604020202020204" pitchFamily="34" charset="0"/>
              <a:buChar char="•"/>
            </a:pPr>
            <a:r>
              <a:rPr lang="en-US" dirty="0"/>
              <a:t>Federal Hazardous Substances Act (FHSA)</a:t>
            </a:r>
          </a:p>
          <a:p>
            <a:pPr marL="800100" lvl="1" indent="-342900">
              <a:buFont typeface="Wingdings" panose="05000000000000000000" pitchFamily="2" charset="2"/>
              <a:buChar char="Ø"/>
            </a:pPr>
            <a:r>
              <a:rPr lang="en-US" dirty="0">
                <a:solidFill>
                  <a:srgbClr val="1A2857"/>
                </a:solidFill>
              </a:rPr>
              <a:t>Lead Content</a:t>
            </a:r>
          </a:p>
          <a:p>
            <a:pPr lvl="1"/>
            <a:endParaRPr lang="en-US" dirty="0">
              <a:solidFill>
                <a:srgbClr val="1A2857"/>
              </a:solidFill>
            </a:endParaRPr>
          </a:p>
          <a:p>
            <a:pPr marL="457200" indent="-457200">
              <a:buFont typeface="Arial" panose="020B0604020202020204" pitchFamily="34" charset="0"/>
              <a:buChar char="•"/>
            </a:pPr>
            <a:r>
              <a:rPr lang="en-US" dirty="0"/>
              <a:t>Consumer Product Safety Act (CPSA)</a:t>
            </a:r>
          </a:p>
          <a:p>
            <a:pPr marL="800100" lvl="1" indent="-342900">
              <a:buFont typeface="Wingdings" panose="05000000000000000000" pitchFamily="2" charset="2"/>
              <a:buChar char="Ø"/>
            </a:pPr>
            <a:r>
              <a:rPr lang="en-US" dirty="0">
                <a:solidFill>
                  <a:srgbClr val="1A2857"/>
                </a:solidFill>
              </a:rPr>
              <a:t>Limitation on Levels of Lead in Paint and Surface Coatings</a:t>
            </a:r>
          </a:p>
          <a:p>
            <a:pPr marL="800100" lvl="1" indent="-342900">
              <a:buFont typeface="Wingdings" panose="05000000000000000000" pitchFamily="2" charset="2"/>
              <a:buChar char="Ø"/>
            </a:pPr>
            <a:r>
              <a:rPr lang="en-US" dirty="0">
                <a:solidFill>
                  <a:srgbClr val="1A2857"/>
                </a:solidFill>
              </a:rPr>
              <a:t>Limitation on Concentration of Certain Phthalates </a:t>
            </a:r>
          </a:p>
          <a:p>
            <a:pPr marL="800100" lvl="1" indent="-342900">
              <a:buFont typeface="Wingdings" panose="05000000000000000000" pitchFamily="2" charset="2"/>
              <a:buChar char="Ø"/>
            </a:pPr>
            <a:r>
              <a:rPr lang="en-US" dirty="0">
                <a:solidFill>
                  <a:srgbClr val="1A2857"/>
                </a:solidFill>
              </a:rPr>
              <a:t>Certification Requirements</a:t>
            </a:r>
          </a:p>
          <a:p>
            <a:pPr marL="800100" lvl="1" indent="-342900">
              <a:buFont typeface="Wingdings" panose="05000000000000000000" pitchFamily="2" charset="2"/>
              <a:buChar char="Ø"/>
            </a:pPr>
            <a:r>
              <a:rPr lang="en-US" dirty="0">
                <a:solidFill>
                  <a:srgbClr val="1A2857"/>
                </a:solidFill>
              </a:rPr>
              <a:t>Tracking Labels</a:t>
            </a:r>
          </a:p>
        </p:txBody>
      </p:sp>
    </p:spTree>
    <p:extLst>
      <p:ext uri="{BB962C8B-B14F-4D97-AF65-F5344CB8AC3E}">
        <p14:creationId xmlns:p14="http://schemas.microsoft.com/office/powerpoint/2010/main" val="979823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Flammable Fabrics Act (FFA)</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t>Primary authority for CPSC-regulated textiles</a:t>
            </a:r>
          </a:p>
          <a:p>
            <a:endParaRPr lang="en-US" sz="2400" dirty="0"/>
          </a:p>
          <a:p>
            <a:pPr marL="457200" indent="-457200">
              <a:buFont typeface="Arial" panose="020B0604020202020204" pitchFamily="34" charset="0"/>
              <a:buChar char="•"/>
            </a:pPr>
            <a:r>
              <a:rPr lang="en-US" dirty="0"/>
              <a:t>Focused on flammability performance</a:t>
            </a:r>
          </a:p>
          <a:p>
            <a:endParaRPr lang="en-US" sz="2400" dirty="0"/>
          </a:p>
          <a:p>
            <a:pPr marL="457200" indent="-457200">
              <a:buFont typeface="Arial" panose="020B0604020202020204" pitchFamily="34" charset="0"/>
              <a:buChar char="•"/>
            </a:pPr>
            <a:r>
              <a:rPr lang="en-US" dirty="0"/>
              <a:t>Regulations</a:t>
            </a:r>
          </a:p>
          <a:p>
            <a:pPr marL="800100" lvl="1" indent="-342900">
              <a:buFont typeface="Wingdings" panose="05000000000000000000" pitchFamily="2" charset="2"/>
              <a:buChar char="Ø"/>
            </a:pPr>
            <a:r>
              <a:rPr lang="en-US" dirty="0">
                <a:solidFill>
                  <a:srgbClr val="1A2857"/>
                </a:solidFill>
              </a:rPr>
              <a:t>Clothing Textiles (16 CFR part 1610)</a:t>
            </a:r>
          </a:p>
          <a:p>
            <a:pPr marL="800100" lvl="1" indent="-342900">
              <a:buFont typeface="Wingdings" panose="05000000000000000000" pitchFamily="2" charset="2"/>
              <a:buChar char="Ø"/>
            </a:pPr>
            <a:r>
              <a:rPr lang="en-US" dirty="0">
                <a:solidFill>
                  <a:srgbClr val="1A2857"/>
                </a:solidFill>
              </a:rPr>
              <a:t>Vinyl plastic film (16 CFR part 1611)</a:t>
            </a:r>
          </a:p>
          <a:p>
            <a:pPr marL="800100" lvl="1" indent="-342900">
              <a:buFont typeface="Wingdings" panose="05000000000000000000" pitchFamily="2" charset="2"/>
              <a:buChar char="Ø"/>
            </a:pPr>
            <a:r>
              <a:rPr lang="en-US" dirty="0">
                <a:solidFill>
                  <a:srgbClr val="1A2857"/>
                </a:solidFill>
              </a:rPr>
              <a:t>Children’s sleepwear (16 CFR parts 1615/1616)</a:t>
            </a:r>
          </a:p>
          <a:p>
            <a:pPr marL="800100" lvl="1" indent="-342900">
              <a:buFont typeface="Wingdings" panose="05000000000000000000" pitchFamily="2" charset="2"/>
              <a:buChar char="Ø"/>
            </a:pPr>
            <a:r>
              <a:rPr lang="en-US" dirty="0">
                <a:solidFill>
                  <a:srgbClr val="1A2857"/>
                </a:solidFill>
              </a:rPr>
              <a:t>Carpets and rugs (16 CFR parts 1630/1631)</a:t>
            </a:r>
          </a:p>
          <a:p>
            <a:pPr marL="800100" lvl="1" indent="-342900">
              <a:buFont typeface="Wingdings" panose="05000000000000000000" pitchFamily="2" charset="2"/>
              <a:buChar char="Ø"/>
            </a:pPr>
            <a:r>
              <a:rPr lang="en-US" dirty="0">
                <a:solidFill>
                  <a:srgbClr val="1A2857"/>
                </a:solidFill>
              </a:rPr>
              <a:t>Mattresses and mattress pads (16 CFR part 1632)</a:t>
            </a:r>
          </a:p>
          <a:p>
            <a:pPr marL="800100" lvl="1" indent="-342900">
              <a:buFont typeface="Wingdings" panose="05000000000000000000" pitchFamily="2" charset="2"/>
              <a:buChar char="Ø"/>
            </a:pPr>
            <a:r>
              <a:rPr lang="en-US" dirty="0">
                <a:solidFill>
                  <a:srgbClr val="1A2857"/>
                </a:solidFill>
              </a:rPr>
              <a:t>Mattress sets (16 CFR part 1633)</a:t>
            </a:r>
          </a:p>
        </p:txBody>
      </p:sp>
    </p:spTree>
    <p:extLst>
      <p:ext uri="{BB962C8B-B14F-4D97-AF65-F5344CB8AC3E}">
        <p14:creationId xmlns:p14="http://schemas.microsoft.com/office/powerpoint/2010/main" val="403410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Flammable Fabrics Act (FFA)</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t>Standard for the Flammability of Mattresses and Mattress Pads (16 CFR part 1632)</a:t>
            </a:r>
          </a:p>
          <a:p>
            <a:pPr marL="800100" lvl="1" indent="-342900">
              <a:buFont typeface="Wingdings" panose="05000000000000000000" pitchFamily="2" charset="2"/>
              <a:buChar char="Ø"/>
            </a:pPr>
            <a:r>
              <a:rPr lang="en-US" dirty="0">
                <a:solidFill>
                  <a:srgbClr val="1A2857"/>
                </a:solidFill>
              </a:rPr>
              <a:t>Applies to both mattresses and mattress pads</a:t>
            </a:r>
          </a:p>
          <a:p>
            <a:pPr marL="800100" lvl="1" indent="-342900">
              <a:buFont typeface="Wingdings" panose="05000000000000000000" pitchFamily="2" charset="2"/>
              <a:buChar char="Ø"/>
            </a:pPr>
            <a:r>
              <a:rPr lang="en-US" dirty="0">
                <a:solidFill>
                  <a:srgbClr val="1A2857"/>
                </a:solidFill>
              </a:rPr>
              <a:t>Cigarette ignition test</a:t>
            </a:r>
          </a:p>
          <a:p>
            <a:pPr lvl="1"/>
            <a:endParaRPr lang="en-US" dirty="0">
              <a:solidFill>
                <a:srgbClr val="1A2857"/>
              </a:solidFill>
            </a:endParaRPr>
          </a:p>
          <a:p>
            <a:pPr marL="457200" indent="-457200">
              <a:buFont typeface="Arial" panose="020B0604020202020204" pitchFamily="34" charset="0"/>
              <a:buChar char="•"/>
            </a:pPr>
            <a:r>
              <a:rPr lang="en-US" dirty="0"/>
              <a:t>Standard for the Flammability (Open-Flame) of Mattress sets (16 CFR part 1633)</a:t>
            </a:r>
          </a:p>
          <a:p>
            <a:pPr lvl="1"/>
            <a:r>
              <a:rPr lang="en-US" dirty="0">
                <a:solidFill>
                  <a:srgbClr val="1A2857"/>
                </a:solidFill>
              </a:rPr>
              <a:t>Applies to mattress sets (mattress alone or with foundation)</a:t>
            </a:r>
          </a:p>
          <a:p>
            <a:pPr lvl="1"/>
            <a:r>
              <a:rPr lang="en-US" dirty="0">
                <a:solidFill>
                  <a:srgbClr val="1A2857"/>
                </a:solidFill>
              </a:rPr>
              <a:t>Open-flame ignition test</a:t>
            </a:r>
          </a:p>
        </p:txBody>
      </p:sp>
      <p:sp>
        <p:nvSpPr>
          <p:cNvPr id="5" name="TextBox 4"/>
          <p:cNvSpPr txBox="1"/>
          <p:nvPr/>
        </p:nvSpPr>
        <p:spPr>
          <a:xfrm>
            <a:off x="1752600" y="5618019"/>
            <a:ext cx="8686800" cy="830997"/>
          </a:xfrm>
          <a:prstGeom prst="rect">
            <a:avLst/>
          </a:prstGeom>
          <a:noFill/>
        </p:spPr>
        <p:txBody>
          <a:bodyPr wrap="square" rtlCol="0">
            <a:spAutoFit/>
          </a:bodyPr>
          <a:lstStyle/>
          <a:p>
            <a:pPr algn="ctr"/>
            <a:r>
              <a:rPr lang="en-US" sz="2400" i="1" dirty="0">
                <a:solidFill>
                  <a:srgbClr val="C00000"/>
                </a:solidFill>
                <a:effectLst>
                  <a:outerShdw blurRad="38100" dist="38100" dir="2700000" algn="tl">
                    <a:srgbClr val="000000">
                      <a:alpha val="43137"/>
                    </a:srgbClr>
                  </a:outerShdw>
                </a:effectLst>
              </a:rPr>
              <a:t>For mattresses, </a:t>
            </a:r>
            <a:r>
              <a:rPr lang="en-US" sz="2400" i="1" u="sng" dirty="0">
                <a:solidFill>
                  <a:srgbClr val="C00000"/>
                </a:solidFill>
                <a:effectLst>
                  <a:outerShdw blurRad="38100" dist="38100" dir="2700000" algn="tl">
                    <a:srgbClr val="000000">
                      <a:alpha val="43137"/>
                    </a:srgbClr>
                  </a:outerShdw>
                </a:effectLst>
              </a:rPr>
              <a:t>both</a:t>
            </a:r>
            <a:r>
              <a:rPr lang="en-US" sz="2400" i="1" dirty="0">
                <a:solidFill>
                  <a:srgbClr val="C00000"/>
                </a:solidFill>
                <a:effectLst>
                  <a:outerShdw blurRad="38100" dist="38100" dir="2700000" algn="tl">
                    <a:srgbClr val="000000">
                      <a:alpha val="43137"/>
                    </a:srgbClr>
                  </a:outerShdw>
                </a:effectLst>
              </a:rPr>
              <a:t> standards must be met before the product can be entered into commerce in the U.S.</a:t>
            </a:r>
          </a:p>
        </p:txBody>
      </p:sp>
    </p:spTree>
    <p:extLst>
      <p:ext uri="{BB962C8B-B14F-4D97-AF65-F5344CB8AC3E}">
        <p14:creationId xmlns:p14="http://schemas.microsoft.com/office/powerpoint/2010/main" val="3940278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Mattresses and Mattress Pads (1632)</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t>Purpose of Regulation (1972)</a:t>
            </a:r>
          </a:p>
          <a:p>
            <a:pPr marL="800100" lvl="1" indent="-342900">
              <a:buFont typeface="Wingdings" panose="05000000000000000000" pitchFamily="2" charset="2"/>
              <a:buChar char="Ø"/>
            </a:pPr>
            <a:r>
              <a:rPr lang="en-US" dirty="0">
                <a:solidFill>
                  <a:srgbClr val="1A2857"/>
                </a:solidFill>
              </a:rPr>
              <a:t>To improve ignition resistance of mattresses and mattress pads to smoldering cigarettes</a:t>
            </a:r>
          </a:p>
          <a:p>
            <a:pPr lvl="1"/>
            <a:endParaRPr lang="en-US" dirty="0"/>
          </a:p>
          <a:p>
            <a:pPr marL="457200" indent="-457200">
              <a:buFont typeface="Arial" panose="020B0604020202020204" pitchFamily="34" charset="0"/>
              <a:buChar char="•"/>
            </a:pPr>
            <a:r>
              <a:rPr lang="en-US" dirty="0"/>
              <a:t>Uses prototype testing scheme</a:t>
            </a:r>
          </a:p>
          <a:p>
            <a:pPr marL="800100" lvl="1" indent="-342900">
              <a:buFont typeface="Wingdings" panose="05000000000000000000" pitchFamily="2" charset="2"/>
              <a:buChar char="Ø"/>
            </a:pPr>
            <a:r>
              <a:rPr lang="en-US" dirty="0">
                <a:solidFill>
                  <a:srgbClr val="1A2857"/>
                </a:solidFill>
              </a:rPr>
              <a:t>A design that is the same as production units with respect to materials, components, design, and method of assembly.</a:t>
            </a:r>
          </a:p>
          <a:p>
            <a:pPr marL="800100" lvl="1" indent="-342900">
              <a:buFont typeface="Wingdings" panose="05000000000000000000" pitchFamily="2" charset="2"/>
              <a:buChar char="Ø"/>
            </a:pPr>
            <a:r>
              <a:rPr lang="en-US" dirty="0">
                <a:solidFill>
                  <a:srgbClr val="1A2857"/>
                </a:solidFill>
              </a:rPr>
              <a:t>New prototypes and material changes require testing</a:t>
            </a:r>
          </a:p>
          <a:p>
            <a:pPr marL="1257300" lvl="2" indent="-342900">
              <a:buFont typeface="Arial" panose="020B0604020202020204" pitchFamily="34" charset="0"/>
              <a:buChar char="•"/>
            </a:pPr>
            <a:r>
              <a:rPr lang="en-US" dirty="0">
                <a:solidFill>
                  <a:srgbClr val="1A2857"/>
                </a:solidFill>
              </a:rPr>
              <a:t>Substitution tests exist for some material changes</a:t>
            </a:r>
          </a:p>
        </p:txBody>
      </p:sp>
    </p:spTree>
    <p:extLst>
      <p:ext uri="{BB962C8B-B14F-4D97-AF65-F5344CB8AC3E}">
        <p14:creationId xmlns:p14="http://schemas.microsoft.com/office/powerpoint/2010/main" val="220297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Mattresses (1632)</a:t>
            </a:r>
          </a:p>
        </p:txBody>
      </p:sp>
      <p:sp>
        <p:nvSpPr>
          <p:cNvPr id="3" name="Content Placeholder 2"/>
          <p:cNvSpPr>
            <a:spLocks noGrp="1"/>
          </p:cNvSpPr>
          <p:nvPr>
            <p:ph idx="1"/>
          </p:nvPr>
        </p:nvSpPr>
        <p:spPr>
          <a:xfrm>
            <a:off x="406399" y="1322398"/>
            <a:ext cx="11465169" cy="4895095"/>
          </a:xfrm>
        </p:spPr>
        <p:txBody>
          <a:bodyPr>
            <a:normAutofit/>
          </a:bodyPr>
          <a:lstStyle/>
          <a:p>
            <a:pPr marL="457200" indent="-457200">
              <a:buFont typeface="Arial" panose="020B0604020202020204" pitchFamily="34" charset="0"/>
              <a:buChar char="•"/>
            </a:pPr>
            <a:r>
              <a:rPr lang="en-US" dirty="0"/>
              <a:t>6 surfaces </a:t>
            </a:r>
          </a:p>
          <a:p>
            <a:pPr marL="800100" lvl="1" indent="-342900">
              <a:buFont typeface="Wingdings" panose="05000000000000000000" pitchFamily="2" charset="2"/>
              <a:buChar char="Ø"/>
            </a:pPr>
            <a:r>
              <a:rPr lang="en-US" dirty="0">
                <a:solidFill>
                  <a:srgbClr val="1A2857"/>
                </a:solidFill>
              </a:rPr>
              <a:t>Interim policy is 2 surfaces</a:t>
            </a:r>
          </a:p>
          <a:p>
            <a:pPr lvl="1"/>
            <a:endParaRPr lang="en-US" dirty="0"/>
          </a:p>
          <a:p>
            <a:pPr marL="457200" indent="-457200">
              <a:buFont typeface="Arial" panose="020B0604020202020204" pitchFamily="34" charset="0"/>
              <a:buChar char="•"/>
            </a:pPr>
            <a:r>
              <a:rPr lang="en-US" dirty="0"/>
              <a:t>Design features</a:t>
            </a:r>
          </a:p>
          <a:p>
            <a:pPr marL="800100" lvl="1" indent="-342900">
              <a:buFont typeface="Wingdings" panose="05000000000000000000" pitchFamily="2" charset="2"/>
              <a:buChar char="Ø"/>
            </a:pPr>
            <a:r>
              <a:rPr lang="en-US" dirty="0">
                <a:solidFill>
                  <a:srgbClr val="1A2857"/>
                </a:solidFill>
              </a:rPr>
              <a:t>Smooth surface, tape edge, quilting or tufting</a:t>
            </a:r>
          </a:p>
          <a:p>
            <a:pPr lvl="1"/>
            <a:endParaRPr lang="en-US" dirty="0"/>
          </a:p>
          <a:p>
            <a:pPr marL="457200" indent="-457200">
              <a:buFont typeface="Arial" panose="020B0604020202020204" pitchFamily="34" charset="0"/>
              <a:buChar char="•"/>
            </a:pPr>
            <a:r>
              <a:rPr lang="en-US" dirty="0"/>
              <a:t>Bare and with sheeting (2 layers)</a:t>
            </a:r>
          </a:p>
          <a:p>
            <a:endParaRPr lang="en-US" dirty="0"/>
          </a:p>
          <a:p>
            <a:pPr marL="457200" indent="-457200">
              <a:buFont typeface="Arial" panose="020B0604020202020204" pitchFamily="34" charset="0"/>
              <a:buChar char="•"/>
            </a:pPr>
            <a:r>
              <a:rPr lang="en-US" dirty="0"/>
              <a:t>SRM cigarette ignition source</a:t>
            </a:r>
          </a:p>
          <a:p>
            <a:pPr marL="800100" lvl="1" indent="-342900">
              <a:buFont typeface="Wingdings" panose="05000000000000000000" pitchFamily="2" charset="2"/>
              <a:buChar char="Ø"/>
            </a:pPr>
            <a:r>
              <a:rPr lang="en-US" dirty="0">
                <a:solidFill>
                  <a:srgbClr val="1A2857"/>
                </a:solidFill>
              </a:rPr>
              <a:t>Total of 36 observations for interim testing policy</a:t>
            </a:r>
          </a:p>
          <a:p>
            <a:pPr marL="1257300" lvl="2" indent="-342900">
              <a:buFont typeface="Arial" panose="020B0604020202020204" pitchFamily="34" charset="0"/>
              <a:buChar char="•"/>
            </a:pPr>
            <a:r>
              <a:rPr lang="en-US" dirty="0">
                <a:solidFill>
                  <a:srgbClr val="1A2857"/>
                </a:solidFill>
              </a:rPr>
              <a:t>18 locations on each test specimen</a:t>
            </a:r>
          </a:p>
          <a:p>
            <a:pPr marL="1257300" lvl="2" indent="-342900">
              <a:buFont typeface="Arial" panose="020B0604020202020204" pitchFamily="34" charset="0"/>
              <a:buChar char="•"/>
            </a:pPr>
            <a:r>
              <a:rPr lang="en-US" dirty="0">
                <a:solidFill>
                  <a:srgbClr val="1A2857"/>
                </a:solidFill>
              </a:rPr>
              <a:t>9 locations on each of bare and sheeting</a:t>
            </a:r>
          </a:p>
        </p:txBody>
      </p:sp>
      <p:pic>
        <p:nvPicPr>
          <p:cNvPr id="6" name="Picture 5"/>
          <p:cNvPicPr>
            <a:picLocks noChangeAspect="1"/>
          </p:cNvPicPr>
          <p:nvPr/>
        </p:nvPicPr>
        <p:blipFill>
          <a:blip r:embed="rId3" cstate="print">
            <a:lum contrast="21000"/>
            <a:extLst>
              <a:ext uri="{BEBA8EAE-BF5A-486C-A8C5-ECC9F3942E4B}">
                <a14:imgProps xmlns:a14="http://schemas.microsoft.com/office/drawing/2010/main">
                  <a14:imgLayer r:embed="rId4">
                    <a14:imgEffect>
                      <a14:backgroundRemoval t="584" b="98444" l="0" r="100000"/>
                    </a14:imgEffect>
                    <a14:imgEffect>
                      <a14:brightnessContrast contrast="23000"/>
                    </a14:imgEffect>
                  </a14:imgLayer>
                </a14:imgProps>
              </a:ext>
              <a:ext uri="{28A0092B-C50C-407E-A947-70E740481C1C}">
                <a14:useLocalDpi xmlns:a14="http://schemas.microsoft.com/office/drawing/2010/main" val="0"/>
              </a:ext>
            </a:extLst>
          </a:blip>
          <a:stretch>
            <a:fillRect/>
          </a:stretch>
        </p:blipFill>
        <p:spPr>
          <a:xfrm>
            <a:off x="8108374" y="1312985"/>
            <a:ext cx="2566039" cy="1412144"/>
          </a:xfrm>
          <a:prstGeom prst="ellipse">
            <a:avLst/>
          </a:prstGeom>
          <a:solidFill>
            <a:schemeClr val="accent2"/>
          </a:solidFill>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5222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Mattress Pads (1632)</a:t>
            </a:r>
          </a:p>
        </p:txBody>
      </p:sp>
      <p:sp>
        <p:nvSpPr>
          <p:cNvPr id="3" name="Content Placeholder 2"/>
          <p:cNvSpPr>
            <a:spLocks noGrp="1"/>
          </p:cNvSpPr>
          <p:nvPr>
            <p:ph idx="1"/>
          </p:nvPr>
        </p:nvSpPr>
        <p:spPr>
          <a:xfrm>
            <a:off x="406399" y="1301617"/>
            <a:ext cx="11465169" cy="4692040"/>
          </a:xfrm>
        </p:spPr>
        <p:txBody>
          <a:bodyPr>
            <a:normAutofit/>
          </a:bodyPr>
          <a:lstStyle/>
          <a:p>
            <a:pPr marL="457200" indent="-457200">
              <a:buFont typeface="Arial" panose="020B0604020202020204" pitchFamily="34" charset="0"/>
              <a:buChar char="•"/>
            </a:pPr>
            <a:r>
              <a:rPr lang="en-US" dirty="0"/>
              <a:t>6 surfaces </a:t>
            </a:r>
          </a:p>
          <a:p>
            <a:endParaRPr lang="en-US" sz="1400" dirty="0"/>
          </a:p>
          <a:p>
            <a:pPr marL="457200" indent="-457200">
              <a:buFont typeface="Arial" panose="020B0604020202020204" pitchFamily="34" charset="0"/>
              <a:buChar char="•"/>
            </a:pPr>
            <a:r>
              <a:rPr lang="en-US" dirty="0"/>
              <a:t>Design features</a:t>
            </a:r>
          </a:p>
          <a:p>
            <a:pPr marL="914400" lvl="1" indent="-457200">
              <a:buFont typeface="Wingdings" panose="05000000000000000000" pitchFamily="2" charset="2"/>
              <a:buChar char="Ø"/>
            </a:pPr>
            <a:r>
              <a:rPr lang="en-US" dirty="0">
                <a:solidFill>
                  <a:srgbClr val="1A2857"/>
                </a:solidFill>
              </a:rPr>
              <a:t>Smooth surface, tape edge, quilting or tufting</a:t>
            </a:r>
          </a:p>
          <a:p>
            <a:pPr lvl="1"/>
            <a:endParaRPr lang="en-US" sz="1400" dirty="0">
              <a:solidFill>
                <a:srgbClr val="1A2857"/>
              </a:solidFill>
            </a:endParaRPr>
          </a:p>
          <a:p>
            <a:pPr marL="457200" indent="-457200">
              <a:buFont typeface="Arial" panose="020B0604020202020204" pitchFamily="34" charset="0"/>
              <a:buChar char="•"/>
            </a:pPr>
            <a:r>
              <a:rPr lang="en-US" dirty="0"/>
              <a:t>Bare and with sheeting (2 layers)</a:t>
            </a:r>
          </a:p>
          <a:p>
            <a:endParaRPr lang="en-US" sz="1400" dirty="0"/>
          </a:p>
          <a:p>
            <a:pPr marL="457200" indent="-457200">
              <a:buFont typeface="Arial" panose="020B0604020202020204" pitchFamily="34" charset="0"/>
              <a:buChar char="•"/>
            </a:pPr>
            <a:r>
              <a:rPr lang="en-US" dirty="0"/>
              <a:t>SRM cigarette ignition source</a:t>
            </a:r>
          </a:p>
          <a:p>
            <a:pPr marL="800100" lvl="1" indent="-342900">
              <a:buFont typeface="Wingdings" panose="05000000000000000000" pitchFamily="2" charset="2"/>
              <a:buChar char="Ø"/>
            </a:pPr>
            <a:r>
              <a:rPr lang="en-US" dirty="0">
                <a:solidFill>
                  <a:srgbClr val="1A2857"/>
                </a:solidFill>
              </a:rPr>
              <a:t>Total of 36 observations for interim testing policy</a:t>
            </a:r>
          </a:p>
          <a:p>
            <a:pPr marL="1257300" lvl="2" indent="-342900">
              <a:buFont typeface="Arial" panose="020B0604020202020204" pitchFamily="34" charset="0"/>
              <a:buChar char="•"/>
            </a:pPr>
            <a:r>
              <a:rPr lang="en-US" dirty="0">
                <a:solidFill>
                  <a:srgbClr val="1A2857"/>
                </a:solidFill>
              </a:rPr>
              <a:t>18 locations on each test specimen</a:t>
            </a:r>
          </a:p>
          <a:p>
            <a:pPr marL="1257300" lvl="2" indent="-342900">
              <a:buFont typeface="Arial" panose="020B0604020202020204" pitchFamily="34" charset="0"/>
              <a:buChar char="•"/>
            </a:pPr>
            <a:r>
              <a:rPr lang="en-US" dirty="0">
                <a:solidFill>
                  <a:srgbClr val="1A2857"/>
                </a:solidFill>
              </a:rPr>
              <a:t>9 locations on each of bare and sheeting</a:t>
            </a:r>
          </a:p>
          <a:p>
            <a:pPr lvl="2"/>
            <a:endParaRPr lang="en-US" sz="1400" dirty="0">
              <a:solidFill>
                <a:srgbClr val="1A2857"/>
              </a:solidFill>
            </a:endParaRPr>
          </a:p>
          <a:p>
            <a:pPr marL="457200" indent="-457200">
              <a:buFont typeface="Arial" panose="020B0604020202020204" pitchFamily="34" charset="0"/>
              <a:buChar char="•"/>
            </a:pPr>
            <a:r>
              <a:rPr lang="en-US" dirty="0"/>
              <a:t>If FR treated, tested after 10 launderings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9043" y="1301617"/>
            <a:ext cx="2669685" cy="2528139"/>
          </a:xfrm>
          <a:prstGeom prst="rect">
            <a:avLst/>
          </a:prstGeom>
          <a:ln w="28575">
            <a:noFill/>
          </a:ln>
        </p:spPr>
      </p:pic>
    </p:spTree>
    <p:extLst>
      <p:ext uri="{BB962C8B-B14F-4D97-AF65-F5344CB8AC3E}">
        <p14:creationId xmlns:p14="http://schemas.microsoft.com/office/powerpoint/2010/main" val="34529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Mattresses and Mattress Pads (1632)</a:t>
            </a:r>
          </a:p>
        </p:txBody>
      </p:sp>
      <p:sp>
        <p:nvSpPr>
          <p:cNvPr id="6" name="Content Placeholder 2"/>
          <p:cNvSpPr>
            <a:spLocks noGrp="1"/>
          </p:cNvSpPr>
          <p:nvPr>
            <p:ph idx="4294967295"/>
          </p:nvPr>
        </p:nvSpPr>
        <p:spPr>
          <a:xfrm>
            <a:off x="716973" y="1313741"/>
            <a:ext cx="5053380" cy="5715000"/>
          </a:xfrm>
        </p:spPr>
        <p:txBody>
          <a:bodyPr>
            <a:normAutofit/>
          </a:bodyPr>
          <a:lstStyle/>
          <a:p>
            <a:pPr marL="342900" indent="-342900">
              <a:buFont typeface="Arial" panose="020B0604020202020204" pitchFamily="34" charset="0"/>
              <a:buChar char="•"/>
            </a:pPr>
            <a:r>
              <a:rPr lang="en-US" sz="2400" dirty="0"/>
              <a:t>Standard reference material (SRM) cigarette was updated in February 2020</a:t>
            </a:r>
          </a:p>
          <a:p>
            <a:pPr marL="342900" indent="-342900">
              <a:buFont typeface="Arial" panose="020B0604020202020204" pitchFamily="34" charset="0"/>
              <a:buChar char="•"/>
            </a:pPr>
            <a:r>
              <a:rPr lang="en-US" sz="2400" dirty="0"/>
              <a:t>Supply of the previous product was depleted</a:t>
            </a:r>
          </a:p>
          <a:p>
            <a:pPr marL="342900" indent="-342900">
              <a:buFont typeface="Arial" panose="020B0604020202020204" pitchFamily="34" charset="0"/>
              <a:buChar char="•"/>
            </a:pPr>
            <a:r>
              <a:rPr lang="en-US" sz="2400" dirty="0"/>
              <a:t>New SRM is equivalent to previous version:</a:t>
            </a:r>
          </a:p>
          <a:p>
            <a:pPr marL="800100" lvl="1" indent="-342900">
              <a:buFont typeface="Wingdings" panose="05000000000000000000" pitchFamily="2" charset="2"/>
              <a:buChar char="Ø"/>
            </a:pPr>
            <a:r>
              <a:rPr lang="en-US" sz="2000" dirty="0">
                <a:solidFill>
                  <a:srgbClr val="1A2857"/>
                </a:solidFill>
              </a:rPr>
              <a:t>Physical dimensions</a:t>
            </a:r>
          </a:p>
          <a:p>
            <a:pPr marL="800100" lvl="1" indent="-342900">
              <a:buFont typeface="Wingdings" panose="05000000000000000000" pitchFamily="2" charset="2"/>
              <a:buChar char="Ø"/>
            </a:pPr>
            <a:r>
              <a:rPr lang="en-US" sz="2000" dirty="0">
                <a:solidFill>
                  <a:srgbClr val="1A2857"/>
                </a:solidFill>
              </a:rPr>
              <a:t>Ignition strength</a:t>
            </a:r>
          </a:p>
          <a:p>
            <a:pPr marL="800100" lvl="1" indent="-342900">
              <a:buFont typeface="Wingdings" panose="05000000000000000000" pitchFamily="2" charset="2"/>
              <a:buChar char="Ø"/>
            </a:pPr>
            <a:r>
              <a:rPr lang="en-US" sz="2000" dirty="0">
                <a:solidFill>
                  <a:srgbClr val="1A2857"/>
                </a:solidFill>
              </a:rPr>
              <a:t>Test procedure</a:t>
            </a:r>
          </a:p>
          <a:p>
            <a:pPr marL="342900" indent="-342900">
              <a:buFont typeface="Arial" panose="020B0604020202020204" pitchFamily="34" charset="0"/>
              <a:buChar char="•"/>
            </a:pPr>
            <a:r>
              <a:rPr lang="en-US" sz="2400" dirty="0"/>
              <a:t>Amendment to incorporate this change into regulation expected late 2020</a:t>
            </a:r>
          </a:p>
        </p:txBody>
      </p:sp>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34613" y="1578433"/>
            <a:ext cx="4611187" cy="2798152"/>
          </a:xfrm>
          <a:prstGeom prst="rect">
            <a:avLst/>
          </a:prstGeom>
          <a:ln>
            <a:noFill/>
          </a:ln>
          <a:effectLst>
            <a:outerShdw blurRad="190500" algn="tl" rotWithShape="0">
              <a:srgbClr val="000000">
                <a:alpha val="70000"/>
              </a:srgbClr>
            </a:outerShdw>
          </a:effectLst>
        </p:spPr>
      </p:pic>
      <p:sp>
        <p:nvSpPr>
          <p:cNvPr id="9" name="TextBox 8"/>
          <p:cNvSpPr txBox="1"/>
          <p:nvPr/>
        </p:nvSpPr>
        <p:spPr>
          <a:xfrm>
            <a:off x="8603137" y="4017353"/>
            <a:ext cx="1875450" cy="307777"/>
          </a:xfrm>
          <a:prstGeom prst="rect">
            <a:avLst/>
          </a:prstGeom>
          <a:noFill/>
        </p:spPr>
        <p:txBody>
          <a:bodyPr wrap="square" rtlCol="0">
            <a:spAutoFit/>
          </a:bodyPr>
          <a:lstStyle/>
          <a:p>
            <a:pPr algn="r"/>
            <a:r>
              <a:rPr lang="en-US" sz="1400" dirty="0">
                <a:solidFill>
                  <a:srgbClr val="B2B2B2"/>
                </a:solidFill>
              </a:rPr>
              <a:t>Photo credit: NIST</a:t>
            </a:r>
          </a:p>
        </p:txBody>
      </p:sp>
      <p:sp>
        <p:nvSpPr>
          <p:cNvPr id="10" name="TextBox 9"/>
          <p:cNvSpPr txBox="1"/>
          <p:nvPr/>
        </p:nvSpPr>
        <p:spPr>
          <a:xfrm>
            <a:off x="6418119" y="4634679"/>
            <a:ext cx="4816949" cy="1508105"/>
          </a:xfrm>
          <a:prstGeom prst="rect">
            <a:avLst/>
          </a:prstGeom>
          <a:noFill/>
        </p:spPr>
        <p:txBody>
          <a:bodyPr wrap="square" rtlCol="0">
            <a:spAutoFit/>
          </a:bodyPr>
          <a:lstStyle/>
          <a:p>
            <a:r>
              <a:rPr lang="en-US" sz="2000" dirty="0">
                <a:solidFill>
                  <a:srgbClr val="002060"/>
                </a:solidFill>
              </a:rPr>
              <a:t>Order SRM 1196a from NIST.gov </a:t>
            </a:r>
          </a:p>
          <a:p>
            <a:endParaRPr lang="en-US" sz="2000" dirty="0">
              <a:solidFill>
                <a:srgbClr val="002060"/>
              </a:solidFill>
            </a:endParaRPr>
          </a:p>
          <a:p>
            <a:r>
              <a:rPr lang="en-US" b="1" dirty="0">
                <a:solidFill>
                  <a:schemeClr val="accent1"/>
                </a:solidFill>
                <a:hlinkClick r:id="rId4"/>
              </a:rPr>
              <a:t>https://www-s.nist.gov/srmors/view_detail.cfm?srm=1196a</a:t>
            </a:r>
            <a:endParaRPr lang="en-US" b="1" dirty="0">
              <a:solidFill>
                <a:schemeClr val="accent1"/>
              </a:solidFill>
            </a:endParaRPr>
          </a:p>
          <a:p>
            <a:endParaRPr lang="en-US" sz="1600" dirty="0"/>
          </a:p>
        </p:txBody>
      </p:sp>
    </p:spTree>
    <p:extLst>
      <p:ext uri="{BB962C8B-B14F-4D97-AF65-F5344CB8AC3E}">
        <p14:creationId xmlns:p14="http://schemas.microsoft.com/office/powerpoint/2010/main" val="1920260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58183"/>
            <a:ext cx="10515600" cy="839231"/>
          </a:xfrm>
        </p:spPr>
        <p:txBody>
          <a:bodyPr>
            <a:normAutofit/>
          </a:bodyPr>
          <a:lstStyle/>
          <a:p>
            <a:pPr algn="l"/>
            <a:r>
              <a:rPr lang="en-US" dirty="0"/>
              <a:t>Mattresses and Mattress Pads (1632)</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91201" y="3014331"/>
            <a:ext cx="4322135" cy="339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33600" y="2888081"/>
            <a:ext cx="2255232" cy="167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611118" y="1041579"/>
            <a:ext cx="2283031" cy="16928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112785" y="1073493"/>
            <a:ext cx="2259008" cy="16811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4700"/>
                    </a14:imgEffect>
                    <a14:imgEffect>
                      <a14:brightnessContrast bright="-12000"/>
                    </a14:imgEffect>
                  </a14:imgLayer>
                </a14:imgProps>
              </a:ext>
              <a:ext uri="{28A0092B-C50C-407E-A947-70E740481C1C}">
                <a14:useLocalDpi xmlns:a14="http://schemas.microsoft.com/office/drawing/2010/main" val="0"/>
              </a:ext>
            </a:extLst>
          </a:blip>
          <a:srcRect/>
          <a:stretch/>
        </p:blipFill>
        <p:spPr bwMode="auto">
          <a:xfrm>
            <a:off x="7948723" y="1107510"/>
            <a:ext cx="1676400" cy="12553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a:stCxn id="3078" idx="2"/>
          </p:cNvCxnSpPr>
          <p:nvPr/>
        </p:nvCxnSpPr>
        <p:spPr>
          <a:xfrm>
            <a:off x="6242289" y="2754632"/>
            <a:ext cx="1706434" cy="445769"/>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a:stCxn id="3077" idx="2"/>
          </p:cNvCxnSpPr>
          <p:nvPr/>
        </p:nvCxnSpPr>
        <p:spPr>
          <a:xfrm>
            <a:off x="3752634" y="2734440"/>
            <a:ext cx="3105367" cy="590531"/>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a:stCxn id="3076" idx="3"/>
          </p:cNvCxnSpPr>
          <p:nvPr/>
        </p:nvCxnSpPr>
        <p:spPr>
          <a:xfrm flipV="1">
            <a:off x="4388832" y="3581401"/>
            <a:ext cx="2850168" cy="144881"/>
          </a:xfrm>
          <a:prstGeom prst="line">
            <a:avLst/>
          </a:prstGeom>
        </p:spPr>
        <p:style>
          <a:lnRef idx="2">
            <a:schemeClr val="dk1"/>
          </a:lnRef>
          <a:fillRef idx="0">
            <a:schemeClr val="dk1"/>
          </a:fillRef>
          <a:effectRef idx="1">
            <a:schemeClr val="dk1"/>
          </a:effectRef>
          <a:fontRef idx="minor">
            <a:schemeClr val="tx1"/>
          </a:fontRef>
        </p:style>
      </p:cxnSp>
      <p:pic>
        <p:nvPicPr>
          <p:cNvPr id="3085" name="Picture 1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695272" y="5181600"/>
            <a:ext cx="2971800" cy="14345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Connector 28"/>
          <p:cNvCxnSpPr/>
          <p:nvPr/>
        </p:nvCxnSpPr>
        <p:spPr>
          <a:xfrm flipV="1">
            <a:off x="4038600" y="4509678"/>
            <a:ext cx="2794392" cy="119061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64830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688830" y="3631316"/>
            <a:ext cx="1909916" cy="17941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algn="l"/>
            <a:r>
              <a:rPr lang="en-US" dirty="0"/>
              <a:t>Mattresses and Mattress Pads (1632)</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3200" dirty="0"/>
              <a:t>Test criteria:  </a:t>
            </a:r>
          </a:p>
          <a:p>
            <a:pPr marL="914400" lvl="1" indent="-457200">
              <a:buFont typeface="Wingdings" panose="05000000000000000000" pitchFamily="2" charset="2"/>
              <a:buChar char="Ø"/>
            </a:pPr>
            <a:r>
              <a:rPr lang="en-US" sz="2800" dirty="0">
                <a:solidFill>
                  <a:srgbClr val="1A2857"/>
                </a:solidFill>
              </a:rPr>
              <a:t>Charring may not extend greater than 2 inches in any direction from the ignition cigarette</a:t>
            </a:r>
          </a:p>
          <a:p>
            <a:endParaRPr lang="en-US" sz="3200" dirty="0"/>
          </a:p>
        </p:txBody>
      </p:sp>
      <p:pic>
        <p:nvPicPr>
          <p:cNvPr id="3082"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26842" y="3552334"/>
            <a:ext cx="3458071" cy="20945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93754" y="3552334"/>
            <a:ext cx="1922254" cy="19521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97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945662" y="2369299"/>
            <a:ext cx="5486399" cy="2327808"/>
          </a:xfrm>
        </p:spPr>
        <p:txBody>
          <a:bodyPr>
            <a:normAutofit/>
          </a:bodyPr>
          <a:lstStyle/>
          <a:p>
            <a:pPr algn="ctr"/>
            <a:r>
              <a:rPr lang="en-US" dirty="0"/>
              <a:t>Podcast Series 2020</a:t>
            </a:r>
          </a:p>
          <a:p>
            <a:endParaRPr lang="en-US" sz="2800" dirty="0"/>
          </a:p>
          <a:p>
            <a:pPr algn="ctr"/>
            <a:r>
              <a:rPr lang="en-US" dirty="0"/>
              <a:t>Overview of U.S. Mattress Requirements </a:t>
            </a:r>
          </a:p>
        </p:txBody>
      </p:sp>
      <p:sp>
        <p:nvSpPr>
          <p:cNvPr id="4" name="Rectangle 3"/>
          <p:cNvSpPr/>
          <p:nvPr/>
        </p:nvSpPr>
        <p:spPr>
          <a:xfrm>
            <a:off x="501869" y="4969912"/>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21410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Mattresses (1632)</a:t>
            </a:r>
          </a:p>
        </p:txBody>
      </p:sp>
      <p:sp>
        <p:nvSpPr>
          <p:cNvPr id="3" name="Content Placeholder 2"/>
          <p:cNvSpPr>
            <a:spLocks noGrp="1"/>
          </p:cNvSpPr>
          <p:nvPr>
            <p:ph idx="1"/>
          </p:nvPr>
        </p:nvSpPr>
        <p:spPr/>
        <p:txBody>
          <a:bodyPr>
            <a:noAutofit/>
          </a:bodyPr>
          <a:lstStyle/>
          <a:p>
            <a:pPr marL="457200" indent="-457200">
              <a:lnSpc>
                <a:spcPct val="150000"/>
              </a:lnSpc>
              <a:buFont typeface="Arial" panose="020B0604020202020204" pitchFamily="34" charset="0"/>
              <a:buChar char="•"/>
            </a:pPr>
            <a:r>
              <a:rPr lang="en-US" sz="3200" dirty="0"/>
              <a:t>Labeling Requirements</a:t>
            </a:r>
          </a:p>
          <a:p>
            <a:pPr marL="914400" lvl="1" indent="-457200">
              <a:lnSpc>
                <a:spcPct val="150000"/>
              </a:lnSpc>
              <a:buFont typeface="Wingdings" panose="05000000000000000000" pitchFamily="2" charset="2"/>
              <a:buChar char="Ø"/>
            </a:pPr>
            <a:r>
              <a:rPr lang="en-US" sz="2800" dirty="0">
                <a:solidFill>
                  <a:srgbClr val="1A2857"/>
                </a:solidFill>
              </a:rPr>
              <a:t>Date of manufacture (MM/YYYY)</a:t>
            </a:r>
          </a:p>
          <a:p>
            <a:pPr marL="914400" lvl="1" indent="-457200">
              <a:lnSpc>
                <a:spcPct val="150000"/>
              </a:lnSpc>
              <a:buFont typeface="Wingdings" panose="05000000000000000000" pitchFamily="2" charset="2"/>
              <a:buChar char="Ø"/>
            </a:pPr>
            <a:r>
              <a:rPr lang="en-US" sz="2800" dirty="0">
                <a:solidFill>
                  <a:srgbClr val="1A2857"/>
                </a:solidFill>
              </a:rPr>
              <a:t>Manufacturing location</a:t>
            </a:r>
          </a:p>
          <a:p>
            <a:pPr marL="1257300" lvl="2" indent="-342900">
              <a:lnSpc>
                <a:spcPct val="150000"/>
              </a:lnSpc>
              <a:buFont typeface="Arial" panose="020B0604020202020204" pitchFamily="34" charset="0"/>
              <a:buChar char="•"/>
            </a:pPr>
            <a:r>
              <a:rPr lang="en-US" sz="2400" dirty="0">
                <a:solidFill>
                  <a:srgbClr val="1A2857"/>
                </a:solidFill>
              </a:rPr>
              <a:t>Include all company manufacturing locations by street address</a:t>
            </a:r>
          </a:p>
          <a:p>
            <a:pPr algn="ctr">
              <a:lnSpc>
                <a:spcPct val="150000"/>
              </a:lnSpc>
            </a:pPr>
            <a:endParaRPr lang="en-US" i="1" dirty="0">
              <a:solidFill>
                <a:srgbClr val="FF0000"/>
              </a:solidFill>
            </a:endParaRPr>
          </a:p>
          <a:p>
            <a:pPr algn="ctr">
              <a:lnSpc>
                <a:spcPct val="150000"/>
              </a:lnSpc>
            </a:pPr>
            <a:r>
              <a:rPr lang="en-US" i="1" dirty="0">
                <a:solidFill>
                  <a:srgbClr val="FF0000"/>
                </a:solidFill>
              </a:rPr>
              <a:t>*Note that there may be additional state requirements for labeling.</a:t>
            </a:r>
          </a:p>
        </p:txBody>
      </p:sp>
      <p:pic>
        <p:nvPicPr>
          <p:cNvPr id="4" name="Picture 3"/>
          <p:cNvPicPr>
            <a:picLocks noChangeAspect="1"/>
          </p:cNvPicPr>
          <p:nvPr/>
        </p:nvPicPr>
        <p:blipFill>
          <a:blip r:embed="rId3" cstate="print">
            <a:lum contrast="21000"/>
            <a:extLst>
              <a:ext uri="{BEBA8EAE-BF5A-486C-A8C5-ECC9F3942E4B}">
                <a14:imgProps xmlns:a14="http://schemas.microsoft.com/office/drawing/2010/main">
                  <a14:imgLayer r:embed="rId4">
                    <a14:imgEffect>
                      <a14:backgroundRemoval t="584" b="98444" l="0" r="100000"/>
                    </a14:imgEffect>
                    <a14:imgEffect>
                      <a14:brightnessContrast contrast="23000"/>
                    </a14:imgEffect>
                  </a14:imgLayer>
                </a14:imgProps>
              </a:ext>
              <a:ext uri="{28A0092B-C50C-407E-A947-70E740481C1C}">
                <a14:useLocalDpi xmlns:a14="http://schemas.microsoft.com/office/drawing/2010/main" val="0"/>
              </a:ext>
            </a:extLst>
          </a:blip>
          <a:stretch>
            <a:fillRect/>
          </a:stretch>
        </p:blipFill>
        <p:spPr>
          <a:xfrm>
            <a:off x="7924801" y="1312985"/>
            <a:ext cx="2566039" cy="1412144"/>
          </a:xfrm>
          <a:prstGeom prst="ellipse">
            <a:avLst/>
          </a:prstGeom>
          <a:solidFill>
            <a:schemeClr val="accent2"/>
          </a:solidFill>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17364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Mattress Pads (1632)</a:t>
            </a:r>
          </a:p>
        </p:txBody>
      </p:sp>
      <p:sp>
        <p:nvSpPr>
          <p:cNvPr id="3" name="Content Placeholder 2"/>
          <p:cNvSpPr>
            <a:spLocks noGrp="1"/>
          </p:cNvSpPr>
          <p:nvPr>
            <p:ph idx="1"/>
          </p:nvPr>
        </p:nvSpPr>
        <p:spPr/>
        <p:txBody>
          <a:bodyPr>
            <a:noAutofit/>
          </a:bodyPr>
          <a:lstStyle/>
          <a:p>
            <a:pPr marL="457200" indent="-457200">
              <a:buFont typeface="Arial" panose="020B0604020202020204" pitchFamily="34" charset="0"/>
              <a:buChar char="•"/>
            </a:pPr>
            <a:r>
              <a:rPr lang="en-US" sz="3200" dirty="0"/>
              <a:t>Labeling Requirements</a:t>
            </a:r>
          </a:p>
          <a:p>
            <a:pPr marL="914400" lvl="1" indent="-457200">
              <a:buFont typeface="Wingdings" panose="05000000000000000000" pitchFamily="2" charset="2"/>
              <a:buChar char="Ø"/>
            </a:pPr>
            <a:r>
              <a:rPr lang="en-US" sz="2800" dirty="0">
                <a:solidFill>
                  <a:srgbClr val="1A2857"/>
                </a:solidFill>
              </a:rPr>
              <a:t>Date of manufacture (MM/YYYY)</a:t>
            </a:r>
          </a:p>
          <a:p>
            <a:pPr lvl="1"/>
            <a:endParaRPr lang="en-US" sz="2800" dirty="0">
              <a:solidFill>
                <a:srgbClr val="1A2857"/>
              </a:solidFill>
            </a:endParaRPr>
          </a:p>
          <a:p>
            <a:pPr marL="914400" lvl="1" indent="-457200">
              <a:buFont typeface="Wingdings" panose="05000000000000000000" pitchFamily="2" charset="2"/>
              <a:buChar char="Ø"/>
            </a:pPr>
            <a:r>
              <a:rPr lang="en-US" sz="2800" dirty="0">
                <a:solidFill>
                  <a:srgbClr val="1A2857"/>
                </a:solidFill>
              </a:rPr>
              <a:t>Manufacturing location</a:t>
            </a:r>
          </a:p>
          <a:p>
            <a:pPr marL="1257300" lvl="2" indent="-342900">
              <a:buFont typeface="Arial" panose="020B0604020202020204" pitchFamily="34" charset="0"/>
              <a:buChar char="•"/>
            </a:pPr>
            <a:r>
              <a:rPr lang="en-US" sz="2400" dirty="0">
                <a:solidFill>
                  <a:srgbClr val="1A2857"/>
                </a:solidFill>
              </a:rPr>
              <a:t>Include all company manufacturing locations by street address</a:t>
            </a:r>
          </a:p>
          <a:p>
            <a:pPr lvl="2"/>
            <a:endParaRPr lang="en-US" sz="2400" dirty="0">
              <a:solidFill>
                <a:srgbClr val="1A2857"/>
              </a:solidFill>
            </a:endParaRPr>
          </a:p>
          <a:p>
            <a:pPr marL="914400" lvl="1" indent="-457200">
              <a:buFont typeface="Wingdings" panose="05000000000000000000" pitchFamily="2" charset="2"/>
              <a:buChar char="Ø"/>
            </a:pPr>
            <a:r>
              <a:rPr lang="en-US" sz="2800" dirty="0">
                <a:solidFill>
                  <a:srgbClr val="1A2857"/>
                </a:solidFill>
              </a:rPr>
              <a:t>If an FR treatment is used:</a:t>
            </a:r>
          </a:p>
          <a:p>
            <a:pPr marL="1257300" lvl="2" indent="-342900">
              <a:buFont typeface="Arial" panose="020B0604020202020204" pitchFamily="34" charset="0"/>
              <a:buChar char="•"/>
            </a:pPr>
            <a:r>
              <a:rPr lang="en-US" sz="2400" dirty="0">
                <a:solidFill>
                  <a:srgbClr val="1A2857"/>
                </a:solidFill>
              </a:rPr>
              <a:t>Mark with “T”.</a:t>
            </a:r>
          </a:p>
          <a:p>
            <a:pPr marL="1257300" lvl="2" indent="-342900">
              <a:buFont typeface="Arial" panose="020B0604020202020204" pitchFamily="34" charset="0"/>
              <a:buChar char="•"/>
            </a:pPr>
            <a:r>
              <a:rPr lang="en-US" sz="2400" dirty="0">
                <a:solidFill>
                  <a:srgbClr val="1A2857"/>
                </a:solidFill>
              </a:rPr>
              <a:t>Include precautionary care instructions to maintain FR efficacy.</a:t>
            </a:r>
          </a:p>
          <a:p>
            <a:pPr lvl="2"/>
            <a:endParaRPr lang="en-US" i="1" dirty="0">
              <a:solidFill>
                <a:srgbClr val="1A2857"/>
              </a:solidFill>
            </a:endParaRPr>
          </a:p>
          <a:p>
            <a:pPr algn="ctr"/>
            <a:r>
              <a:rPr lang="en-US" i="1" dirty="0">
                <a:solidFill>
                  <a:srgbClr val="FF0000"/>
                </a:solidFill>
              </a:rPr>
              <a:t>*Note that there may be additional state requirements for labeling.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819" y="1105167"/>
            <a:ext cx="2669685" cy="2528139"/>
          </a:xfrm>
          <a:prstGeom prst="rect">
            <a:avLst/>
          </a:prstGeom>
          <a:ln w="28575">
            <a:noFill/>
          </a:ln>
        </p:spPr>
      </p:pic>
    </p:spTree>
    <p:extLst>
      <p:ext uri="{BB962C8B-B14F-4D97-AF65-F5344CB8AC3E}">
        <p14:creationId xmlns:p14="http://schemas.microsoft.com/office/powerpoint/2010/main" val="1108363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Mattresses and Mattress Pads (1632)</a:t>
            </a:r>
          </a:p>
        </p:txBody>
      </p:sp>
      <p:sp>
        <p:nvSpPr>
          <p:cNvPr id="3" name="Content Placeholder 2"/>
          <p:cNvSpPr>
            <a:spLocks noGrp="1"/>
          </p:cNvSpPr>
          <p:nvPr>
            <p:ph idx="1"/>
          </p:nvPr>
        </p:nvSpPr>
        <p:spPr>
          <a:xfrm>
            <a:off x="406399" y="1312985"/>
            <a:ext cx="11465169" cy="4863978"/>
          </a:xfrm>
        </p:spPr>
        <p:txBody>
          <a:bodyPr>
            <a:normAutofit fontScale="92500" lnSpcReduction="10000"/>
          </a:bodyPr>
          <a:lstStyle/>
          <a:p>
            <a:pPr marL="571500" indent="-571500">
              <a:lnSpc>
                <a:spcPct val="150000"/>
              </a:lnSpc>
              <a:buFont typeface="Arial" panose="020B0604020202020204" pitchFamily="34" charset="0"/>
              <a:buChar char="•"/>
            </a:pPr>
            <a:r>
              <a:rPr lang="en-US" sz="3600" dirty="0"/>
              <a:t>Recordkeeping Requirements</a:t>
            </a:r>
          </a:p>
          <a:p>
            <a:pPr marL="914400" lvl="1" indent="-457200">
              <a:lnSpc>
                <a:spcPct val="150000"/>
              </a:lnSpc>
              <a:buFont typeface="Wingdings" panose="05000000000000000000" pitchFamily="2" charset="2"/>
              <a:buChar char="Ø"/>
            </a:pPr>
            <a:r>
              <a:rPr lang="en-US" sz="3200" dirty="0">
                <a:solidFill>
                  <a:srgbClr val="1A2857"/>
                </a:solidFill>
              </a:rPr>
              <a:t>Manufacturing specifications and descriptions</a:t>
            </a:r>
          </a:p>
          <a:p>
            <a:pPr marL="914400" lvl="1" indent="-457200">
              <a:lnSpc>
                <a:spcPct val="150000"/>
              </a:lnSpc>
              <a:buFont typeface="Wingdings" panose="05000000000000000000" pitchFamily="2" charset="2"/>
              <a:buChar char="Ø"/>
            </a:pPr>
            <a:r>
              <a:rPr lang="en-US" sz="3200" dirty="0">
                <a:solidFill>
                  <a:srgbClr val="1A2857"/>
                </a:solidFill>
              </a:rPr>
              <a:t>Test details and results</a:t>
            </a:r>
          </a:p>
          <a:p>
            <a:pPr marL="914400" lvl="1" indent="-457200">
              <a:lnSpc>
                <a:spcPct val="150000"/>
              </a:lnSpc>
              <a:buFont typeface="Wingdings" panose="05000000000000000000" pitchFamily="2" charset="2"/>
              <a:buChar char="Ø"/>
            </a:pPr>
            <a:r>
              <a:rPr lang="en-US" sz="3200" dirty="0">
                <a:solidFill>
                  <a:srgbClr val="1A2857"/>
                </a:solidFill>
              </a:rPr>
              <a:t>Photographs (before and after testing)</a:t>
            </a:r>
          </a:p>
          <a:p>
            <a:pPr marL="914400" lvl="1" indent="-457200">
              <a:lnSpc>
                <a:spcPct val="150000"/>
              </a:lnSpc>
              <a:buFont typeface="Wingdings" panose="05000000000000000000" pitchFamily="2" charset="2"/>
              <a:buChar char="Ø"/>
            </a:pPr>
            <a:r>
              <a:rPr lang="en-US" sz="3200" dirty="0">
                <a:solidFill>
                  <a:srgbClr val="1A2857"/>
                </a:solidFill>
              </a:rPr>
              <a:t>Other information in §1632.31(c), as applicable</a:t>
            </a:r>
          </a:p>
          <a:p>
            <a:pPr marL="914400" lvl="1" indent="-457200">
              <a:lnSpc>
                <a:spcPct val="150000"/>
              </a:lnSpc>
              <a:buFont typeface="Wingdings" panose="05000000000000000000" pitchFamily="2" charset="2"/>
              <a:buChar char="Ø"/>
            </a:pPr>
            <a:r>
              <a:rPr lang="en-US" sz="3200" dirty="0">
                <a:solidFill>
                  <a:srgbClr val="1A2857"/>
                </a:solidFill>
              </a:rPr>
              <a:t>Must be maintained while prototype is in use and for 3 years after </a:t>
            </a:r>
          </a:p>
        </p:txBody>
      </p:sp>
    </p:spTree>
    <p:extLst>
      <p:ext uri="{BB962C8B-B14F-4D97-AF65-F5344CB8AC3E}">
        <p14:creationId xmlns:p14="http://schemas.microsoft.com/office/powerpoint/2010/main" val="2122805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Mattresses and Mattress Pads (1632)</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41863" y="1339438"/>
            <a:ext cx="7736747" cy="409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441863" y="5465642"/>
            <a:ext cx="7855321" cy="996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07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sp>
        <p:nvSpPr>
          <p:cNvPr id="3" name="Content Placeholder 2"/>
          <p:cNvSpPr>
            <a:spLocks noGrp="1"/>
          </p:cNvSpPr>
          <p:nvPr>
            <p:ph idx="1"/>
          </p:nvPr>
        </p:nvSpPr>
        <p:spPr>
          <a:xfrm>
            <a:off x="406399" y="1322399"/>
            <a:ext cx="11465169" cy="4692040"/>
          </a:xfrm>
        </p:spPr>
        <p:txBody>
          <a:bodyPr>
            <a:normAutofit lnSpcReduction="10000"/>
          </a:bodyPr>
          <a:lstStyle/>
          <a:p>
            <a:pPr marL="571500" indent="-571500">
              <a:lnSpc>
                <a:spcPct val="150000"/>
              </a:lnSpc>
              <a:buFont typeface="Arial" panose="020B0604020202020204" pitchFamily="34" charset="0"/>
              <a:buChar char="•"/>
            </a:pPr>
            <a:r>
              <a:rPr lang="en-US" sz="3600" dirty="0"/>
              <a:t>Purpose</a:t>
            </a:r>
          </a:p>
          <a:p>
            <a:pPr marL="914400" lvl="1" indent="-457200">
              <a:lnSpc>
                <a:spcPct val="150000"/>
              </a:lnSpc>
              <a:buFont typeface="Wingdings" panose="05000000000000000000" pitchFamily="2" charset="2"/>
              <a:buChar char="Ø"/>
            </a:pPr>
            <a:r>
              <a:rPr lang="en-US" sz="3200" dirty="0">
                <a:solidFill>
                  <a:srgbClr val="1A2857"/>
                </a:solidFill>
              </a:rPr>
              <a:t>To limit fire intensity</a:t>
            </a:r>
          </a:p>
          <a:p>
            <a:pPr marL="914400" lvl="1" indent="-457200">
              <a:lnSpc>
                <a:spcPct val="150000"/>
              </a:lnSpc>
              <a:buFont typeface="Wingdings" panose="05000000000000000000" pitchFamily="2" charset="2"/>
              <a:buChar char="Ø"/>
            </a:pPr>
            <a:r>
              <a:rPr lang="en-US" sz="3200" dirty="0">
                <a:solidFill>
                  <a:srgbClr val="1A2857"/>
                </a:solidFill>
              </a:rPr>
              <a:t>To increase time for discovery and escape, by preventing or delaying flashover </a:t>
            </a:r>
          </a:p>
          <a:p>
            <a:pPr marL="571500" indent="-571500">
              <a:lnSpc>
                <a:spcPct val="150000"/>
              </a:lnSpc>
              <a:buFont typeface="Arial" panose="020B0604020202020204" pitchFamily="34" charset="0"/>
              <a:buChar char="•"/>
            </a:pPr>
            <a:r>
              <a:rPr lang="en-US" sz="3600" dirty="0"/>
              <a:t>Effective in 2007</a:t>
            </a:r>
          </a:p>
          <a:p>
            <a:pPr marL="571500" indent="-571500">
              <a:lnSpc>
                <a:spcPct val="150000"/>
              </a:lnSpc>
              <a:buFont typeface="Arial" panose="020B0604020202020204" pitchFamily="34" charset="0"/>
              <a:buChar char="•"/>
            </a:pPr>
            <a:r>
              <a:rPr lang="en-US" sz="3600" dirty="0"/>
              <a:t>Uses prototype testing scheme</a:t>
            </a:r>
          </a:p>
        </p:txBody>
      </p:sp>
    </p:spTree>
    <p:extLst>
      <p:ext uri="{BB962C8B-B14F-4D97-AF65-F5344CB8AC3E}">
        <p14:creationId xmlns:p14="http://schemas.microsoft.com/office/powerpoint/2010/main" val="2580326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sp>
        <p:nvSpPr>
          <p:cNvPr id="3" name="Content Placeholder 2"/>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Number of tests depends on stage of prototype testing</a:t>
            </a:r>
          </a:p>
          <a:p>
            <a:endParaRPr lang="en-US" sz="2400" dirty="0"/>
          </a:p>
          <a:p>
            <a:pPr marL="457200" indent="-457200">
              <a:buFont typeface="Arial" panose="020B0604020202020204" pitchFamily="34" charset="0"/>
              <a:buChar char="•"/>
            </a:pPr>
            <a:r>
              <a:rPr lang="en-US" dirty="0"/>
              <a:t>Prototype/test as intended to be used</a:t>
            </a:r>
          </a:p>
          <a:p>
            <a:pPr marL="800100" lvl="1" indent="-342900">
              <a:buFont typeface="Wingdings" panose="05000000000000000000" pitchFamily="2" charset="2"/>
              <a:buChar char="Ø"/>
            </a:pPr>
            <a:r>
              <a:rPr lang="en-US" dirty="0">
                <a:solidFill>
                  <a:srgbClr val="1A2857"/>
                </a:solidFill>
              </a:rPr>
              <a:t>Mattress alone</a:t>
            </a:r>
          </a:p>
          <a:p>
            <a:pPr marL="800100" lvl="1" indent="-342900">
              <a:buFont typeface="Wingdings" panose="05000000000000000000" pitchFamily="2" charset="2"/>
              <a:buChar char="Ø"/>
            </a:pPr>
            <a:r>
              <a:rPr lang="en-US" dirty="0">
                <a:solidFill>
                  <a:srgbClr val="1A2857"/>
                </a:solidFill>
              </a:rPr>
              <a:t>Mattress and foundation</a:t>
            </a:r>
          </a:p>
          <a:p>
            <a:pPr lvl="1"/>
            <a:endParaRPr lang="en-US" dirty="0">
              <a:solidFill>
                <a:srgbClr val="1A2857"/>
              </a:solidFill>
            </a:endParaRPr>
          </a:p>
          <a:p>
            <a:pPr marL="457200" indent="-457200">
              <a:buFont typeface="Arial" panose="020B0604020202020204" pitchFamily="34" charset="0"/>
              <a:buChar char="•"/>
            </a:pPr>
            <a:r>
              <a:rPr lang="en-US" dirty="0"/>
              <a:t>Open flame ignition source</a:t>
            </a:r>
          </a:p>
          <a:p>
            <a:pPr marL="800100" lvl="1" indent="-342900">
              <a:buFont typeface="Wingdings" panose="05000000000000000000" pitchFamily="2" charset="2"/>
              <a:buChar char="Ø"/>
            </a:pPr>
            <a:r>
              <a:rPr lang="en-US" dirty="0">
                <a:solidFill>
                  <a:srgbClr val="1A2857"/>
                </a:solidFill>
              </a:rPr>
              <a:t>Pair of gas burners</a:t>
            </a:r>
          </a:p>
          <a:p>
            <a:pPr marL="1257300" lvl="2" indent="-342900">
              <a:buFont typeface="Arial" panose="020B0604020202020204" pitchFamily="34" charset="0"/>
              <a:buChar char="•"/>
            </a:pPr>
            <a:r>
              <a:rPr lang="en-US" dirty="0">
                <a:solidFill>
                  <a:srgbClr val="1A2857"/>
                </a:solidFill>
              </a:rPr>
              <a:t>Top surface ignited for 70 seconds</a:t>
            </a:r>
          </a:p>
          <a:p>
            <a:pPr marL="1257300" lvl="2" indent="-342900">
              <a:buFont typeface="Arial" panose="020B0604020202020204" pitchFamily="34" charset="0"/>
              <a:buChar char="•"/>
            </a:pPr>
            <a:r>
              <a:rPr lang="en-US" dirty="0">
                <a:solidFill>
                  <a:srgbClr val="1A2857"/>
                </a:solidFill>
              </a:rPr>
              <a:t>Side surface ignited for 50 seconds</a:t>
            </a:r>
          </a:p>
          <a:p>
            <a:pPr marL="800100" lvl="1" indent="-342900">
              <a:buFont typeface="Wingdings" panose="05000000000000000000" pitchFamily="2" charset="2"/>
              <a:buChar char="Ø"/>
            </a:pPr>
            <a:r>
              <a:rPr lang="en-US" dirty="0">
                <a:solidFill>
                  <a:srgbClr val="1A2857"/>
                </a:solidFill>
              </a:rPr>
              <a:t>Ignition source intended to approximate burning bedclothes on a mattress</a:t>
            </a:r>
          </a:p>
          <a:p>
            <a:pPr lvl="1"/>
            <a:endParaRPr lang="en-US" dirty="0">
              <a:solidFill>
                <a:srgbClr val="1A2857"/>
              </a:solidFill>
            </a:endParaRPr>
          </a:p>
          <a:p>
            <a:pPr marL="457200" indent="-457200">
              <a:buFont typeface="Arial" panose="020B0604020202020204" pitchFamily="34" charset="0"/>
              <a:buChar char="•"/>
            </a:pPr>
            <a:r>
              <a:rPr lang="en-US" dirty="0"/>
              <a:t>Performed under an instrumented hood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195" y="2133602"/>
            <a:ext cx="3084822" cy="238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951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pic>
        <p:nvPicPr>
          <p:cNvPr id="307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268682" y="1388297"/>
            <a:ext cx="7083166" cy="47319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6769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653778317"/>
              </p:ext>
            </p:extLst>
          </p:nvPr>
        </p:nvGraphicFramePr>
        <p:xfrm>
          <a:off x="6390409" y="924791"/>
          <a:ext cx="4572000" cy="5359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pPr algn="l"/>
            <a:r>
              <a:rPr lang="en-US" dirty="0"/>
              <a:t>Mattress Sets (1633)</a:t>
            </a:r>
          </a:p>
        </p:txBody>
      </p:sp>
      <p:sp>
        <p:nvSpPr>
          <p:cNvPr id="3" name="Content Placeholder 2"/>
          <p:cNvSpPr>
            <a:spLocks noGrp="1"/>
          </p:cNvSpPr>
          <p:nvPr>
            <p:ph idx="1"/>
          </p:nvPr>
        </p:nvSpPr>
        <p:spPr>
          <a:xfrm>
            <a:off x="411549" y="1476680"/>
            <a:ext cx="4705563" cy="4692040"/>
          </a:xfrm>
        </p:spPr>
        <p:txBody>
          <a:bodyPr>
            <a:normAutofit/>
          </a:bodyPr>
          <a:lstStyle/>
          <a:p>
            <a:pPr marL="457200" indent="-457200">
              <a:lnSpc>
                <a:spcPct val="150000"/>
              </a:lnSpc>
              <a:buFont typeface="Arial" panose="020B0604020202020204" pitchFamily="34" charset="0"/>
              <a:buChar char="•"/>
            </a:pPr>
            <a:r>
              <a:rPr lang="en-US" dirty="0"/>
              <a:t>Test Criteria:</a:t>
            </a:r>
          </a:p>
          <a:p>
            <a:pPr marL="800100" lvl="1" indent="-342900">
              <a:lnSpc>
                <a:spcPct val="150000"/>
              </a:lnSpc>
              <a:buFont typeface="Wingdings" panose="05000000000000000000" pitchFamily="2" charset="2"/>
              <a:buChar char="Ø"/>
            </a:pPr>
            <a:r>
              <a:rPr lang="en-US" dirty="0">
                <a:solidFill>
                  <a:srgbClr val="1A2857"/>
                </a:solidFill>
              </a:rPr>
              <a:t>Test lasts 30 minutes</a:t>
            </a:r>
          </a:p>
          <a:p>
            <a:pPr marL="800100" lvl="1" indent="-342900">
              <a:lnSpc>
                <a:spcPct val="150000"/>
              </a:lnSpc>
              <a:buFont typeface="Wingdings" panose="05000000000000000000" pitchFamily="2" charset="2"/>
              <a:buChar char="Ø"/>
            </a:pPr>
            <a:r>
              <a:rPr lang="en-US" dirty="0">
                <a:solidFill>
                  <a:srgbClr val="1A2857"/>
                </a:solidFill>
              </a:rPr>
              <a:t>Total heat release may not exceed 15 MJ in first 10 minutes of test</a:t>
            </a:r>
          </a:p>
          <a:p>
            <a:pPr marL="800100" lvl="1" indent="-342900">
              <a:lnSpc>
                <a:spcPct val="150000"/>
              </a:lnSpc>
              <a:buFont typeface="Wingdings" panose="05000000000000000000" pitchFamily="2" charset="2"/>
              <a:buChar char="Ø"/>
            </a:pPr>
            <a:r>
              <a:rPr lang="en-US" dirty="0">
                <a:solidFill>
                  <a:srgbClr val="1A2857"/>
                </a:solidFill>
              </a:rPr>
              <a:t>Peak heat release rate may not exceed 200 kW</a:t>
            </a: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259783" y="1756064"/>
            <a:ext cx="2297710" cy="25956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766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sp>
        <p:nvSpPr>
          <p:cNvPr id="3" name="Content Placeholder 2"/>
          <p:cNvSpPr>
            <a:spLocks noGrp="1"/>
          </p:cNvSpPr>
          <p:nvPr>
            <p:ph idx="1"/>
          </p:nvPr>
        </p:nvSpPr>
        <p:spPr>
          <a:xfrm>
            <a:off x="406399" y="1312985"/>
            <a:ext cx="11465169" cy="4863978"/>
          </a:xfrm>
        </p:spPr>
        <p:txBody>
          <a:bodyPr>
            <a:normAutofit fontScale="92500"/>
          </a:bodyPr>
          <a:lstStyle/>
          <a:p>
            <a:pPr marL="457200" indent="-457200">
              <a:buFont typeface="Arial" panose="020B0604020202020204" pitchFamily="34" charset="0"/>
              <a:buChar char="•"/>
            </a:pPr>
            <a:r>
              <a:rPr lang="en-US" dirty="0"/>
              <a:t>Qualified Prototype</a:t>
            </a:r>
          </a:p>
          <a:p>
            <a:pPr marL="800100" lvl="1" indent="-342900">
              <a:buFont typeface="Wingdings" panose="05000000000000000000" pitchFamily="2" charset="2"/>
              <a:buChar char="Ø"/>
            </a:pPr>
            <a:r>
              <a:rPr lang="en-US" dirty="0">
                <a:solidFill>
                  <a:srgbClr val="1A2857"/>
                </a:solidFill>
              </a:rPr>
              <a:t>Initial design tested according to §1633.4(a) that meets flammability requirements</a:t>
            </a:r>
          </a:p>
          <a:p>
            <a:pPr marL="800100" lvl="1" indent="-342900">
              <a:buFont typeface="Wingdings" panose="05000000000000000000" pitchFamily="2" charset="2"/>
              <a:buChar char="Ø"/>
            </a:pPr>
            <a:r>
              <a:rPr lang="en-US" dirty="0">
                <a:solidFill>
                  <a:srgbClr val="1A2857"/>
                </a:solidFill>
              </a:rPr>
              <a:t>Minimum of 3 consecutively tested specimens</a:t>
            </a:r>
          </a:p>
          <a:p>
            <a:pPr marL="800100" lvl="1" indent="-342900">
              <a:buFont typeface="Wingdings" panose="05000000000000000000" pitchFamily="2" charset="2"/>
              <a:buChar char="Ø"/>
            </a:pPr>
            <a:r>
              <a:rPr lang="en-US" dirty="0">
                <a:solidFill>
                  <a:srgbClr val="1A2857"/>
                </a:solidFill>
              </a:rPr>
              <a:t>Any failures disqualify prototype</a:t>
            </a:r>
          </a:p>
          <a:p>
            <a:pPr lvl="1"/>
            <a:endParaRPr lang="en-US" dirty="0">
              <a:solidFill>
                <a:srgbClr val="1A2857"/>
              </a:solidFill>
            </a:endParaRPr>
          </a:p>
          <a:p>
            <a:pPr marL="457200" indent="-457200">
              <a:buFont typeface="Arial" panose="020B0604020202020204" pitchFamily="34" charset="0"/>
              <a:buChar char="•"/>
            </a:pPr>
            <a:r>
              <a:rPr lang="en-US" dirty="0"/>
              <a:t>Confirmed Prototype</a:t>
            </a:r>
          </a:p>
          <a:p>
            <a:pPr marL="800100" lvl="1" indent="-342900">
              <a:buFont typeface="Wingdings" panose="05000000000000000000" pitchFamily="2" charset="2"/>
              <a:buChar char="Ø"/>
            </a:pPr>
            <a:r>
              <a:rPr lang="en-US" dirty="0">
                <a:solidFill>
                  <a:srgbClr val="1A2857"/>
                </a:solidFill>
              </a:rPr>
              <a:t>Same as qualified prototype</a:t>
            </a:r>
          </a:p>
          <a:p>
            <a:pPr marL="800100" lvl="1" indent="-342900">
              <a:buFont typeface="Wingdings" panose="05000000000000000000" pitchFamily="2" charset="2"/>
              <a:buChar char="Ø"/>
            </a:pPr>
            <a:r>
              <a:rPr lang="en-US" dirty="0">
                <a:solidFill>
                  <a:srgbClr val="1A2857"/>
                </a:solidFill>
              </a:rPr>
              <a:t>Minimum of 1 test per manufacturing location</a:t>
            </a:r>
          </a:p>
          <a:p>
            <a:pPr marL="800100" lvl="1" indent="-342900">
              <a:buFont typeface="Wingdings" panose="05000000000000000000" pitchFamily="2" charset="2"/>
              <a:buChar char="Ø"/>
            </a:pPr>
            <a:r>
              <a:rPr lang="en-US" dirty="0">
                <a:solidFill>
                  <a:srgbClr val="1A2857"/>
                </a:solidFill>
              </a:rPr>
              <a:t>Intended to check manufacturing and confirm same as qualified</a:t>
            </a:r>
          </a:p>
          <a:p>
            <a:pPr lvl="1"/>
            <a:r>
              <a:rPr lang="en-US" dirty="0">
                <a:solidFill>
                  <a:srgbClr val="1A2857"/>
                </a:solidFill>
              </a:rPr>
              <a:t> </a:t>
            </a:r>
          </a:p>
          <a:p>
            <a:pPr marL="457200" indent="-457200">
              <a:buFont typeface="Arial" panose="020B0604020202020204" pitchFamily="34" charset="0"/>
              <a:buChar char="•"/>
            </a:pPr>
            <a:r>
              <a:rPr lang="en-US" dirty="0"/>
              <a:t>Subordinate Prototype</a:t>
            </a:r>
          </a:p>
          <a:p>
            <a:pPr marL="800100" lvl="1" indent="-342900">
              <a:buFont typeface="Wingdings" panose="05000000000000000000" pitchFamily="2" charset="2"/>
              <a:buChar char="Ø"/>
            </a:pPr>
            <a:r>
              <a:rPr lang="en-US" dirty="0">
                <a:solidFill>
                  <a:srgbClr val="1A2857"/>
                </a:solidFill>
              </a:rPr>
              <a:t>Some limited differences allowed from qualified or confirmed prototypes</a:t>
            </a:r>
          </a:p>
          <a:p>
            <a:pPr marL="800100" lvl="1" indent="-342900">
              <a:buFont typeface="Wingdings" panose="05000000000000000000" pitchFamily="2" charset="2"/>
              <a:buChar char="Ø"/>
            </a:pPr>
            <a:r>
              <a:rPr lang="en-US" dirty="0">
                <a:solidFill>
                  <a:srgbClr val="1A2857"/>
                </a:solidFill>
              </a:rPr>
              <a:t>No testing required</a:t>
            </a:r>
          </a:p>
        </p:txBody>
      </p:sp>
    </p:spTree>
    <p:extLst>
      <p:ext uri="{BB962C8B-B14F-4D97-AF65-F5344CB8AC3E}">
        <p14:creationId xmlns:p14="http://schemas.microsoft.com/office/powerpoint/2010/main" val="354766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sp>
        <p:nvSpPr>
          <p:cNvPr id="3" name="Content Placeholder 2"/>
          <p:cNvSpPr>
            <a:spLocks noGrp="1"/>
          </p:cNvSpPr>
          <p:nvPr>
            <p:ph idx="1"/>
          </p:nvPr>
        </p:nvSpPr>
        <p:spPr>
          <a:xfrm>
            <a:off x="406399" y="1205345"/>
            <a:ext cx="11465169" cy="4971618"/>
          </a:xfrm>
        </p:spPr>
        <p:txBody>
          <a:bodyPr>
            <a:normAutofit/>
          </a:bodyPr>
          <a:lstStyle/>
          <a:p>
            <a:pPr marL="457200" indent="-457200">
              <a:buFont typeface="Arial" panose="020B0604020202020204" pitchFamily="34" charset="0"/>
              <a:buChar char="•"/>
            </a:pPr>
            <a:r>
              <a:rPr lang="en-US" dirty="0"/>
              <a:t>Purpose of prototype scheme</a:t>
            </a:r>
          </a:p>
          <a:p>
            <a:pPr marL="800100" lvl="1" indent="-342900">
              <a:buFont typeface="Wingdings" panose="05000000000000000000" pitchFamily="2" charset="2"/>
              <a:buChar char="Ø"/>
            </a:pPr>
            <a:r>
              <a:rPr lang="en-US" dirty="0">
                <a:solidFill>
                  <a:srgbClr val="1A2857"/>
                </a:solidFill>
              </a:rPr>
              <a:t>Lower testing burden by using a qualified prototype on which confirmed or subordinate prototypes can be based, also called </a:t>
            </a:r>
            <a:r>
              <a:rPr lang="en-US" i="1" dirty="0">
                <a:solidFill>
                  <a:srgbClr val="1A2857"/>
                </a:solidFill>
              </a:rPr>
              <a:t>prototype pooling</a:t>
            </a:r>
          </a:p>
          <a:p>
            <a:pPr lvl="1"/>
            <a:endParaRPr lang="en-US" dirty="0">
              <a:solidFill>
                <a:srgbClr val="1A2857"/>
              </a:solidFill>
            </a:endParaRPr>
          </a:p>
          <a:p>
            <a:pPr marL="457200" indent="-457200">
              <a:buFont typeface="Arial" panose="020B0604020202020204" pitchFamily="34" charset="0"/>
              <a:buChar char="•"/>
            </a:pPr>
            <a:r>
              <a:rPr lang="en-US" dirty="0"/>
              <a:t>Qualified/confirmed vs. subordinate </a:t>
            </a:r>
          </a:p>
          <a:p>
            <a:pPr marL="800100" lvl="1" indent="-342900">
              <a:buFont typeface="Wingdings" panose="05000000000000000000" pitchFamily="2" charset="2"/>
              <a:buChar char="Ø"/>
            </a:pPr>
            <a:r>
              <a:rPr lang="en-US" dirty="0">
                <a:solidFill>
                  <a:srgbClr val="1A2857"/>
                </a:solidFill>
              </a:rPr>
              <a:t>Mattress size</a:t>
            </a:r>
          </a:p>
          <a:p>
            <a:pPr marL="800100" lvl="1" indent="-342900">
              <a:buFont typeface="Wingdings" panose="05000000000000000000" pitchFamily="2" charset="2"/>
              <a:buChar char="Ø"/>
            </a:pPr>
            <a:r>
              <a:rPr lang="en-US" dirty="0">
                <a:solidFill>
                  <a:srgbClr val="1A2857"/>
                </a:solidFill>
              </a:rPr>
              <a:t>Ticking</a:t>
            </a:r>
          </a:p>
          <a:p>
            <a:pPr marL="800100" lvl="1" indent="-342900">
              <a:buFont typeface="Wingdings" panose="05000000000000000000" pitchFamily="2" charset="2"/>
              <a:buChar char="Ø"/>
            </a:pPr>
            <a:r>
              <a:rPr lang="en-US" dirty="0">
                <a:solidFill>
                  <a:srgbClr val="1A2857"/>
                </a:solidFill>
              </a:rPr>
              <a:t>Other components that are not expected to change flammability performance based on </a:t>
            </a:r>
            <a:r>
              <a:rPr lang="en-US" i="1" dirty="0">
                <a:solidFill>
                  <a:srgbClr val="1A2857"/>
                </a:solidFill>
              </a:rPr>
              <a:t>reasonably objective criteria </a:t>
            </a:r>
          </a:p>
          <a:p>
            <a:pPr lvl="1"/>
            <a:endParaRPr lang="en-US" dirty="0">
              <a:solidFill>
                <a:srgbClr val="1A2857"/>
              </a:solidFill>
            </a:endParaRPr>
          </a:p>
          <a:p>
            <a:pPr marL="457200" indent="-457200">
              <a:buFont typeface="Arial" panose="020B0604020202020204" pitchFamily="34" charset="0"/>
              <a:buChar char="•"/>
            </a:pPr>
            <a:r>
              <a:rPr lang="en-US" dirty="0"/>
              <a:t>Reasonably objective criteria</a:t>
            </a:r>
          </a:p>
          <a:p>
            <a:pPr marL="800100" lvl="1" indent="-342900">
              <a:buFont typeface="Wingdings" panose="05000000000000000000" pitchFamily="2" charset="2"/>
              <a:buChar char="Ø"/>
            </a:pPr>
            <a:r>
              <a:rPr lang="en-US" dirty="0">
                <a:solidFill>
                  <a:srgbClr val="1A2857"/>
                </a:solidFill>
              </a:rPr>
              <a:t>Evidence-based, demonstrable </a:t>
            </a:r>
          </a:p>
          <a:p>
            <a:pPr lvl="1"/>
            <a:endParaRPr lang="en-US" dirty="0"/>
          </a:p>
        </p:txBody>
      </p:sp>
    </p:spTree>
    <p:extLst>
      <p:ext uri="{BB962C8B-B14F-4D97-AF65-F5344CB8AC3E}">
        <p14:creationId xmlns:p14="http://schemas.microsoft.com/office/powerpoint/2010/main" val="378261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99" y="245877"/>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2934661" y="1636801"/>
            <a:ext cx="3882776" cy="1223413"/>
          </a:xfrm>
        </p:spPr>
        <p:txBody>
          <a:bodyPr>
            <a:normAutofit/>
          </a:bodyPr>
          <a:lstStyle/>
          <a:p>
            <a:r>
              <a:rPr lang="en-US" sz="1400" dirty="0">
                <a:solidFill>
                  <a:srgbClr val="232323">
                    <a:alpha val="65000"/>
                  </a:srgbClr>
                </a:solidFill>
              </a:rPr>
              <a:t>Sylvia Chen</a:t>
            </a:r>
          </a:p>
          <a:p>
            <a:r>
              <a:rPr lang="en-US" sz="1400" dirty="0">
                <a:solidFill>
                  <a:srgbClr val="232323">
                    <a:alpha val="65000"/>
                  </a:srgbClr>
                </a:solidFill>
              </a:rPr>
              <a:t>U.S. Consumer Product Safety Commission</a:t>
            </a:r>
          </a:p>
          <a:p>
            <a:r>
              <a:rPr lang="en-US" sz="1400" dirty="0">
                <a:solidFill>
                  <a:srgbClr val="232323">
                    <a:alpha val="65000"/>
                  </a:srgbClr>
                </a:solidFill>
              </a:rPr>
              <a:t>Program Manager for East Asia and Pacific </a:t>
            </a:r>
          </a:p>
          <a:p>
            <a:r>
              <a:rPr lang="en-US" sz="1400" dirty="0">
                <a:solidFill>
                  <a:srgbClr val="232323">
                    <a:alpha val="65000"/>
                  </a:srgbClr>
                </a:solidFill>
              </a:rPr>
              <a:t>Office of International Programs </a:t>
            </a:r>
          </a:p>
          <a:p>
            <a:endParaRPr lang="en-US" sz="1200" dirty="0">
              <a:solidFill>
                <a:srgbClr val="232323">
                  <a:alpha val="65000"/>
                </a:srgbClr>
              </a:solidFill>
            </a:endParaRPr>
          </a:p>
        </p:txBody>
      </p:sp>
      <p:sp>
        <p:nvSpPr>
          <p:cNvPr id="8" name="Content Placeholder 7"/>
          <p:cNvSpPr>
            <a:spLocks noGrp="1"/>
          </p:cNvSpPr>
          <p:nvPr>
            <p:ph sz="half" idx="2"/>
          </p:nvPr>
        </p:nvSpPr>
        <p:spPr>
          <a:xfrm>
            <a:off x="416599" y="2776807"/>
            <a:ext cx="10714892" cy="4061550"/>
          </a:xfrm>
        </p:spPr>
        <p:txBody>
          <a:bodyPr>
            <a:normAutofit/>
          </a:bodyPr>
          <a:lstStyle/>
          <a:p>
            <a:r>
              <a:rPr lang="en-US" sz="1400" dirty="0"/>
              <a:t>Sylvia Chen is Program Manager for East Asia and Pacific at the U.S. Consumer Product Safety Commission (CPSC). In that role, she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400" dirty="0"/>
              <a:t> </a:t>
            </a:r>
          </a:p>
          <a:p>
            <a:r>
              <a:rPr lang="en-US" sz="1400" dirty="0"/>
              <a:t>Sylvia has a Bachelor of Arts degree in English and American Literature from Peking University. In 1991, she graduated from The Ohio State University with a Master’s degree in East Asian</a:t>
            </a:r>
          </a:p>
        </p:txBody>
      </p:sp>
      <p:pic>
        <p:nvPicPr>
          <p:cNvPr id="9" name="Picture 8"/>
          <p:cNvPicPr>
            <a:picLocks noChangeAspect="1"/>
          </p:cNvPicPr>
          <p:nvPr/>
        </p:nvPicPr>
        <p:blipFill>
          <a:blip r:embed="rId2"/>
          <a:stretch>
            <a:fillRect/>
          </a:stretch>
        </p:blipFill>
        <p:spPr>
          <a:xfrm>
            <a:off x="510117" y="1287582"/>
            <a:ext cx="2424544" cy="1371654"/>
          </a:xfrm>
          <a:prstGeom prst="rect">
            <a:avLst/>
          </a:prstGeom>
        </p:spPr>
      </p:pic>
    </p:spTree>
    <p:extLst>
      <p:ext uri="{BB962C8B-B14F-4D97-AF65-F5344CB8AC3E}">
        <p14:creationId xmlns:p14="http://schemas.microsoft.com/office/powerpoint/2010/main" val="3344517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grpSp>
        <p:nvGrpSpPr>
          <p:cNvPr id="9" name="Group 8"/>
          <p:cNvGrpSpPr/>
          <p:nvPr/>
        </p:nvGrpSpPr>
        <p:grpSpPr>
          <a:xfrm>
            <a:off x="2115664" y="1240473"/>
            <a:ext cx="8211467" cy="5185064"/>
            <a:chOff x="2115664" y="1240473"/>
            <a:chExt cx="8211467" cy="5185064"/>
          </a:xfrm>
        </p:grpSpPr>
        <p:pic>
          <p:nvPicPr>
            <p:cNvPr id="12" name="Picture 2" descr="C:\Users\JCampbell\AppData\Local\Microsoft\Windows\Temporary Internet Files\Content.IE5\1MD5H2TQ\best-mattress-for-back-pain-sciatic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7071" y="3135327"/>
              <a:ext cx="1727982" cy="16764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115664" y="1240473"/>
              <a:ext cx="8211467" cy="5185064"/>
              <a:chOff x="1538177" y="1143000"/>
              <a:chExt cx="9047705" cy="5636729"/>
            </a:xfrm>
          </p:grpSpPr>
          <p:pic>
            <p:nvPicPr>
              <p:cNvPr id="1026" name="Picture 2" descr="C:\Users\JCampbell\AppData\Local\Microsoft\Windows\Temporary Internet Files\Content.IE5\1MD5H2TQ\best-mattress-for-back-pain-sciatic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711398"/>
                <a:ext cx="17279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Campbell\AppData\Local\Microsoft\Windows\Temporary Internet Files\Content.IE5\YB5PCVR1\0511-1012-2713-0003_Industrial_Factory_with_Smokestacks_clipart_i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1143001"/>
                <a:ext cx="2254543" cy="1198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8177" y="4572000"/>
                <a:ext cx="17279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Campbell\AppData\Local\Microsoft\Windows\Temporary Internet Files\Content.IE5\1MD5H2TQ\best-mattress-for-back-pain-sciatica[1].jpg"/>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4267200" y="1206795"/>
                <a:ext cx="17279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JCampbell\AppData\Local\Microsoft\Windows\Temporary Internet Files\Content.IE5\YB5PCVR1\0511-1012-2713-0003_Industrial_Factory_with_Smokestacks_clipart_image[1].jp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779489" y="1264983"/>
                <a:ext cx="2254543" cy="11981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0885" y="5041826"/>
                <a:ext cx="17279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08409" y="5041826"/>
                <a:ext cx="1727982" cy="167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5001" y="1143000"/>
                <a:ext cx="1625991" cy="369332"/>
              </a:xfrm>
              <a:prstGeom prst="rect">
                <a:avLst/>
              </a:prstGeom>
              <a:noFill/>
            </p:spPr>
            <p:txBody>
              <a:bodyPr wrap="square" rtlCol="0">
                <a:spAutoFit/>
              </a:bodyPr>
              <a:lstStyle/>
              <a:p>
                <a:r>
                  <a:rPr lang="en-US" dirty="0"/>
                  <a:t>Factory A</a:t>
                </a:r>
              </a:p>
            </p:txBody>
          </p:sp>
          <p:sp>
            <p:nvSpPr>
              <p:cNvPr id="20" name="TextBox 19"/>
              <p:cNvSpPr txBox="1"/>
              <p:nvPr/>
            </p:nvSpPr>
            <p:spPr>
              <a:xfrm>
                <a:off x="7779489" y="1323761"/>
                <a:ext cx="1625991" cy="369332"/>
              </a:xfrm>
              <a:prstGeom prst="rect">
                <a:avLst/>
              </a:prstGeom>
              <a:noFill/>
            </p:spPr>
            <p:txBody>
              <a:bodyPr wrap="square" rtlCol="0">
                <a:spAutoFit/>
              </a:bodyPr>
              <a:lstStyle/>
              <a:p>
                <a:r>
                  <a:rPr lang="en-US" dirty="0"/>
                  <a:t>Factory B</a:t>
                </a:r>
              </a:p>
            </p:txBody>
          </p:sp>
          <p:sp>
            <p:nvSpPr>
              <p:cNvPr id="21" name="TextBox 20"/>
              <p:cNvSpPr txBox="1"/>
              <p:nvPr/>
            </p:nvSpPr>
            <p:spPr>
              <a:xfrm>
                <a:off x="4394982" y="1248963"/>
                <a:ext cx="1929618" cy="369332"/>
              </a:xfrm>
              <a:prstGeom prst="rect">
                <a:avLst/>
              </a:prstGeom>
              <a:noFill/>
            </p:spPr>
            <p:txBody>
              <a:bodyPr wrap="square" rtlCol="0">
                <a:spAutoFit/>
              </a:bodyPr>
              <a:lstStyle/>
              <a:p>
                <a:r>
                  <a:rPr lang="en-US" dirty="0"/>
                  <a:t>Mattress Design</a:t>
                </a:r>
              </a:p>
            </p:txBody>
          </p:sp>
          <p:sp>
            <p:nvSpPr>
              <p:cNvPr id="22" name="TextBox 21"/>
              <p:cNvSpPr txBox="1"/>
              <p:nvPr/>
            </p:nvSpPr>
            <p:spPr>
              <a:xfrm>
                <a:off x="2197018" y="2819400"/>
                <a:ext cx="2374982" cy="369332"/>
              </a:xfrm>
              <a:prstGeom prst="rect">
                <a:avLst/>
              </a:prstGeom>
              <a:noFill/>
            </p:spPr>
            <p:txBody>
              <a:bodyPr wrap="square" rtlCol="0">
                <a:spAutoFit/>
              </a:bodyPr>
              <a:lstStyle/>
              <a:p>
                <a:r>
                  <a:rPr lang="en-US" dirty="0"/>
                  <a:t>Qualified Prototype</a:t>
                </a:r>
              </a:p>
            </p:txBody>
          </p:sp>
          <p:sp>
            <p:nvSpPr>
              <p:cNvPr id="23" name="TextBox 22"/>
              <p:cNvSpPr txBox="1"/>
              <p:nvPr/>
            </p:nvSpPr>
            <p:spPr>
              <a:xfrm>
                <a:off x="1632352" y="4574509"/>
                <a:ext cx="2374982" cy="369332"/>
              </a:xfrm>
              <a:prstGeom prst="rect">
                <a:avLst/>
              </a:prstGeom>
              <a:noFill/>
            </p:spPr>
            <p:txBody>
              <a:bodyPr wrap="square" rtlCol="0">
                <a:spAutoFit/>
              </a:bodyPr>
              <a:lstStyle/>
              <a:p>
                <a:r>
                  <a:rPr lang="en-US" dirty="0"/>
                  <a:t>Subordinate Prototype</a:t>
                </a:r>
              </a:p>
            </p:txBody>
          </p:sp>
          <p:pic>
            <p:nvPicPr>
              <p:cNvPr id="24"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3152" y="5103329"/>
                <a:ext cx="1727982" cy="1676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580044" y="6248400"/>
                <a:ext cx="2374982" cy="369332"/>
              </a:xfrm>
              <a:prstGeom prst="rect">
                <a:avLst/>
              </a:prstGeom>
              <a:noFill/>
            </p:spPr>
            <p:txBody>
              <a:bodyPr wrap="square" rtlCol="0">
                <a:spAutoFit/>
              </a:bodyPr>
              <a:lstStyle/>
              <a:p>
                <a:r>
                  <a:rPr lang="en-US" dirty="0"/>
                  <a:t>Subordinate Prototype</a:t>
                </a:r>
              </a:p>
            </p:txBody>
          </p:sp>
          <p:pic>
            <p:nvPicPr>
              <p:cNvPr id="26"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00600" y="4105641"/>
                <a:ext cx="1727982" cy="16764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894775" y="4108150"/>
                <a:ext cx="2374982" cy="369332"/>
              </a:xfrm>
              <a:prstGeom prst="rect">
                <a:avLst/>
              </a:prstGeom>
              <a:noFill/>
            </p:spPr>
            <p:txBody>
              <a:bodyPr wrap="square" rtlCol="0">
                <a:spAutoFit/>
              </a:bodyPr>
              <a:lstStyle/>
              <a:p>
                <a:r>
                  <a:rPr lang="en-US" dirty="0"/>
                  <a:t>Subordinate Prototype</a:t>
                </a:r>
              </a:p>
            </p:txBody>
          </p:sp>
          <p:sp>
            <p:nvSpPr>
              <p:cNvPr id="28" name="TextBox 27"/>
              <p:cNvSpPr txBox="1"/>
              <p:nvPr/>
            </p:nvSpPr>
            <p:spPr>
              <a:xfrm>
                <a:off x="7684145" y="3188732"/>
                <a:ext cx="2374982" cy="369332"/>
              </a:xfrm>
              <a:prstGeom prst="rect">
                <a:avLst/>
              </a:prstGeom>
              <a:noFill/>
            </p:spPr>
            <p:txBody>
              <a:bodyPr wrap="square" rtlCol="0">
                <a:spAutoFit/>
              </a:bodyPr>
              <a:lstStyle/>
              <a:p>
                <a:r>
                  <a:rPr lang="en-US" dirty="0"/>
                  <a:t>Confirmed Prototype</a:t>
                </a:r>
              </a:p>
            </p:txBody>
          </p:sp>
          <p:sp>
            <p:nvSpPr>
              <p:cNvPr id="29" name="TextBox 28"/>
              <p:cNvSpPr txBox="1"/>
              <p:nvPr/>
            </p:nvSpPr>
            <p:spPr>
              <a:xfrm>
                <a:off x="6510672" y="5118681"/>
                <a:ext cx="2374982" cy="369332"/>
              </a:xfrm>
              <a:prstGeom prst="rect">
                <a:avLst/>
              </a:prstGeom>
              <a:noFill/>
            </p:spPr>
            <p:txBody>
              <a:bodyPr wrap="square" rtlCol="0">
                <a:spAutoFit/>
              </a:bodyPr>
              <a:lstStyle/>
              <a:p>
                <a:r>
                  <a:rPr lang="en-US" dirty="0"/>
                  <a:t>Subordinate Prototype</a:t>
                </a:r>
              </a:p>
            </p:txBody>
          </p:sp>
          <p:sp>
            <p:nvSpPr>
              <p:cNvPr id="30" name="TextBox 29"/>
              <p:cNvSpPr txBox="1"/>
              <p:nvPr/>
            </p:nvSpPr>
            <p:spPr>
              <a:xfrm>
                <a:off x="8210900" y="6248400"/>
                <a:ext cx="2374982" cy="369332"/>
              </a:xfrm>
              <a:prstGeom prst="rect">
                <a:avLst/>
              </a:prstGeom>
              <a:noFill/>
            </p:spPr>
            <p:txBody>
              <a:bodyPr wrap="square" rtlCol="0">
                <a:spAutoFit/>
              </a:bodyPr>
              <a:lstStyle/>
              <a:p>
                <a:r>
                  <a:rPr lang="en-US" dirty="0"/>
                  <a:t>Subordinate Prototype</a:t>
                </a:r>
              </a:p>
            </p:txBody>
          </p:sp>
          <p:sp>
            <p:nvSpPr>
              <p:cNvPr id="19" name="Right Arrow 18"/>
              <p:cNvSpPr/>
              <p:nvPr/>
            </p:nvSpPr>
            <p:spPr>
              <a:xfrm>
                <a:off x="3767536" y="1800437"/>
                <a:ext cx="499665"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p:cNvSpPr/>
              <p:nvPr/>
            </p:nvSpPr>
            <p:spPr>
              <a:xfrm rot="7132347">
                <a:off x="2412408" y="4110704"/>
                <a:ext cx="814870"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rot="7690097">
                <a:off x="4104143" y="2489389"/>
                <a:ext cx="499665"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rot="2255710">
                <a:off x="4126216" y="3830230"/>
                <a:ext cx="814870"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Arrow 41"/>
              <p:cNvSpPr/>
              <p:nvPr/>
            </p:nvSpPr>
            <p:spPr>
              <a:xfrm rot="4903398">
                <a:off x="3288287" y="4414802"/>
                <a:ext cx="1429468"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Arrow 42"/>
              <p:cNvSpPr/>
              <p:nvPr/>
            </p:nvSpPr>
            <p:spPr>
              <a:xfrm rot="20405062">
                <a:off x="4315307" y="2566068"/>
                <a:ext cx="3533918"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p:cNvSpPr/>
              <p:nvPr/>
            </p:nvSpPr>
            <p:spPr>
              <a:xfrm rot="7132347">
                <a:off x="7712495" y="4547883"/>
                <a:ext cx="814870"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Arrow 44"/>
              <p:cNvSpPr/>
              <p:nvPr/>
            </p:nvSpPr>
            <p:spPr>
              <a:xfrm rot="4259262">
                <a:off x="8998044" y="4642866"/>
                <a:ext cx="814870"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Arrow 45"/>
              <p:cNvSpPr/>
              <p:nvPr/>
            </p:nvSpPr>
            <p:spPr>
              <a:xfrm rot="5400000">
                <a:off x="8638496" y="2713450"/>
                <a:ext cx="499665"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901071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grpSp>
        <p:nvGrpSpPr>
          <p:cNvPr id="4" name="Group 3"/>
          <p:cNvGrpSpPr/>
          <p:nvPr/>
        </p:nvGrpSpPr>
        <p:grpSpPr>
          <a:xfrm>
            <a:off x="1840510" y="1200783"/>
            <a:ext cx="8520950" cy="5105400"/>
            <a:chOff x="1538177" y="1143000"/>
            <a:chExt cx="9047705" cy="5636729"/>
          </a:xfrm>
        </p:grpSpPr>
        <p:pic>
          <p:nvPicPr>
            <p:cNvPr id="1026"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7000" y="2711398"/>
              <a:ext cx="17279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Campbell\AppData\Local\Microsoft\Windows\Temporary Internet Files\Content.IE5\YB5PCVR1\0511-1012-2713-0003_Industrial_Factory_with_Smokestacks_clipart_image[1].jpg"/>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1" y="1143001"/>
              <a:ext cx="2254543" cy="1198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8177" y="4572000"/>
              <a:ext cx="17279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7200" y="1206795"/>
              <a:ext cx="17279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JCampbell\AppData\Local\Microsoft\Windows\Temporary Internet Files\Content.IE5\YB5PCVR1\0511-1012-2713-0003_Industrial_Factory_with_Smokestacks_clipart_image[1].jpg"/>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779489" y="1264983"/>
              <a:ext cx="2254543" cy="11981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21662" y="3188732"/>
              <a:ext cx="17279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0885" y="5041826"/>
              <a:ext cx="17279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08409" y="5041826"/>
              <a:ext cx="1727982" cy="167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5001" y="1143000"/>
              <a:ext cx="1625991" cy="369332"/>
            </a:xfrm>
            <a:prstGeom prst="rect">
              <a:avLst/>
            </a:prstGeom>
            <a:noFill/>
          </p:spPr>
          <p:txBody>
            <a:bodyPr wrap="square" rtlCol="0">
              <a:spAutoFit/>
            </a:bodyPr>
            <a:lstStyle/>
            <a:p>
              <a:r>
                <a:rPr lang="en-US" dirty="0"/>
                <a:t>Factory A</a:t>
              </a:r>
            </a:p>
          </p:txBody>
        </p:sp>
        <p:sp>
          <p:nvSpPr>
            <p:cNvPr id="20" name="TextBox 19"/>
            <p:cNvSpPr txBox="1"/>
            <p:nvPr/>
          </p:nvSpPr>
          <p:spPr>
            <a:xfrm>
              <a:off x="7779489" y="1323761"/>
              <a:ext cx="1625991" cy="369332"/>
            </a:xfrm>
            <a:prstGeom prst="rect">
              <a:avLst/>
            </a:prstGeom>
            <a:noFill/>
          </p:spPr>
          <p:txBody>
            <a:bodyPr wrap="square" rtlCol="0">
              <a:spAutoFit/>
            </a:bodyPr>
            <a:lstStyle/>
            <a:p>
              <a:r>
                <a:rPr lang="en-US" dirty="0"/>
                <a:t>Factory B</a:t>
              </a:r>
            </a:p>
          </p:txBody>
        </p:sp>
        <p:sp>
          <p:nvSpPr>
            <p:cNvPr id="21" name="TextBox 20"/>
            <p:cNvSpPr txBox="1"/>
            <p:nvPr/>
          </p:nvSpPr>
          <p:spPr>
            <a:xfrm>
              <a:off x="4394982" y="1248963"/>
              <a:ext cx="1929618" cy="369332"/>
            </a:xfrm>
            <a:prstGeom prst="rect">
              <a:avLst/>
            </a:prstGeom>
            <a:noFill/>
          </p:spPr>
          <p:txBody>
            <a:bodyPr wrap="square" rtlCol="0">
              <a:spAutoFit/>
            </a:bodyPr>
            <a:lstStyle/>
            <a:p>
              <a:r>
                <a:rPr lang="en-US" dirty="0"/>
                <a:t>Mattress Design</a:t>
              </a:r>
            </a:p>
          </p:txBody>
        </p:sp>
        <p:sp>
          <p:nvSpPr>
            <p:cNvPr id="22" name="TextBox 21"/>
            <p:cNvSpPr txBox="1"/>
            <p:nvPr/>
          </p:nvSpPr>
          <p:spPr>
            <a:xfrm>
              <a:off x="2197018" y="2819400"/>
              <a:ext cx="2374982" cy="369332"/>
            </a:xfrm>
            <a:prstGeom prst="rect">
              <a:avLst/>
            </a:prstGeom>
            <a:noFill/>
          </p:spPr>
          <p:txBody>
            <a:bodyPr wrap="square" rtlCol="0">
              <a:spAutoFit/>
            </a:bodyPr>
            <a:lstStyle/>
            <a:p>
              <a:r>
                <a:rPr lang="en-US" dirty="0"/>
                <a:t>Qualified Prototype</a:t>
              </a:r>
            </a:p>
          </p:txBody>
        </p:sp>
        <p:sp>
          <p:nvSpPr>
            <p:cNvPr id="23" name="TextBox 22"/>
            <p:cNvSpPr txBox="1"/>
            <p:nvPr/>
          </p:nvSpPr>
          <p:spPr>
            <a:xfrm>
              <a:off x="1632352" y="4574509"/>
              <a:ext cx="2374982" cy="369332"/>
            </a:xfrm>
            <a:prstGeom prst="rect">
              <a:avLst/>
            </a:prstGeom>
            <a:noFill/>
          </p:spPr>
          <p:txBody>
            <a:bodyPr wrap="square" rtlCol="0">
              <a:spAutoFit/>
            </a:bodyPr>
            <a:lstStyle/>
            <a:p>
              <a:r>
                <a:rPr lang="en-US" dirty="0"/>
                <a:t>Subordinate Prototype</a:t>
              </a:r>
            </a:p>
          </p:txBody>
        </p:sp>
        <p:pic>
          <p:nvPicPr>
            <p:cNvPr id="24"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3152" y="5103329"/>
              <a:ext cx="1727982" cy="1676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580044" y="6248400"/>
              <a:ext cx="2374982" cy="369332"/>
            </a:xfrm>
            <a:prstGeom prst="rect">
              <a:avLst/>
            </a:prstGeom>
            <a:noFill/>
          </p:spPr>
          <p:txBody>
            <a:bodyPr wrap="square" rtlCol="0">
              <a:spAutoFit/>
            </a:bodyPr>
            <a:lstStyle/>
            <a:p>
              <a:r>
                <a:rPr lang="en-US" dirty="0"/>
                <a:t>Subordinate Prototype</a:t>
              </a:r>
            </a:p>
          </p:txBody>
        </p:sp>
        <p:pic>
          <p:nvPicPr>
            <p:cNvPr id="26" name="Picture 2" descr="C:\Users\JCampbell\AppData\Local\Microsoft\Windows\Temporary Internet Files\Content.IE5\1MD5H2TQ\best-mattress-for-back-pain-sciatica[1].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00600" y="4105641"/>
              <a:ext cx="1727982" cy="16764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894775" y="4108150"/>
              <a:ext cx="2374982" cy="369332"/>
            </a:xfrm>
            <a:prstGeom prst="rect">
              <a:avLst/>
            </a:prstGeom>
            <a:noFill/>
          </p:spPr>
          <p:txBody>
            <a:bodyPr wrap="square" rtlCol="0">
              <a:spAutoFit/>
            </a:bodyPr>
            <a:lstStyle/>
            <a:p>
              <a:r>
                <a:rPr lang="en-US" dirty="0"/>
                <a:t>Subordinate Prototype</a:t>
              </a:r>
            </a:p>
          </p:txBody>
        </p:sp>
        <p:sp>
          <p:nvSpPr>
            <p:cNvPr id="28" name="TextBox 27"/>
            <p:cNvSpPr txBox="1"/>
            <p:nvPr/>
          </p:nvSpPr>
          <p:spPr>
            <a:xfrm>
              <a:off x="7684145" y="3188732"/>
              <a:ext cx="2374982" cy="369332"/>
            </a:xfrm>
            <a:prstGeom prst="rect">
              <a:avLst/>
            </a:prstGeom>
            <a:noFill/>
          </p:spPr>
          <p:txBody>
            <a:bodyPr wrap="square" rtlCol="0">
              <a:spAutoFit/>
            </a:bodyPr>
            <a:lstStyle/>
            <a:p>
              <a:r>
                <a:rPr lang="en-US" dirty="0"/>
                <a:t>Confirmed Prototype</a:t>
              </a:r>
            </a:p>
          </p:txBody>
        </p:sp>
        <p:sp>
          <p:nvSpPr>
            <p:cNvPr id="29" name="TextBox 28"/>
            <p:cNvSpPr txBox="1"/>
            <p:nvPr/>
          </p:nvSpPr>
          <p:spPr>
            <a:xfrm>
              <a:off x="6510672" y="5118681"/>
              <a:ext cx="2374982" cy="369332"/>
            </a:xfrm>
            <a:prstGeom prst="rect">
              <a:avLst/>
            </a:prstGeom>
            <a:noFill/>
          </p:spPr>
          <p:txBody>
            <a:bodyPr wrap="square" rtlCol="0">
              <a:spAutoFit/>
            </a:bodyPr>
            <a:lstStyle/>
            <a:p>
              <a:r>
                <a:rPr lang="en-US" dirty="0"/>
                <a:t>Subordinate Prototype</a:t>
              </a:r>
            </a:p>
          </p:txBody>
        </p:sp>
        <p:sp>
          <p:nvSpPr>
            <p:cNvPr id="30" name="TextBox 29"/>
            <p:cNvSpPr txBox="1"/>
            <p:nvPr/>
          </p:nvSpPr>
          <p:spPr>
            <a:xfrm>
              <a:off x="8210900" y="6248400"/>
              <a:ext cx="2374982" cy="369332"/>
            </a:xfrm>
            <a:prstGeom prst="rect">
              <a:avLst/>
            </a:prstGeom>
            <a:noFill/>
          </p:spPr>
          <p:txBody>
            <a:bodyPr wrap="square" rtlCol="0">
              <a:spAutoFit/>
            </a:bodyPr>
            <a:lstStyle/>
            <a:p>
              <a:r>
                <a:rPr lang="en-US" dirty="0"/>
                <a:t>Subordinate Prototype</a:t>
              </a:r>
            </a:p>
          </p:txBody>
        </p:sp>
        <p:sp>
          <p:nvSpPr>
            <p:cNvPr id="19" name="Right Arrow 18"/>
            <p:cNvSpPr/>
            <p:nvPr/>
          </p:nvSpPr>
          <p:spPr>
            <a:xfrm>
              <a:off x="3767536" y="1800437"/>
              <a:ext cx="499665"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p:cNvSpPr/>
            <p:nvPr/>
          </p:nvSpPr>
          <p:spPr>
            <a:xfrm rot="7132347">
              <a:off x="2412408" y="4110704"/>
              <a:ext cx="814870"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rot="7690097">
              <a:off x="4104143" y="2489389"/>
              <a:ext cx="499665"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rot="2255710">
              <a:off x="4126216" y="3830230"/>
              <a:ext cx="814870"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Arrow 41"/>
            <p:cNvSpPr/>
            <p:nvPr/>
          </p:nvSpPr>
          <p:spPr>
            <a:xfrm rot="4903398">
              <a:off x="3288287" y="4414802"/>
              <a:ext cx="1429468"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Arrow 42"/>
            <p:cNvSpPr/>
            <p:nvPr/>
          </p:nvSpPr>
          <p:spPr>
            <a:xfrm rot="20405062">
              <a:off x="4315307" y="2566068"/>
              <a:ext cx="3533918"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p:cNvSpPr/>
            <p:nvPr/>
          </p:nvSpPr>
          <p:spPr>
            <a:xfrm rot="7132347">
              <a:off x="7712495" y="4547883"/>
              <a:ext cx="814870"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Arrow 44"/>
            <p:cNvSpPr/>
            <p:nvPr/>
          </p:nvSpPr>
          <p:spPr>
            <a:xfrm rot="4259262">
              <a:off x="8998044" y="4642866"/>
              <a:ext cx="814870"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Arrow 45"/>
            <p:cNvSpPr/>
            <p:nvPr/>
          </p:nvSpPr>
          <p:spPr>
            <a:xfrm rot="5400000">
              <a:off x="8638496" y="2713450"/>
              <a:ext cx="499665" cy="393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833571" y="3188732"/>
              <a:ext cx="1423182" cy="523220"/>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rPr>
                <a:t>3 Tests</a:t>
              </a:r>
            </a:p>
          </p:txBody>
        </p:sp>
        <p:sp>
          <p:nvSpPr>
            <p:cNvPr id="33" name="TextBox 32"/>
            <p:cNvSpPr txBox="1"/>
            <p:nvPr/>
          </p:nvSpPr>
          <p:spPr>
            <a:xfrm>
              <a:off x="8160045" y="3711952"/>
              <a:ext cx="1423182" cy="523220"/>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rPr>
                <a:t>1 Test</a:t>
              </a:r>
            </a:p>
          </p:txBody>
        </p:sp>
      </p:grpSp>
    </p:spTree>
    <p:extLst>
      <p:ext uri="{BB962C8B-B14F-4D97-AF65-F5344CB8AC3E}">
        <p14:creationId xmlns:p14="http://schemas.microsoft.com/office/powerpoint/2010/main" val="1630462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209" y="1305169"/>
            <a:ext cx="6094042" cy="519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58721" y="1074336"/>
            <a:ext cx="2850197" cy="461665"/>
          </a:xfrm>
          <a:prstGeom prst="rect">
            <a:avLst/>
          </a:prstGeom>
          <a:noFill/>
        </p:spPr>
        <p:txBody>
          <a:bodyPr vert="horz" wrap="square" rtlCol="0">
            <a:spAutoFit/>
          </a:bodyPr>
          <a:lstStyle/>
          <a:p>
            <a:r>
              <a:rPr lang="en-US" sz="2400" dirty="0">
                <a:solidFill>
                  <a:schemeClr val="tx2"/>
                </a:solidFill>
              </a:rPr>
              <a:t>Labeling:  Mattresses</a:t>
            </a:r>
          </a:p>
        </p:txBody>
      </p:sp>
    </p:spTree>
    <p:extLst>
      <p:ext uri="{BB962C8B-B14F-4D97-AF65-F5344CB8AC3E}">
        <p14:creationId xmlns:p14="http://schemas.microsoft.com/office/powerpoint/2010/main" val="390839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sp>
        <p:nvSpPr>
          <p:cNvPr id="5" name="TextBox 4"/>
          <p:cNvSpPr txBox="1"/>
          <p:nvPr/>
        </p:nvSpPr>
        <p:spPr>
          <a:xfrm>
            <a:off x="5870374" y="1797628"/>
            <a:ext cx="3577561" cy="523220"/>
          </a:xfrm>
          <a:prstGeom prst="rect">
            <a:avLst/>
          </a:prstGeom>
          <a:noFill/>
        </p:spPr>
        <p:txBody>
          <a:bodyPr vert="horz" wrap="square" rtlCol="0">
            <a:spAutoFit/>
          </a:bodyPr>
          <a:lstStyle/>
          <a:p>
            <a:r>
              <a:rPr lang="en-US" sz="2800" dirty="0">
                <a:solidFill>
                  <a:schemeClr val="tx2"/>
                </a:solidFill>
              </a:rPr>
              <a:t>Labeling:  Foundations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539" y="1499176"/>
            <a:ext cx="6221671" cy="489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575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sp>
        <p:nvSpPr>
          <p:cNvPr id="3" name="Content Placeholder 2"/>
          <p:cNvSpPr>
            <a:spLocks noGrp="1"/>
          </p:cNvSpPr>
          <p:nvPr>
            <p:ph idx="1"/>
          </p:nvPr>
        </p:nvSpPr>
        <p:spPr>
          <a:xfrm>
            <a:off x="406399" y="1215736"/>
            <a:ext cx="11465169" cy="4961227"/>
          </a:xfrm>
        </p:spPr>
        <p:txBody>
          <a:bodyPr>
            <a:normAutofit fontScale="85000" lnSpcReduction="20000"/>
          </a:bodyPr>
          <a:lstStyle/>
          <a:p>
            <a:pPr marL="571500" indent="-571500" algn="l">
              <a:buFont typeface="Arial" panose="020B0604020202020204" pitchFamily="34" charset="0"/>
              <a:buChar char="•"/>
            </a:pPr>
            <a:r>
              <a:rPr lang="en-US" sz="3600" dirty="0"/>
              <a:t>Recordkeeping Requirements</a:t>
            </a:r>
          </a:p>
          <a:p>
            <a:pPr marL="914400" lvl="1" indent="-457200" algn="l">
              <a:buFont typeface="Wingdings" panose="05000000000000000000" pitchFamily="2" charset="2"/>
              <a:buChar char="Ø"/>
            </a:pPr>
            <a:r>
              <a:rPr lang="en-US" sz="3100" dirty="0">
                <a:solidFill>
                  <a:srgbClr val="1A2857"/>
                </a:solidFill>
              </a:rPr>
              <a:t>Test records</a:t>
            </a:r>
          </a:p>
          <a:p>
            <a:pPr marL="1371600" lvl="2" indent="-457200" algn="l">
              <a:buFont typeface="Arial" panose="020B0604020202020204" pitchFamily="34" charset="0"/>
              <a:buChar char="•"/>
            </a:pPr>
            <a:r>
              <a:rPr lang="en-US" sz="2600" dirty="0">
                <a:solidFill>
                  <a:srgbClr val="1A2857"/>
                </a:solidFill>
              </a:rPr>
              <a:t>Test results, video, pictures</a:t>
            </a:r>
          </a:p>
          <a:p>
            <a:pPr marL="914400" lvl="1" indent="-457200" algn="l">
              <a:buFont typeface="Wingdings" panose="05000000000000000000" pitchFamily="2" charset="2"/>
              <a:buChar char="Ø"/>
            </a:pPr>
            <a:r>
              <a:rPr lang="en-US" sz="3100" dirty="0">
                <a:solidFill>
                  <a:srgbClr val="1A2857"/>
                </a:solidFill>
              </a:rPr>
              <a:t>Prototype records</a:t>
            </a:r>
          </a:p>
          <a:p>
            <a:pPr marL="1371600" lvl="2" indent="-457200" algn="l">
              <a:buFont typeface="Arial" panose="020B0604020202020204" pitchFamily="34" charset="0"/>
              <a:buChar char="•"/>
            </a:pPr>
            <a:r>
              <a:rPr lang="en-US" sz="2600" dirty="0">
                <a:solidFill>
                  <a:srgbClr val="1A2857"/>
                </a:solidFill>
              </a:rPr>
              <a:t>Unique IDs, detailed description of components and manufacture, models and production lots, subordinate prototypes</a:t>
            </a:r>
          </a:p>
          <a:p>
            <a:pPr marL="914400" lvl="1" indent="-457200" algn="l">
              <a:buFont typeface="Wingdings" panose="05000000000000000000" pitchFamily="2" charset="2"/>
              <a:buChar char="Ø"/>
            </a:pPr>
            <a:r>
              <a:rPr lang="en-US" sz="3100" dirty="0">
                <a:solidFill>
                  <a:srgbClr val="1A2857"/>
                </a:solidFill>
              </a:rPr>
              <a:t>Pooling (Confirmation) records</a:t>
            </a:r>
          </a:p>
          <a:p>
            <a:pPr marL="914400" lvl="1" indent="-457200" algn="l">
              <a:buFont typeface="Wingdings" panose="05000000000000000000" pitchFamily="2" charset="2"/>
              <a:buChar char="Ø"/>
            </a:pPr>
            <a:r>
              <a:rPr lang="en-US" sz="3100" dirty="0">
                <a:solidFill>
                  <a:srgbClr val="1A2857"/>
                </a:solidFill>
              </a:rPr>
              <a:t>Quality Assurance records</a:t>
            </a:r>
          </a:p>
          <a:p>
            <a:pPr marL="1371600" lvl="2" indent="-457200" algn="l">
              <a:buFont typeface="Arial" panose="020B0604020202020204" pitchFamily="34" charset="0"/>
              <a:buChar char="•"/>
            </a:pPr>
            <a:r>
              <a:rPr lang="en-US" sz="2600" dirty="0">
                <a:solidFill>
                  <a:srgbClr val="1A2857"/>
                </a:solidFill>
              </a:rPr>
              <a:t>Procedures, production test records, production lot</a:t>
            </a:r>
          </a:p>
          <a:p>
            <a:pPr marL="914400" lvl="1" indent="-457200" algn="l">
              <a:buFont typeface="Wingdings" panose="05000000000000000000" pitchFamily="2" charset="2"/>
              <a:buChar char="Ø"/>
            </a:pPr>
            <a:r>
              <a:rPr lang="en-US" sz="3100" dirty="0">
                <a:solidFill>
                  <a:srgbClr val="1A2857"/>
                </a:solidFill>
              </a:rPr>
              <a:t>Must be maintained while prototype is in use and for 3 years after </a:t>
            </a:r>
          </a:p>
          <a:p>
            <a:pPr marL="914400" lvl="1" indent="-457200" algn="l">
              <a:buFont typeface="Wingdings" panose="05000000000000000000" pitchFamily="2" charset="2"/>
              <a:buChar char="Ø"/>
            </a:pPr>
            <a:r>
              <a:rPr lang="en-US" sz="3100" u="sng" dirty="0">
                <a:solidFill>
                  <a:srgbClr val="1A2857"/>
                </a:solidFill>
              </a:rPr>
              <a:t>All records must be maintained in English in the U.S. </a:t>
            </a:r>
          </a:p>
          <a:p>
            <a:pPr algn="l"/>
            <a:endParaRPr lang="en-US" i="1" dirty="0">
              <a:solidFill>
                <a:srgbClr val="1A2857"/>
              </a:solidFill>
            </a:endParaRPr>
          </a:p>
          <a:p>
            <a:pPr algn="l"/>
            <a:r>
              <a:rPr lang="en-US" sz="2600" i="1" dirty="0"/>
              <a:t>See §1633.11 and </a:t>
            </a:r>
            <a:r>
              <a:rPr lang="en-US" sz="2600" i="1" dirty="0">
                <a:hlinkClick r:id="rId3"/>
              </a:rPr>
              <a:t>https://www.cpsc.gov/Business--Manufacturing/Business-Education/Business-Guidance/Mattresses/Suggested-Recordkeeping-Forms-for-16-CFR-1633/</a:t>
            </a:r>
            <a:r>
              <a:rPr lang="en-US" sz="2600" i="1" dirty="0"/>
              <a:t> for more information</a:t>
            </a:r>
          </a:p>
        </p:txBody>
      </p:sp>
    </p:spTree>
    <p:extLst>
      <p:ext uri="{BB962C8B-B14F-4D97-AF65-F5344CB8AC3E}">
        <p14:creationId xmlns:p14="http://schemas.microsoft.com/office/powerpoint/2010/main" val="2324745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Mattress Sets (1633)</a:t>
            </a:r>
          </a:p>
        </p:txBody>
      </p:sp>
      <p:grpSp>
        <p:nvGrpSpPr>
          <p:cNvPr id="3" name="Group 2"/>
          <p:cNvGrpSpPr/>
          <p:nvPr/>
        </p:nvGrpSpPr>
        <p:grpSpPr>
          <a:xfrm>
            <a:off x="1905000" y="1219201"/>
            <a:ext cx="8091055" cy="5108864"/>
            <a:chOff x="1905000" y="1219200"/>
            <a:chExt cx="8513136" cy="5385391"/>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5000" y="1219200"/>
              <a:ext cx="8458200" cy="428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905001" y="5367626"/>
              <a:ext cx="8513135" cy="1236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98735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Certification Requirements</a:t>
            </a:r>
          </a:p>
        </p:txBody>
      </p:sp>
      <p:sp>
        <p:nvSpPr>
          <p:cNvPr id="3" name="Content Placeholder 2"/>
          <p:cNvSpPr>
            <a:spLocks noGrp="1"/>
          </p:cNvSpPr>
          <p:nvPr>
            <p:ph idx="1"/>
          </p:nvPr>
        </p:nvSpPr>
        <p:spPr>
          <a:xfrm>
            <a:off x="406399" y="1312985"/>
            <a:ext cx="11465169" cy="5025470"/>
          </a:xfrm>
        </p:spPr>
        <p:txBody>
          <a:bodyPr>
            <a:normAutofit/>
          </a:bodyPr>
          <a:lstStyle/>
          <a:p>
            <a:pPr marL="457200" indent="-457200">
              <a:buFont typeface="Arial" panose="020B0604020202020204" pitchFamily="34" charset="0"/>
              <a:buChar char="•"/>
            </a:pPr>
            <a:r>
              <a:rPr lang="en-US" sz="2800" dirty="0"/>
              <a:t>General Use  Product</a:t>
            </a:r>
          </a:p>
          <a:p>
            <a:pPr marL="800100" lvl="1" indent="-342900">
              <a:buFont typeface="Wingdings" panose="05000000000000000000" pitchFamily="2" charset="2"/>
              <a:buChar char="Ø"/>
            </a:pPr>
            <a:r>
              <a:rPr lang="en-US" dirty="0">
                <a:solidFill>
                  <a:srgbClr val="1A2857"/>
                </a:solidFill>
              </a:rPr>
              <a:t>General Certificate of Conformity (GCC)</a:t>
            </a:r>
          </a:p>
          <a:p>
            <a:pPr marL="800100" lvl="1" indent="-342900">
              <a:buFont typeface="Wingdings" panose="05000000000000000000" pitchFamily="2" charset="2"/>
              <a:buChar char="Ø"/>
            </a:pPr>
            <a:r>
              <a:rPr lang="en-US" dirty="0">
                <a:solidFill>
                  <a:srgbClr val="1A2857"/>
                </a:solidFill>
              </a:rPr>
              <a:t>Does not require third party testing</a:t>
            </a:r>
          </a:p>
          <a:p>
            <a:pPr lvl="1"/>
            <a:endParaRPr lang="en-US" dirty="0">
              <a:solidFill>
                <a:srgbClr val="1A2857"/>
              </a:solidFill>
            </a:endParaRPr>
          </a:p>
          <a:p>
            <a:pPr marL="457200" indent="-457200">
              <a:buFont typeface="Arial" panose="020B0604020202020204" pitchFamily="34" charset="0"/>
              <a:buChar char="•"/>
            </a:pPr>
            <a:r>
              <a:rPr lang="en-US" sz="2800" dirty="0"/>
              <a:t>Children’s Product</a:t>
            </a:r>
          </a:p>
          <a:p>
            <a:pPr marL="800100" lvl="1" indent="-342900">
              <a:buFont typeface="Wingdings" panose="05000000000000000000" pitchFamily="2" charset="2"/>
              <a:buChar char="Ø"/>
            </a:pPr>
            <a:r>
              <a:rPr lang="en-US" dirty="0">
                <a:solidFill>
                  <a:srgbClr val="1A2857"/>
                </a:solidFill>
              </a:rPr>
              <a:t>Children’s Product Certificate (CPC)</a:t>
            </a:r>
          </a:p>
          <a:p>
            <a:pPr marL="800100" lvl="1" indent="-342900">
              <a:buFont typeface="Wingdings" panose="05000000000000000000" pitchFamily="2" charset="2"/>
              <a:buChar char="Ø"/>
            </a:pPr>
            <a:r>
              <a:rPr lang="en-US" dirty="0">
                <a:solidFill>
                  <a:srgbClr val="1A2857"/>
                </a:solidFill>
              </a:rPr>
              <a:t>Requires third party testing by a CPSC-accepted laboratory for all regulations to which the product is subject</a:t>
            </a:r>
          </a:p>
          <a:p>
            <a:pPr marL="800100" lvl="1" indent="-342900">
              <a:buFont typeface="Wingdings" panose="05000000000000000000" pitchFamily="2" charset="2"/>
              <a:buChar char="Ø"/>
            </a:pPr>
            <a:r>
              <a:rPr lang="en-US" dirty="0">
                <a:solidFill>
                  <a:srgbClr val="1A2857"/>
                </a:solidFill>
              </a:rPr>
              <a:t>Applies to crib and children’s mattresses and mattress pads</a:t>
            </a:r>
          </a:p>
          <a:p>
            <a:endParaRPr lang="en-US" sz="2400" i="1" dirty="0"/>
          </a:p>
          <a:p>
            <a:pPr algn="ctr"/>
            <a:r>
              <a:rPr lang="en-US" sz="2400" i="1" dirty="0">
                <a:solidFill>
                  <a:srgbClr val="C00000"/>
                </a:solidFill>
                <a:effectLst>
                  <a:outerShdw blurRad="38100" dist="38100" dir="2700000" algn="tl">
                    <a:srgbClr val="000000">
                      <a:alpha val="43137"/>
                    </a:srgbClr>
                  </a:outerShdw>
                </a:effectLst>
              </a:rPr>
              <a:t>Issued by manufacturer (if domestic) or importer of record.  An importer can rely on testing provided by a manufacturer to issue a certificate as long as due care is exercised and all CPSC requirements are met.</a:t>
            </a:r>
          </a:p>
        </p:txBody>
      </p:sp>
    </p:spTree>
    <p:extLst>
      <p:ext uri="{BB962C8B-B14F-4D97-AF65-F5344CB8AC3E}">
        <p14:creationId xmlns:p14="http://schemas.microsoft.com/office/powerpoint/2010/main" val="2771519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Chemical Content Requirements</a:t>
            </a:r>
          </a:p>
        </p:txBody>
      </p:sp>
      <p:sp>
        <p:nvSpPr>
          <p:cNvPr id="3" name="Content Placeholder 2"/>
          <p:cNvSpPr>
            <a:spLocks noGrp="1"/>
          </p:cNvSpPr>
          <p:nvPr>
            <p:ph idx="1"/>
          </p:nvPr>
        </p:nvSpPr>
        <p:spPr>
          <a:xfrm>
            <a:off x="406399" y="1312985"/>
            <a:ext cx="11465169" cy="5056642"/>
          </a:xfrm>
        </p:spPr>
        <p:txBody>
          <a:bodyPr>
            <a:normAutofit fontScale="85000" lnSpcReduction="20000"/>
          </a:bodyPr>
          <a:lstStyle/>
          <a:p>
            <a:r>
              <a:rPr lang="en-US" sz="3400" dirty="0"/>
              <a:t>For crib and children’s mattresses and mattress pads:</a:t>
            </a:r>
          </a:p>
          <a:p>
            <a:endParaRPr lang="en-US" sz="1600" dirty="0"/>
          </a:p>
          <a:p>
            <a:pPr marL="457200" indent="-457200">
              <a:buFont typeface="Arial" panose="020B0604020202020204" pitchFamily="34" charset="0"/>
              <a:buChar char="•"/>
            </a:pPr>
            <a:r>
              <a:rPr lang="en-US" dirty="0"/>
              <a:t>Lead Content (FHSA)</a:t>
            </a:r>
          </a:p>
          <a:p>
            <a:pPr marL="800100" lvl="1" indent="-342900">
              <a:buFont typeface="Wingdings" panose="05000000000000000000" pitchFamily="2" charset="2"/>
              <a:buChar char="Ø"/>
            </a:pPr>
            <a:r>
              <a:rPr lang="en-US" dirty="0">
                <a:solidFill>
                  <a:srgbClr val="1A2857"/>
                </a:solidFill>
              </a:rPr>
              <a:t>Products designed and intended primarily for children 12 years or younger</a:t>
            </a:r>
          </a:p>
          <a:p>
            <a:pPr marL="800100" lvl="1" indent="-342900">
              <a:buFont typeface="Wingdings" panose="05000000000000000000" pitchFamily="2" charset="2"/>
              <a:buChar char="Ø"/>
            </a:pPr>
            <a:r>
              <a:rPr lang="en-US" dirty="0">
                <a:solidFill>
                  <a:srgbClr val="1A2857"/>
                </a:solidFill>
              </a:rPr>
              <a:t>Concentration may not exceed 100 ppm</a:t>
            </a:r>
          </a:p>
          <a:p>
            <a:pPr lvl="1"/>
            <a:endParaRPr lang="en-US" dirty="0">
              <a:solidFill>
                <a:srgbClr val="1A2857"/>
              </a:solidFill>
            </a:endParaRPr>
          </a:p>
          <a:p>
            <a:pPr marL="457200" indent="-457200">
              <a:buFont typeface="Arial" panose="020B0604020202020204" pitchFamily="34" charset="0"/>
              <a:buChar char="•"/>
            </a:pPr>
            <a:r>
              <a:rPr lang="en-US" dirty="0"/>
              <a:t>Lead in Paint and Surface Coatings (CPSA)</a:t>
            </a:r>
          </a:p>
          <a:p>
            <a:pPr marL="800100" lvl="1" indent="-342900">
              <a:buFont typeface="Wingdings" panose="05000000000000000000" pitchFamily="2" charset="2"/>
              <a:buChar char="Ø"/>
            </a:pPr>
            <a:r>
              <a:rPr lang="en-US" dirty="0">
                <a:solidFill>
                  <a:srgbClr val="1A2857"/>
                </a:solidFill>
              </a:rPr>
              <a:t>Products designed and intended primarily for children 12 years or younger and some general use furniture</a:t>
            </a:r>
          </a:p>
          <a:p>
            <a:pPr marL="800100" lvl="1" indent="-342900">
              <a:buFont typeface="Wingdings" panose="05000000000000000000" pitchFamily="2" charset="2"/>
              <a:buChar char="Ø"/>
            </a:pPr>
            <a:r>
              <a:rPr lang="en-US" dirty="0">
                <a:solidFill>
                  <a:srgbClr val="1A2857"/>
                </a:solidFill>
              </a:rPr>
              <a:t>Concentration may not exceed 90 ppm</a:t>
            </a:r>
          </a:p>
          <a:p>
            <a:pPr lvl="1"/>
            <a:endParaRPr lang="en-US" dirty="0">
              <a:solidFill>
                <a:srgbClr val="1A2857"/>
              </a:solidFill>
            </a:endParaRPr>
          </a:p>
          <a:p>
            <a:pPr marL="457200" indent="-457200">
              <a:buFont typeface="Arial" panose="020B0604020202020204" pitchFamily="34" charset="0"/>
              <a:buChar char="•"/>
            </a:pPr>
            <a:r>
              <a:rPr lang="en-US" dirty="0"/>
              <a:t>Phthalate Content (CPSA)</a:t>
            </a:r>
          </a:p>
          <a:p>
            <a:pPr marL="800100" lvl="1" indent="-342900">
              <a:buFont typeface="Wingdings" panose="05000000000000000000" pitchFamily="2" charset="2"/>
              <a:buChar char="Ø"/>
            </a:pPr>
            <a:r>
              <a:rPr lang="en-US" dirty="0">
                <a:solidFill>
                  <a:srgbClr val="1A2857"/>
                </a:solidFill>
              </a:rPr>
              <a:t>Children’s toys and </a:t>
            </a:r>
            <a:r>
              <a:rPr lang="en-US" i="1" dirty="0">
                <a:solidFill>
                  <a:srgbClr val="1A2857"/>
                </a:solidFill>
              </a:rPr>
              <a:t>child care articles</a:t>
            </a:r>
            <a:r>
              <a:rPr lang="en-US" dirty="0">
                <a:solidFill>
                  <a:srgbClr val="1A2857"/>
                </a:solidFill>
              </a:rPr>
              <a:t> (products used to facilitate sleeping and feeding for children 3 years or younger)</a:t>
            </a:r>
          </a:p>
          <a:p>
            <a:pPr marL="800100" lvl="1" indent="-342900">
              <a:buFont typeface="Wingdings" panose="05000000000000000000" pitchFamily="2" charset="2"/>
              <a:buChar char="Ø"/>
            </a:pPr>
            <a:r>
              <a:rPr lang="en-US" dirty="0">
                <a:solidFill>
                  <a:srgbClr val="1A2857"/>
                </a:solidFill>
              </a:rPr>
              <a:t>Only certain phthalates</a:t>
            </a:r>
          </a:p>
          <a:p>
            <a:pPr marL="800100" lvl="1" indent="-342900">
              <a:buFont typeface="Wingdings" panose="05000000000000000000" pitchFamily="2" charset="2"/>
              <a:buChar char="Ø"/>
            </a:pPr>
            <a:r>
              <a:rPr lang="en-US" dirty="0">
                <a:solidFill>
                  <a:srgbClr val="1A2857"/>
                </a:solidFill>
              </a:rPr>
              <a:t>Concentration may not exceed 0.1 %</a:t>
            </a:r>
          </a:p>
          <a:p>
            <a:endParaRPr lang="en-US" sz="2800" i="1" dirty="0"/>
          </a:p>
          <a:p>
            <a:pPr algn="ctr"/>
            <a:r>
              <a:rPr lang="en-US" sz="2800" i="1" dirty="0">
                <a:solidFill>
                  <a:srgbClr val="C00000"/>
                </a:solidFill>
                <a:effectLst>
                  <a:outerShdw blurRad="38100" dist="38100" dir="2700000" algn="tl">
                    <a:srgbClr val="000000">
                      <a:alpha val="43137"/>
                    </a:srgbClr>
                  </a:outerShdw>
                </a:effectLst>
              </a:rPr>
              <a:t>Third party testing by a CPSC-accepted laboratory is required</a:t>
            </a:r>
          </a:p>
        </p:txBody>
      </p:sp>
    </p:spTree>
    <p:extLst>
      <p:ext uri="{BB962C8B-B14F-4D97-AF65-F5344CB8AC3E}">
        <p14:creationId xmlns:p14="http://schemas.microsoft.com/office/powerpoint/2010/main" val="434760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Tracking Label Requirements</a:t>
            </a:r>
          </a:p>
        </p:txBody>
      </p:sp>
      <p:sp>
        <p:nvSpPr>
          <p:cNvPr id="3" name="Content Placeholder 2"/>
          <p:cNvSpPr>
            <a:spLocks noGrp="1"/>
          </p:cNvSpPr>
          <p:nvPr>
            <p:ph idx="1"/>
          </p:nvPr>
        </p:nvSpPr>
        <p:spPr/>
        <p:txBody>
          <a:bodyPr>
            <a:normAutofit/>
          </a:bodyPr>
          <a:lstStyle/>
          <a:p>
            <a:r>
              <a:rPr lang="en-US" dirty="0"/>
              <a:t>For crib and children’s mattresses and mattress pads:</a:t>
            </a:r>
          </a:p>
          <a:p>
            <a:endParaRPr lang="en-US" sz="2400" dirty="0"/>
          </a:p>
          <a:p>
            <a:pPr marL="457200" indent="-457200">
              <a:buFont typeface="Arial" panose="020B0604020202020204" pitchFamily="34" charset="0"/>
              <a:buChar char="•"/>
            </a:pPr>
            <a:r>
              <a:rPr lang="en-US" dirty="0"/>
              <a:t>For products designed and intended primarily for children 12 years or younger, a permanent, distinguishing mark (tracking label) must:</a:t>
            </a:r>
          </a:p>
          <a:p>
            <a:pPr marL="800100" lvl="1" indent="-342900">
              <a:buFont typeface="Wingdings" panose="05000000000000000000" pitchFamily="2" charset="2"/>
              <a:buChar char="Ø"/>
            </a:pPr>
            <a:r>
              <a:rPr lang="en-US" dirty="0">
                <a:solidFill>
                  <a:srgbClr val="1A2857"/>
                </a:solidFill>
              </a:rPr>
              <a:t>Be affixed to the product and its packaging, and </a:t>
            </a:r>
          </a:p>
          <a:p>
            <a:pPr marL="800100" lvl="1" indent="-342900">
              <a:buFont typeface="Wingdings" panose="05000000000000000000" pitchFamily="2" charset="2"/>
              <a:buChar char="Ø"/>
            </a:pPr>
            <a:r>
              <a:rPr lang="en-US" dirty="0">
                <a:solidFill>
                  <a:srgbClr val="1A2857"/>
                </a:solidFill>
              </a:rPr>
              <a:t>Provide certain identifying information.</a:t>
            </a:r>
          </a:p>
          <a:p>
            <a:pPr lvl="1"/>
            <a:endParaRPr lang="en-US" dirty="0">
              <a:solidFill>
                <a:srgbClr val="1A2857"/>
              </a:solidFill>
            </a:endParaRPr>
          </a:p>
          <a:p>
            <a:pPr marL="457200" indent="-457200">
              <a:buFont typeface="Arial" panose="020B0604020202020204" pitchFamily="34" charset="0"/>
              <a:buChar char="•"/>
            </a:pPr>
            <a:r>
              <a:rPr lang="en-US" dirty="0"/>
              <a:t>The existing required mattress labeling meets this requirement (mattress pads may not).</a:t>
            </a:r>
          </a:p>
        </p:txBody>
      </p:sp>
    </p:spTree>
    <p:extLst>
      <p:ext uri="{BB962C8B-B14F-4D97-AF65-F5344CB8AC3E}">
        <p14:creationId xmlns:p14="http://schemas.microsoft.com/office/powerpoint/2010/main" val="3792295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Designing for Safety</a:t>
            </a:r>
          </a:p>
        </p:txBody>
      </p:sp>
      <p:sp>
        <p:nvSpPr>
          <p:cNvPr id="3" name="Content Placeholder 2"/>
          <p:cNvSpPr>
            <a:spLocks noGrp="1"/>
          </p:cNvSpPr>
          <p:nvPr>
            <p:ph idx="1"/>
          </p:nvPr>
        </p:nvSpPr>
        <p:spPr>
          <a:xfrm>
            <a:off x="406399" y="1215735"/>
            <a:ext cx="11465169" cy="5309755"/>
          </a:xfrm>
        </p:spPr>
        <p:txBody>
          <a:bodyPr>
            <a:normAutofit fontScale="85000" lnSpcReduction="20000"/>
          </a:bodyPr>
          <a:lstStyle/>
          <a:p>
            <a:pPr marL="457200" indent="-457200">
              <a:lnSpc>
                <a:spcPct val="150000"/>
              </a:lnSpc>
              <a:buFont typeface="Arial" panose="020B0604020202020204" pitchFamily="34" charset="0"/>
              <a:buChar char="•"/>
            </a:pPr>
            <a:r>
              <a:rPr lang="en-US" dirty="0"/>
              <a:t>Know and comply with all applicable safety requirements.</a:t>
            </a:r>
          </a:p>
          <a:p>
            <a:pPr marL="457200" indent="-457200">
              <a:lnSpc>
                <a:spcPct val="150000"/>
              </a:lnSpc>
              <a:buFont typeface="Arial" panose="020B0604020202020204" pitchFamily="34" charset="0"/>
              <a:buChar char="•"/>
            </a:pPr>
            <a:r>
              <a:rPr lang="en-US" dirty="0"/>
              <a:t>Conduct required testing (or exercise due care in accepting test results from another party).</a:t>
            </a:r>
          </a:p>
          <a:p>
            <a:pPr marL="457200" indent="-457200">
              <a:lnSpc>
                <a:spcPct val="150000"/>
              </a:lnSpc>
              <a:buFont typeface="Arial" panose="020B0604020202020204" pitchFamily="34" charset="0"/>
              <a:buChar char="•"/>
            </a:pPr>
            <a:r>
              <a:rPr lang="en-US" dirty="0"/>
              <a:t>Maintain consistent procedures and retain records.</a:t>
            </a:r>
          </a:p>
          <a:p>
            <a:pPr marL="457200" indent="-457200">
              <a:lnSpc>
                <a:spcPct val="150000"/>
              </a:lnSpc>
              <a:buFont typeface="Arial" panose="020B0604020202020204" pitchFamily="34" charset="0"/>
              <a:buChar char="•"/>
            </a:pPr>
            <a:r>
              <a:rPr lang="en-US" dirty="0"/>
              <a:t>Monitor components and suppliers.</a:t>
            </a:r>
          </a:p>
          <a:p>
            <a:pPr marL="457200" indent="-457200">
              <a:lnSpc>
                <a:spcPct val="150000"/>
              </a:lnSpc>
              <a:buFont typeface="Arial" panose="020B0604020202020204" pitchFamily="34" charset="0"/>
              <a:buChar char="•"/>
            </a:pPr>
            <a:r>
              <a:rPr lang="en-US" dirty="0"/>
              <a:t>Confirm materials and component specifications .</a:t>
            </a:r>
          </a:p>
          <a:p>
            <a:pPr marL="457200" indent="-457200">
              <a:lnSpc>
                <a:spcPct val="150000"/>
              </a:lnSpc>
              <a:buFont typeface="Arial" panose="020B0604020202020204" pitchFamily="34" charset="0"/>
              <a:buChar char="•"/>
            </a:pPr>
            <a:r>
              <a:rPr lang="en-US" dirty="0"/>
              <a:t>Maintain consistent methods of assembly.</a:t>
            </a:r>
          </a:p>
          <a:p>
            <a:pPr marL="457200" indent="-457200">
              <a:lnSpc>
                <a:spcPct val="150000"/>
              </a:lnSpc>
              <a:buFont typeface="Arial" panose="020B0604020202020204" pitchFamily="34" charset="0"/>
              <a:buChar char="•"/>
            </a:pPr>
            <a:r>
              <a:rPr lang="en-US" dirty="0"/>
              <a:t>Report problems early.</a:t>
            </a:r>
          </a:p>
          <a:p>
            <a:pPr algn="ctr">
              <a:lnSpc>
                <a:spcPct val="150000"/>
              </a:lnSpc>
            </a:pPr>
            <a:r>
              <a:rPr lang="en-US" i="1" dirty="0">
                <a:solidFill>
                  <a:srgbClr val="FF0000"/>
                </a:solidFill>
              </a:rPr>
              <a:t>Include safety in your product design from the beginning of your manufacturing or sourcing process.</a:t>
            </a:r>
          </a:p>
        </p:txBody>
      </p:sp>
    </p:spTree>
    <p:extLst>
      <p:ext uri="{BB962C8B-B14F-4D97-AF65-F5344CB8AC3E}">
        <p14:creationId xmlns:p14="http://schemas.microsoft.com/office/powerpoint/2010/main" val="2767778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a  decline in the rate of deaths and injuries associated with consumer products over the past 40 years.</a:t>
            </a: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3336971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565161" y="495300"/>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805723" y="1430482"/>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hlinkClick r:id="rId3"/>
              </a:rPr>
              <a:t>CPSCinChina@CPSC.GOV</a:t>
            </a:r>
            <a:r>
              <a:rPr lang="en-US" sz="3200" dirty="0">
                <a:solidFill>
                  <a:srgbClr val="002060"/>
                </a:solidFill>
                <a:latin typeface="+mj-lt"/>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9625" y="3777729"/>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4260555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543642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317880"/>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2138823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565750"/>
            <a:ext cx="3855028" cy="954107"/>
          </a:xfrm>
          <a:prstGeom prst="rect">
            <a:avLst/>
          </a:prstGeom>
        </p:spPr>
        <p:txBody>
          <a:bodyPr wrap="square">
            <a:spAutoFit/>
          </a:bodyPr>
          <a:lstStyle/>
          <a:p>
            <a:pPr lvl="0" algn="ctr">
              <a:buClr>
                <a:srgbClr val="1D2757"/>
              </a:buClr>
            </a:pPr>
            <a:r>
              <a:rPr lang="en-US" sz="28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862630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6640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3729030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mandatory standards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a:t>
            </a:r>
            <a:r>
              <a:rPr lang="en-US" dirty="0">
                <a:solidFill>
                  <a:srgbClr val="1A2857"/>
                </a:solidFill>
              </a:rPr>
              <a:t>give details of requirements </a:t>
            </a:r>
            <a:r>
              <a:rPr lang="en-US" b="1" u="sng" dirty="0">
                <a:solidFill>
                  <a:srgbClr val="1A2857"/>
                </a:solidFill>
              </a:rPr>
              <a:t>within</a:t>
            </a:r>
            <a:r>
              <a:rPr lang="en-US" dirty="0">
                <a:solidFill>
                  <a:srgbClr val="1A2857"/>
                </a:solidFill>
              </a:rPr>
              <a:t> a specific standard</a:t>
            </a:r>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5602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lnSpcReduction="10000"/>
          </a:bodyPr>
          <a:lstStyle/>
          <a:p>
            <a:pPr algn="ctr"/>
            <a:r>
              <a:rPr lang="en-US" dirty="0"/>
              <a:t>CPSC Mattress Resources</a:t>
            </a:r>
          </a:p>
        </p:txBody>
      </p:sp>
      <p:sp>
        <p:nvSpPr>
          <p:cNvPr id="5" name="Text Placeholder 4"/>
          <p:cNvSpPr>
            <a:spLocks noGrp="1"/>
          </p:cNvSpPr>
          <p:nvPr>
            <p:ph type="body" sz="quarter" idx="12"/>
          </p:nvPr>
        </p:nvSpPr>
        <p:spPr/>
        <p:txBody>
          <a:bodyPr>
            <a:normAutofit fontScale="92500" lnSpcReduction="20000"/>
          </a:bodyPr>
          <a:lstStyle/>
          <a:p>
            <a:pPr marL="457200" indent="-457200">
              <a:buFont typeface="Arial" panose="020B0604020202020204" pitchFamily="34" charset="0"/>
              <a:buChar char="•"/>
            </a:pPr>
            <a:r>
              <a:rPr lang="en-US" sz="2600" dirty="0"/>
              <a:t>Mattress Information Page</a:t>
            </a:r>
          </a:p>
          <a:p>
            <a:pPr lvl="1"/>
            <a:r>
              <a:rPr lang="en-US" sz="1700" dirty="0">
                <a:hlinkClick r:id="rId3"/>
              </a:rPr>
              <a:t>https://www.cpsc.gov/Business--Manufacturing/Business-Education/Business-Guidance/Mattresses</a:t>
            </a:r>
            <a:endParaRPr lang="en-US" sz="1700" dirty="0"/>
          </a:p>
          <a:p>
            <a:pPr lvl="1"/>
            <a:r>
              <a:rPr lang="de-DE" sz="1700" dirty="0"/>
              <a:t>(English) </a:t>
            </a:r>
            <a:r>
              <a:rPr lang="de-DE" sz="1700" dirty="0">
                <a:hlinkClick r:id="rId4"/>
              </a:rPr>
              <a:t>https://www.cpsc.gov/s3fs-public/pdfs/blk_pdf_mattqa.pdf</a:t>
            </a:r>
            <a:r>
              <a:rPr lang="de-DE" sz="1700" dirty="0"/>
              <a:t> </a:t>
            </a:r>
          </a:p>
          <a:p>
            <a:pPr lvl="1"/>
            <a:r>
              <a:rPr lang="de-DE" sz="1700" dirty="0"/>
              <a:t>(Chinese) </a:t>
            </a:r>
            <a:r>
              <a:rPr lang="de-DE" sz="1700" dirty="0">
                <a:hlinkClick r:id="rId5"/>
              </a:rPr>
              <a:t>https://www.cpsc.gov/s3fs-public/pdfs/blk_pdf_openflame_ch.pdf</a:t>
            </a:r>
            <a:r>
              <a:rPr lang="de-DE" sz="1700" dirty="0"/>
              <a:t>    </a:t>
            </a:r>
          </a:p>
          <a:p>
            <a:pPr lvl="1"/>
            <a:endParaRPr lang="en-US" sz="1700" dirty="0"/>
          </a:p>
          <a:p>
            <a:pPr marL="457200" indent="-457200">
              <a:buFont typeface="Arial" panose="020B0604020202020204" pitchFamily="34" charset="0"/>
              <a:buChar char="•"/>
            </a:pPr>
            <a:r>
              <a:rPr lang="en-US" sz="2600"/>
              <a:t>Regulations </a:t>
            </a:r>
            <a:endParaRPr lang="en-US" sz="2600" dirty="0"/>
          </a:p>
          <a:p>
            <a:pPr lvl="1"/>
            <a:r>
              <a:rPr lang="en-US" sz="1700" dirty="0"/>
              <a:t>1632 </a:t>
            </a:r>
            <a:r>
              <a:rPr lang="en-US" sz="1700" dirty="0">
                <a:hlinkClick r:id="rId6"/>
              </a:rPr>
              <a:t>http://www.ecfr.gov/cgi-bin/text-idx?SID=59ceb81a60d382bcc84bf00de2828ad9&amp;node=16:2.0.1.4.98&amp;rgn=div5</a:t>
            </a:r>
            <a:r>
              <a:rPr lang="en-US" sz="1700" dirty="0"/>
              <a:t> </a:t>
            </a:r>
          </a:p>
          <a:p>
            <a:pPr lvl="1"/>
            <a:r>
              <a:rPr lang="en-US" sz="1700" dirty="0"/>
              <a:t>1633 </a:t>
            </a:r>
            <a:r>
              <a:rPr lang="en-US" sz="1700" dirty="0">
                <a:hlinkClick r:id="rId7"/>
              </a:rPr>
              <a:t>https://www.ecfr.gov/cgi-bin/text-idx?SID=80fb5cb965175b6f41f2637cf585bad1&amp;mc=true&amp;node=pt16.2.1633&amp;rgn=div5</a:t>
            </a:r>
            <a:r>
              <a:rPr lang="en-US" sz="1700" dirty="0"/>
              <a:t> </a:t>
            </a:r>
          </a:p>
          <a:p>
            <a:pPr lvl="1"/>
            <a:endParaRPr lang="en-US" sz="2600" dirty="0"/>
          </a:p>
          <a:p>
            <a:pPr marL="457200" indent="-457200">
              <a:buFont typeface="Arial" panose="020B0604020202020204" pitchFamily="34" charset="0"/>
              <a:buChar char="•"/>
            </a:pPr>
            <a:r>
              <a:rPr lang="en-US" sz="2600" dirty="0"/>
              <a:t>Laboratory Manuals</a:t>
            </a:r>
          </a:p>
          <a:p>
            <a:pPr lvl="1"/>
            <a:r>
              <a:rPr lang="en-US" sz="1700" dirty="0"/>
              <a:t>1632 </a:t>
            </a:r>
            <a:r>
              <a:rPr lang="en-US" sz="1700" dirty="0">
                <a:hlinkClick r:id="rId8"/>
              </a:rPr>
              <a:t>https://www.cpsc.gov/s3fs-public/pdfs/blk_media_testmatt.pdf</a:t>
            </a:r>
            <a:endParaRPr lang="en-US" sz="1700" dirty="0"/>
          </a:p>
          <a:p>
            <a:pPr lvl="1"/>
            <a:r>
              <a:rPr lang="en-US" sz="1700" dirty="0"/>
              <a:t>1633 </a:t>
            </a:r>
            <a:r>
              <a:rPr lang="en-US" sz="1700" dirty="0">
                <a:hlinkClick r:id="rId9"/>
              </a:rPr>
              <a:t>https://www.cpsc.gov/s3fs-public/pdfs/blk_media_labmanual.pdf</a:t>
            </a:r>
            <a:endParaRPr lang="en-US" sz="1700" dirty="0"/>
          </a:p>
          <a:p>
            <a:pPr lvl="1"/>
            <a:endParaRPr lang="en-US" sz="1700" dirty="0"/>
          </a:p>
          <a:p>
            <a:pPr marL="457200" indent="-457200">
              <a:buFont typeface="Arial" panose="020B0604020202020204" pitchFamily="34" charset="0"/>
              <a:buChar char="•"/>
            </a:pPr>
            <a:r>
              <a:rPr lang="en-US" sz="2600" dirty="0"/>
              <a:t>Recent Mattress Webinar (September 2017)</a:t>
            </a:r>
          </a:p>
          <a:p>
            <a:pPr lvl="1"/>
            <a:r>
              <a:rPr lang="en-US" sz="1700" dirty="0">
                <a:hlinkClick r:id="rId10"/>
              </a:rPr>
              <a:t>https://www.cpsc.gov/Newsroom/Video/cpsc-small-business-office-webinar-series-mattresses</a:t>
            </a:r>
            <a:r>
              <a:rPr lang="en-US" sz="1700" dirty="0"/>
              <a:t> </a:t>
            </a:r>
          </a:p>
        </p:txBody>
      </p:sp>
    </p:spTree>
    <p:extLst>
      <p:ext uri="{BB962C8B-B14F-4D97-AF65-F5344CB8AC3E}">
        <p14:creationId xmlns:p14="http://schemas.microsoft.com/office/powerpoint/2010/main" val="1291905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Podcast Series</a:t>
            </a:r>
            <a:endParaRPr lang="en-US" dirty="0"/>
          </a:p>
          <a:p>
            <a:pPr algn="ctr"/>
            <a:endParaRPr lang="en-US" dirty="0"/>
          </a:p>
        </p:txBody>
      </p:sp>
      <p:graphicFrame>
        <p:nvGraphicFramePr>
          <p:cNvPr id="5" name="Table 4"/>
          <p:cNvGraphicFramePr>
            <a:graphicFrameLocks noGrp="1"/>
          </p:cNvGraphicFramePr>
          <p:nvPr>
            <p:extLst/>
          </p:nvPr>
        </p:nvGraphicFramePr>
        <p:xfrm>
          <a:off x="1689654" y="1605707"/>
          <a:ext cx="9116892" cy="296672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mn-lt"/>
                        </a:rPr>
                        <a:t>Podcast</a:t>
                      </a:r>
                    </a:p>
                  </a:txBody>
                  <a:tcPr/>
                </a:tc>
                <a:tc>
                  <a:txBody>
                    <a:bodyPr/>
                    <a:lstStyle/>
                    <a:p>
                      <a:pPr algn="ctr"/>
                      <a:r>
                        <a:rPr lang="en-US" sz="1800" b="1">
                          <a:solidFill>
                            <a:schemeClr val="bg2"/>
                          </a:solidFill>
                          <a:latin typeface="+mn-lt"/>
                        </a:rPr>
                        <a:t>Topics</a:t>
                      </a:r>
                      <a:endParaRPr lang="en-US" sz="1800" b="1" dirty="0">
                        <a:solidFill>
                          <a:schemeClr val="bg2"/>
                        </a:solidFill>
                        <a:latin typeface="+mn-lt"/>
                      </a:endParaRP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Selling Safe Electrical</a:t>
                      </a:r>
                      <a:r>
                        <a:rPr lang="en-US" sz="1800" baseline="0" dirty="0">
                          <a:effectLst/>
                          <a:latin typeface="+mn-lt"/>
                          <a:ea typeface="Calibri" panose="020F0502020204030204" pitchFamily="34" charset="0"/>
                        </a:rPr>
                        <a:t> Products to the U.S.</a:t>
                      </a:r>
                      <a:r>
                        <a:rPr lang="en-US" sz="1800" dirty="0">
                          <a:effectLst/>
                          <a:latin typeface="+mn-lt"/>
                          <a:ea typeface="Calibri" panose="020F0502020204030204" pitchFamily="34" charset="0"/>
                        </a:rPr>
                        <a:t> Market</a:t>
                      </a: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#2</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a:t>
                      </a:r>
                      <a:r>
                        <a:rPr lang="en-US" sz="1800" baseline="0" dirty="0">
                          <a:effectLst/>
                          <a:latin typeface="+mn-lt"/>
                          <a:ea typeface="Calibri" panose="020F0502020204030204" pitchFamily="34" charset="0"/>
                        </a:rPr>
                        <a:t> Apparel </a:t>
                      </a:r>
                      <a:r>
                        <a:rPr lang="en-US" sz="1800" dirty="0">
                          <a:effectLst/>
                          <a:latin typeface="+mn-lt"/>
                          <a:ea typeface="Calibri" panose="020F0502020204030204" pitchFamily="34" charset="0"/>
                        </a:rPr>
                        <a:t>Requirements</a:t>
                      </a: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#3</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Bicycle Regulations Safety Standards </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 Mattress</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mn-lt"/>
                          <a:ea typeface="Calibri" panose="020F0502020204030204" pitchFamily="34" charset="0"/>
                        </a:rPr>
                        <a:t>#5</a:t>
                      </a:r>
                    </a:p>
                  </a:txBody>
                  <a:tcPr marL="0" marR="0" marT="0" marB="0"/>
                </a:tc>
                <a:tc>
                  <a:txBody>
                    <a:bodyPr/>
                    <a:lstStyle/>
                    <a:p>
                      <a:pPr marL="0" marR="0" algn="l">
                        <a:spcBef>
                          <a:spcPts val="0"/>
                        </a:spcBef>
                        <a:spcAft>
                          <a:spcPts val="0"/>
                        </a:spcAft>
                      </a:pPr>
                      <a:r>
                        <a:rPr lang="en-US" sz="1800" dirty="0">
                          <a:solidFill>
                            <a:schemeClr val="dk1"/>
                          </a:solidFill>
                          <a:effectLst/>
                          <a:latin typeface="+mn-lt"/>
                          <a:ea typeface="+mn-ea"/>
                          <a:cs typeface="+mn-cs"/>
                        </a:rPr>
                        <a:t>Durable Infant or Toddler Products Common Requirements</a:t>
                      </a:r>
                      <a:endParaRPr lang="en-US" sz="1800" b="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#6</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Carriage and Stroller</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#7</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Toy</a:t>
                      </a:r>
                      <a:r>
                        <a:rPr lang="en-US" sz="1800" baseline="0" dirty="0">
                          <a:effectLst/>
                          <a:latin typeface="+mn-lt"/>
                          <a:ea typeface="Calibri" panose="020F0502020204030204" pitchFamily="34" charset="0"/>
                        </a:rPr>
                        <a:t> Safety</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7"/>
                  </a:ext>
                </a:extLst>
              </a:tr>
            </a:tbl>
          </a:graphicData>
        </a:graphic>
      </p:graphicFrame>
      <p:sp>
        <p:nvSpPr>
          <p:cNvPr id="3" name="Rectangle 2"/>
          <p:cNvSpPr/>
          <p:nvPr/>
        </p:nvSpPr>
        <p:spPr>
          <a:xfrm>
            <a:off x="3056372" y="4997828"/>
            <a:ext cx="6096000" cy="954107"/>
          </a:xfrm>
          <a:prstGeom prst="rect">
            <a:avLst/>
          </a:prstGeom>
        </p:spPr>
        <p:txBody>
          <a:bodyPr>
            <a:spAutoFit/>
          </a:bodyPr>
          <a:lstStyle/>
          <a:p>
            <a:pPr algn="ctr"/>
            <a:r>
              <a:rPr lang="en-US" sz="2800" dirty="0">
                <a:latin typeface="Calibri" panose="020F050202020403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3"/>
              </a:rPr>
              <a:t>CPSCinChina@cpsc.gov</a:t>
            </a:r>
            <a:r>
              <a:rPr lang="en-US" sz="2800" dirty="0">
                <a:latin typeface="Calibri" panose="020F0502020204030204" pitchFamily="34"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5482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sz="3200" dirty="0">
                <a:solidFill>
                  <a:srgbClr val="4C4C4C"/>
                </a:solidFill>
              </a:rPr>
              <a:t>The slides used in this podcast are not a comprehensive statement of legal requirements or policy and should not be relied upon for that purpose. You should consult official versions of U.S. statutes and regulations, as well as published CPSC guidance when making decisions that could affect the safety and compliance of products entering U.S. commerce. Note that references are provided at the end of the presentation. </a:t>
            </a:r>
          </a:p>
          <a:p>
            <a:endParaRPr lang="en-US" dirty="0"/>
          </a:p>
        </p:txBody>
      </p:sp>
    </p:spTree>
    <p:extLst>
      <p:ext uri="{BB962C8B-B14F-4D97-AF65-F5344CB8AC3E}">
        <p14:creationId xmlns:p14="http://schemas.microsoft.com/office/powerpoint/2010/main" val="1314364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523" y="2772265"/>
            <a:ext cx="10515600" cy="940043"/>
          </a:xfrm>
        </p:spPr>
        <p:txBody>
          <a:bodyPr>
            <a:normAutofit/>
          </a:bodyPr>
          <a:lstStyle/>
          <a:p>
            <a:pPr algn="ctr"/>
            <a:r>
              <a:rPr lang="en-US" sz="3200" dirty="0"/>
              <a:t>Overview of U.S. Mattress Requirements</a:t>
            </a:r>
            <a:endParaRPr lang="en-US" dirty="0"/>
          </a:p>
        </p:txBody>
      </p:sp>
    </p:spTree>
    <p:extLst>
      <p:ext uri="{BB962C8B-B14F-4D97-AF65-F5344CB8AC3E}">
        <p14:creationId xmlns:p14="http://schemas.microsoft.com/office/powerpoint/2010/main" val="1396330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Topics</a:t>
            </a:r>
          </a:p>
        </p:txBody>
      </p:sp>
      <p:sp>
        <p:nvSpPr>
          <p:cNvPr id="3" name="Content Placeholder 2"/>
          <p:cNvSpPr>
            <a:spLocks noGrp="1"/>
          </p:cNvSpPr>
          <p:nvPr>
            <p:ph idx="1"/>
          </p:nvPr>
        </p:nvSpPr>
        <p:spPr>
          <a:xfrm>
            <a:off x="406399" y="1143000"/>
            <a:ext cx="11465169" cy="5033963"/>
          </a:xfrm>
        </p:spPr>
        <p:txBody>
          <a:bodyPr>
            <a:normAutofit/>
          </a:bodyPr>
          <a:lstStyle/>
          <a:p>
            <a:pPr marL="457200" indent="-457200">
              <a:lnSpc>
                <a:spcPct val="150000"/>
              </a:lnSpc>
              <a:buFont typeface="Wingdings" panose="05000000000000000000" pitchFamily="2" charset="2"/>
              <a:buChar char="Ø"/>
            </a:pPr>
            <a:r>
              <a:rPr lang="en-US" dirty="0">
                <a:hlinkClick r:id="rId3" action="ppaction://hlinksldjump"/>
              </a:rPr>
              <a:t>What Is a Mattress?</a:t>
            </a:r>
            <a:endParaRPr lang="en-US" dirty="0"/>
          </a:p>
          <a:p>
            <a:pPr marL="457200" indent="-457200">
              <a:lnSpc>
                <a:spcPct val="150000"/>
              </a:lnSpc>
              <a:buFont typeface="Wingdings" panose="05000000000000000000" pitchFamily="2" charset="2"/>
              <a:buChar char="Ø"/>
            </a:pPr>
            <a:r>
              <a:rPr lang="en-US" dirty="0">
                <a:hlinkClick r:id="rId4" action="ppaction://hlinksldjump"/>
              </a:rPr>
              <a:t>U.S. Mattress Requirements</a:t>
            </a:r>
            <a:endParaRPr lang="en-US" dirty="0"/>
          </a:p>
          <a:p>
            <a:pPr marL="800100" lvl="1" indent="-342900">
              <a:lnSpc>
                <a:spcPct val="150000"/>
              </a:lnSpc>
              <a:buFont typeface="Arial" panose="020B0604020202020204" pitchFamily="34" charset="0"/>
              <a:buChar char="•"/>
            </a:pPr>
            <a:r>
              <a:rPr lang="en-US" dirty="0">
                <a:hlinkClick r:id="rId5" action="ppaction://hlinksldjump"/>
              </a:rPr>
              <a:t>Flammability, Labeling, and Recordkeeping</a:t>
            </a:r>
            <a:endParaRPr lang="en-US" dirty="0"/>
          </a:p>
          <a:p>
            <a:pPr marL="800100" lvl="1" indent="-342900">
              <a:lnSpc>
                <a:spcPct val="150000"/>
              </a:lnSpc>
              <a:buFont typeface="Arial" panose="020B0604020202020204" pitchFamily="34" charset="0"/>
              <a:buChar char="•"/>
            </a:pPr>
            <a:r>
              <a:rPr lang="en-US" dirty="0">
                <a:hlinkClick r:id="rId6" action="ppaction://hlinksldjump"/>
              </a:rPr>
              <a:t>Certification</a:t>
            </a:r>
            <a:endParaRPr lang="en-US" dirty="0"/>
          </a:p>
          <a:p>
            <a:pPr marL="800100" lvl="1" indent="-342900">
              <a:lnSpc>
                <a:spcPct val="150000"/>
              </a:lnSpc>
              <a:buFont typeface="Arial" panose="020B0604020202020204" pitchFamily="34" charset="0"/>
              <a:buChar char="•"/>
            </a:pPr>
            <a:r>
              <a:rPr lang="en-US" dirty="0">
                <a:hlinkClick r:id="rId7" action="ppaction://hlinksldjump"/>
              </a:rPr>
              <a:t>Chemical Content</a:t>
            </a:r>
            <a:endParaRPr lang="en-US" dirty="0"/>
          </a:p>
          <a:p>
            <a:pPr marL="800100" lvl="1" indent="-342900">
              <a:lnSpc>
                <a:spcPct val="150000"/>
              </a:lnSpc>
              <a:buFont typeface="Arial" panose="020B0604020202020204" pitchFamily="34" charset="0"/>
              <a:buChar char="•"/>
            </a:pPr>
            <a:r>
              <a:rPr lang="en-US" dirty="0">
                <a:hlinkClick r:id="rId8" action="ppaction://hlinksldjump"/>
              </a:rPr>
              <a:t>Tracking Labels</a:t>
            </a:r>
            <a:endParaRPr lang="en-US" dirty="0"/>
          </a:p>
          <a:p>
            <a:pPr marL="457200" indent="-457200">
              <a:lnSpc>
                <a:spcPct val="150000"/>
              </a:lnSpc>
              <a:buFont typeface="Wingdings" panose="05000000000000000000" pitchFamily="2" charset="2"/>
              <a:buChar char="Ø"/>
            </a:pPr>
            <a:r>
              <a:rPr lang="en-US" dirty="0">
                <a:hlinkClick r:id="rId9" action="ppaction://hlinksldjump"/>
              </a:rPr>
              <a:t>Designing for Safety</a:t>
            </a:r>
            <a:endParaRPr lang="en-US" dirty="0"/>
          </a:p>
          <a:p>
            <a:pPr marL="457200" indent="-457200">
              <a:lnSpc>
                <a:spcPct val="150000"/>
              </a:lnSpc>
              <a:buFont typeface="Wingdings" panose="05000000000000000000" pitchFamily="2" charset="2"/>
              <a:buChar char="Ø"/>
            </a:pPr>
            <a:r>
              <a:rPr lang="en-US" dirty="0">
                <a:hlinkClick r:id="rId10" action="ppaction://hlinksldjump"/>
              </a:rPr>
              <a:t>Resources</a:t>
            </a:r>
            <a:endParaRPr lang="en-US" dirty="0"/>
          </a:p>
        </p:txBody>
      </p:sp>
    </p:spTree>
    <p:extLst>
      <p:ext uri="{BB962C8B-B14F-4D97-AF65-F5344CB8AC3E}">
        <p14:creationId xmlns:p14="http://schemas.microsoft.com/office/powerpoint/2010/main" val="2191124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a Mattress?</a:t>
            </a:r>
          </a:p>
        </p:txBody>
      </p:sp>
      <p:sp>
        <p:nvSpPr>
          <p:cNvPr id="3" name="Content Placeholder 2"/>
          <p:cNvSpPr>
            <a:spLocks noGrp="1"/>
          </p:cNvSpPr>
          <p:nvPr>
            <p:ph idx="1"/>
          </p:nvPr>
        </p:nvSpPr>
        <p:spPr>
          <a:xfrm>
            <a:off x="842818" y="1484923"/>
            <a:ext cx="10826174" cy="4692040"/>
          </a:xfrm>
        </p:spPr>
        <p:txBody>
          <a:bodyPr>
            <a:normAutofit/>
          </a:bodyPr>
          <a:lstStyle/>
          <a:p>
            <a:r>
              <a:rPr lang="en-US" dirty="0"/>
              <a:t>Regulatory Definitions and Scope:</a:t>
            </a:r>
          </a:p>
          <a:p>
            <a:pPr marL="800100" lvl="1" indent="-342900">
              <a:buFont typeface="Arial" panose="020B0604020202020204" pitchFamily="34" charset="0"/>
              <a:buChar char="•"/>
            </a:pPr>
            <a:r>
              <a:rPr lang="en-US" dirty="0"/>
              <a:t>A </a:t>
            </a:r>
            <a:r>
              <a:rPr lang="en-US" b="1" i="1" dirty="0"/>
              <a:t>mattress</a:t>
            </a:r>
            <a:r>
              <a:rPr lang="en-US" dirty="0"/>
              <a:t> is:</a:t>
            </a:r>
          </a:p>
          <a:p>
            <a:pPr marL="1257300" lvl="2" indent="-342900">
              <a:buFont typeface="Wingdings" panose="05000000000000000000" pitchFamily="2" charset="2"/>
              <a:buChar char="Ø"/>
            </a:pPr>
            <a:r>
              <a:rPr lang="en-US" dirty="0"/>
              <a:t>A ticking filled with a resilient material used alone or in combination with other products intended or promoted for sleeping upon, including mattresses that have undergone renovation.</a:t>
            </a:r>
          </a:p>
          <a:p>
            <a:pPr marL="1257300" lvl="2" indent="-342900">
              <a:buFont typeface="Wingdings" panose="05000000000000000000" pitchFamily="2" charset="2"/>
              <a:buChar char="Ø"/>
            </a:pPr>
            <a:r>
              <a:rPr lang="en-US" dirty="0"/>
              <a:t>Subject to both 16 CFR parts 1632 </a:t>
            </a:r>
            <a:r>
              <a:rPr lang="en-US" u="sng" dirty="0"/>
              <a:t>and</a:t>
            </a:r>
            <a:r>
              <a:rPr lang="en-US" dirty="0"/>
              <a:t> 1633.</a:t>
            </a:r>
          </a:p>
          <a:p>
            <a:pPr marL="800100" lvl="1" indent="-342900">
              <a:buFont typeface="Arial" panose="020B0604020202020204" pitchFamily="34" charset="0"/>
              <a:buChar char="•"/>
            </a:pPr>
            <a:r>
              <a:rPr lang="en-US" dirty="0"/>
              <a:t>A </a:t>
            </a:r>
            <a:r>
              <a:rPr lang="en-US" b="1" i="1" dirty="0"/>
              <a:t>mattress pad </a:t>
            </a:r>
            <a:r>
              <a:rPr lang="en-US" dirty="0"/>
              <a:t>is:</a:t>
            </a:r>
          </a:p>
          <a:p>
            <a:pPr marL="1257300" lvl="2" indent="-342900">
              <a:buFont typeface="Wingdings" panose="05000000000000000000" pitchFamily="2" charset="2"/>
              <a:buChar char="Ø"/>
            </a:pPr>
            <a:r>
              <a:rPr lang="en-US" dirty="0"/>
              <a:t>A thin, flat mat or cushion, or ticking filled with resilient material for use on top of a mattress.</a:t>
            </a:r>
          </a:p>
          <a:p>
            <a:pPr marL="1257300" lvl="2" indent="-342900">
              <a:buFont typeface="Wingdings" panose="05000000000000000000" pitchFamily="2" charset="2"/>
              <a:buChar char="Ø"/>
            </a:pPr>
            <a:r>
              <a:rPr lang="en-US" dirty="0"/>
              <a:t>Subject to 16 CFR part 1632 only.</a:t>
            </a:r>
          </a:p>
        </p:txBody>
      </p:sp>
      <p:pic>
        <p:nvPicPr>
          <p:cNvPr id="5" name="Picture 4"/>
          <p:cNvPicPr>
            <a:picLocks noChangeAspect="1"/>
          </p:cNvPicPr>
          <p:nvPr/>
        </p:nvPicPr>
        <p:blipFill>
          <a:blip r:embed="rId3" cstate="print">
            <a:lum contrast="21000"/>
            <a:extLst>
              <a:ext uri="{BEBA8EAE-BF5A-486C-A8C5-ECC9F3942E4B}">
                <a14:imgProps xmlns:a14="http://schemas.microsoft.com/office/drawing/2010/main">
                  <a14:imgLayer r:embed="rId4">
                    <a14:imgEffect>
                      <a14:backgroundRemoval t="584" b="98444" l="0" r="100000"/>
                    </a14:imgEffect>
                    <a14:imgEffect>
                      <a14:brightnessContrast contrast="23000"/>
                    </a14:imgEffect>
                  </a14:imgLayer>
                </a14:imgProps>
              </a:ext>
              <a:ext uri="{28A0092B-C50C-407E-A947-70E740481C1C}">
                <a14:useLocalDpi xmlns:a14="http://schemas.microsoft.com/office/drawing/2010/main" val="0"/>
              </a:ext>
            </a:extLst>
          </a:blip>
          <a:stretch>
            <a:fillRect/>
          </a:stretch>
        </p:blipFill>
        <p:spPr>
          <a:xfrm>
            <a:off x="406399" y="2521845"/>
            <a:ext cx="1319856" cy="726344"/>
          </a:xfrm>
          <a:prstGeom prst="ellipse">
            <a:avLst/>
          </a:prstGeom>
          <a:solidFill>
            <a:schemeClr val="accent2"/>
          </a:solidFill>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970" y="4009911"/>
            <a:ext cx="1374285" cy="1301421"/>
          </a:xfrm>
          <a:prstGeom prst="rect">
            <a:avLst/>
          </a:prstGeom>
          <a:ln w="28575">
            <a:noFill/>
          </a:ln>
        </p:spPr>
      </p:pic>
    </p:spTree>
    <p:extLst>
      <p:ext uri="{BB962C8B-B14F-4D97-AF65-F5344CB8AC3E}">
        <p14:creationId xmlns:p14="http://schemas.microsoft.com/office/powerpoint/2010/main" val="3057133855"/>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orate xmlns="a13d7d47-5e6d-43e2-97f1-eafbdde66bfb">International Programs - EXIP</Directorate>
    <IconOverlay xmlns="http://schemas.microsoft.com/sharepoint/v4" xsi:nil="true"/>
    <From xmlns="a13d7d47-5e6d-43e2-97f1-eafbdde66bfb">
      <UserInfo>
        <DisplayName>Schott, Jane</DisplayName>
        <AccountId>1323</AccountId>
        <AccountType/>
      </UserInfo>
    </From>
    <Due_x0020_Date xmlns="a13d7d47-5e6d-43e2-97f1-eafbdde66bfb">2020-05-20T04:00:00+00:00</Due_x0020_Date>
    <Purpose xmlns="a13d7d47-5e6d-43e2-97f1-eafbdde66bfb">This is the PowerPoint for the 4th Podcast in the 2020 China Podcast Series project. </Purpose>
    <Commissioner_x002f_Chairman_x0020_Signature_x0020_Required xmlns="a13d7d47-5e6d-43e2-97f1-eafbdde66bfb">No</Commissioner_x002f_Chairman_x0020_Signature_x0020_Required>
    <Posted_x0020_on_x0020_Internet xmlns="a13d7d47-5e6d-43e2-97f1-eafbdde66bfb">No</Posted_x0020_on_x0020_Interne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1E88890B794C4E9085AB97CDBEE2A6" ma:contentTypeVersion="62" ma:contentTypeDescription="Create a new document." ma:contentTypeScope="" ma:versionID="3d0e833c4b928aeb56e20027670fd30d">
  <xsd:schema xmlns:xsd="http://www.w3.org/2001/XMLSchema" xmlns:xs="http://www.w3.org/2001/XMLSchema" xmlns:p="http://schemas.microsoft.com/office/2006/metadata/properties" xmlns:ns2="a13d7d47-5e6d-43e2-97f1-eafbdde66bfb" xmlns:ns3="http://schemas.microsoft.com/sharepoint/v4" targetNamespace="http://schemas.microsoft.com/office/2006/metadata/properties" ma:root="true" ma:fieldsID="2a2505c81a938e44cd3c1012df56cfa0" ns2:_="" ns3:_="">
    <xsd:import namespace="a13d7d47-5e6d-43e2-97f1-eafbdde66bfb"/>
    <xsd:import namespace="http://schemas.microsoft.com/sharepoint/v4"/>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3:IconOverlay"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7d47-5e6d-43e2-97f1-eafbdde66bfb" elementFormDefault="qualified">
    <xsd:import namespace="http://schemas.microsoft.com/office/2006/documentManagement/types"/>
    <xsd:import namespace="http://schemas.microsoft.com/office/infopath/2007/PartnerControls"/>
    <xsd:element name="Directorate" ma:index="4" ma:displayName="Directorate" ma:default="Select Directorate" ma:description="Originating Office" ma:format="Dropdown" ma:internalName="Directorat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5"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6" nillable="true" ma:displayName="Purpose" ma:description="The intended audience/purpose" ma:internalName="Purpose" ma:readOnly="false">
      <xsd:simpleType>
        <xsd:restriction base="dms:Note">
          <xsd:maxLength value="255"/>
        </xsd:restriction>
      </xsd:simpleType>
    </xsd:element>
    <xsd:element name="Due_x0020_Date" ma:index="13" nillable="true" ma:displayName="Due Date" ma:format="DateOnly" ma:internalName="Due_x0020_Date" ma:readOnly="false">
      <xsd:simpleType>
        <xsd:restriction base="dms:DateTime"/>
      </xsd:simpleType>
    </xsd:element>
    <xsd:element name="Commissioner_x002f_Chairman_x0020_Signature_x0020_Required" ma:index="30" nillable="true" ma:displayName="Commissioner/Chairman Signature Required" ma:default="No" ma:description="For directives only" ma:format="Dropdown" ma:internalName="Commissioner_x002f_Chairman_x0020_Signature_x0020_Required">
      <xsd:simpleType>
        <xsd:restriction base="dms:Choice">
          <xsd:enumeration value="No"/>
          <xsd:enumeration value="Yes"/>
        </xsd:restriction>
      </xsd:simpleType>
    </xsd:element>
    <xsd:element name="Posted_x0020_on_x0020_Internet" ma:index="41" nillable="true" ma:displayName="Posted on Internet" ma:default="No" ma:description="Is the document intended to be posted on one of CPSC's public web sites?" ma:format="Dropdown" ma:internalName="Posted_x0020_on_x0020_Internet">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A92BA0-4B6B-4588-833F-B8A8010453F4}">
  <ds:schemaRefs>
    <ds:schemaRef ds:uri="http://schemas.microsoft.com/office/2006/metadata/properties"/>
    <ds:schemaRef ds:uri="http://purl.org/dc/term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sharepoint/v4"/>
    <ds:schemaRef ds:uri="a13d7d47-5e6d-43e2-97f1-eafbdde66bfb"/>
  </ds:schemaRefs>
</ds:datastoreItem>
</file>

<file path=customXml/itemProps2.xml><?xml version="1.0" encoding="utf-8"?>
<ds:datastoreItem xmlns:ds="http://schemas.openxmlformats.org/officeDocument/2006/customXml" ds:itemID="{1EE5C153-2949-41F4-AD03-D5D192ACB4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7d47-5e6d-43e2-97f1-eafbdde66bf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71DE08-7ADC-4030-988B-46B4D119F9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1919</TotalTime>
  <Words>2905</Words>
  <Application>Microsoft Office PowerPoint</Application>
  <PresentationFormat>Widescreen</PresentationFormat>
  <Paragraphs>422</Paragraphs>
  <Slides>48</Slides>
  <Notes>44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宋体</vt:lpstr>
      <vt:lpstr>宋体</vt:lpstr>
      <vt:lpstr>Arial</vt:lpstr>
      <vt:lpstr>Calibri</vt:lpstr>
      <vt:lpstr>Calibri Light</vt:lpstr>
      <vt:lpstr>Georgia</vt:lpstr>
      <vt:lpstr>Tahoma</vt:lpstr>
      <vt:lpstr>Times New Roman</vt:lpstr>
      <vt:lpstr>Wingdings</vt:lpstr>
      <vt:lpstr>18-ABC-0078_PPTTemplate</vt:lpstr>
      <vt:lpstr>Video: Welcome to the 2020 CPSC Podcast Series-Overview of U.S. Mattress Requirements </vt:lpstr>
      <vt:lpstr>PowerPoint Presentation</vt:lpstr>
      <vt:lpstr>Biographies</vt:lpstr>
      <vt:lpstr>PowerPoint Presentation</vt:lpstr>
      <vt:lpstr>PowerPoint Presentation</vt:lpstr>
      <vt:lpstr>PowerPoint Presentation</vt:lpstr>
      <vt:lpstr>Overview of U.S. Mattress Requirements</vt:lpstr>
      <vt:lpstr>Topics</vt:lpstr>
      <vt:lpstr>What Is a Mattress?</vt:lpstr>
      <vt:lpstr>What Is a Mattress?</vt:lpstr>
      <vt:lpstr>U.S. Mattress Requirements</vt:lpstr>
      <vt:lpstr>Flammable Fabrics Act (FFA)</vt:lpstr>
      <vt:lpstr>Flammable Fabrics Act (FFA)</vt:lpstr>
      <vt:lpstr>Mattresses and Mattress Pads (1632)</vt:lpstr>
      <vt:lpstr>Mattresses (1632)</vt:lpstr>
      <vt:lpstr>Mattress Pads (1632)</vt:lpstr>
      <vt:lpstr>Mattresses and Mattress Pads (1632)</vt:lpstr>
      <vt:lpstr>Mattresses and Mattress Pads (1632)</vt:lpstr>
      <vt:lpstr>Mattresses and Mattress Pads (1632)</vt:lpstr>
      <vt:lpstr>Mattresses (1632)</vt:lpstr>
      <vt:lpstr>Mattress Pads (1632)</vt:lpstr>
      <vt:lpstr>Mattresses and Mattress Pads (1632)</vt:lpstr>
      <vt:lpstr>Mattresses and Mattress Pads (1632)</vt:lpstr>
      <vt:lpstr>Mattress Sets (1633)</vt:lpstr>
      <vt:lpstr>Mattress Sets (1633)</vt:lpstr>
      <vt:lpstr>Mattress Sets (1633)</vt:lpstr>
      <vt:lpstr>Mattress Sets (1633)</vt:lpstr>
      <vt:lpstr>Mattress Sets (1633)</vt:lpstr>
      <vt:lpstr>Mattress Sets (1633)</vt:lpstr>
      <vt:lpstr>Mattress Sets (1633)</vt:lpstr>
      <vt:lpstr>Mattress Sets (1633)</vt:lpstr>
      <vt:lpstr>Mattress Sets (1633)</vt:lpstr>
      <vt:lpstr>Mattress Sets (1633)</vt:lpstr>
      <vt:lpstr>Mattress Sets (1633)</vt:lpstr>
      <vt:lpstr>Mattress Sets (1633)</vt:lpstr>
      <vt:lpstr>Certification Requirements</vt:lpstr>
      <vt:lpstr>Chemical Content Requirements</vt:lpstr>
      <vt:lpstr>Tracking Label Requirements</vt:lpstr>
      <vt:lpstr>Designing for Safety</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for Overview of Mattresses Requirements for 2020 Chinese Podcast Series</dc:title>
  <dc:creator>Williams, Stephen</dc:creator>
  <cp:lastModifiedBy>Schott, Jane</cp:lastModifiedBy>
  <cp:revision>132</cp:revision>
  <dcterms:created xsi:type="dcterms:W3CDTF">2020-03-30T14:06:50Z</dcterms:created>
  <dcterms:modified xsi:type="dcterms:W3CDTF">2021-04-12T15:59:57Z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0x010100391E88890B794C4E9085AB97CDBEE2A6</vt:lpwstr>
  </property>
</Properties>
</file>