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61" r:id="rId2"/>
    <p:sldId id="266" r:id="rId3"/>
    <p:sldId id="300" r:id="rId4"/>
    <p:sldId id="267" r:id="rId5"/>
    <p:sldId id="281" r:id="rId6"/>
    <p:sldId id="282" r:id="rId7"/>
    <p:sldId id="347" r:id="rId8"/>
    <p:sldId id="342" r:id="rId9"/>
    <p:sldId id="343" r:id="rId10"/>
    <p:sldId id="345" r:id="rId11"/>
    <p:sldId id="344" r:id="rId12"/>
    <p:sldId id="348" r:id="rId13"/>
    <p:sldId id="361" r:id="rId14"/>
    <p:sldId id="362" r:id="rId15"/>
    <p:sldId id="358" r:id="rId16"/>
    <p:sldId id="351" r:id="rId17"/>
    <p:sldId id="354" r:id="rId18"/>
    <p:sldId id="355" r:id="rId19"/>
    <p:sldId id="356" r:id="rId20"/>
    <p:sldId id="357" r:id="rId21"/>
    <p:sldId id="364" r:id="rId22"/>
    <p:sldId id="365" r:id="rId23"/>
    <p:sldId id="368" r:id="rId24"/>
    <p:sldId id="369" r:id="rId25"/>
    <p:sldId id="363" r:id="rId26"/>
    <p:sldId id="366" r:id="rId27"/>
    <p:sldId id="367" r:id="rId28"/>
    <p:sldId id="370"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0" autoAdjust="0"/>
    <p:restoredTop sz="94662"/>
  </p:normalViewPr>
  <p:slideViewPr>
    <p:cSldViewPr>
      <p:cViewPr varScale="1">
        <p:scale>
          <a:sx n="105" d="100"/>
          <a:sy n="105" d="100"/>
        </p:scale>
        <p:origin x="-1074" y="-78"/>
      </p:cViewPr>
      <p:guideLst>
        <p:guide orient="horz" pos="2160"/>
        <p:guide pos="2880"/>
      </p:guideLst>
    </p:cSldViewPr>
  </p:slideViewPr>
  <p:notesTextViewPr>
    <p:cViewPr>
      <p:scale>
        <a:sx n="1" d="1"/>
        <a:sy n="1" d="1"/>
      </p:scale>
      <p:origin x="0" y="0"/>
    </p:cViewPr>
  </p:notesTextViewPr>
  <p:sorterViewPr>
    <p:cViewPr>
      <p:scale>
        <a:sx n="100" d="100"/>
        <a:sy n="100" d="100"/>
      </p:scale>
      <p:origin x="0" y="-12984"/>
    </p:cViewPr>
  </p:sorterViewPr>
  <p:notesViewPr>
    <p:cSldViewPr>
      <p:cViewPr varScale="1">
        <p:scale>
          <a:sx n="84" d="100"/>
          <a:sy n="84" d="100"/>
        </p:scale>
        <p:origin x="-2700"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Cause of Death, n=30</a:t>
            </a:r>
          </a:p>
        </c:rich>
      </c:tx>
      <c:layout>
        <c:manualLayout>
          <c:xMode val="edge"/>
          <c:yMode val="edge"/>
          <c:x val="0.30557032829912656"/>
          <c:y val="8.9026301118806689E-2"/>
        </c:manualLayout>
      </c:layout>
      <c:overlay val="0"/>
      <c:spPr>
        <a:noFill/>
        <a:ln>
          <a:noFill/>
        </a:ln>
        <a:effectLst/>
      </c:spPr>
    </c:title>
    <c:autoTitleDeleted val="0"/>
    <c:plotArea>
      <c:layout>
        <c:manualLayout>
          <c:layoutTarget val="inner"/>
          <c:xMode val="edge"/>
          <c:yMode val="edge"/>
          <c:x val="0.42645217503549754"/>
          <c:y val="0.220537931493755"/>
          <c:w val="0.33562034766146037"/>
          <c:h val="0.60754044202765778"/>
        </c:manualLayout>
      </c:layout>
      <c:pieChart>
        <c:varyColors val="1"/>
        <c:ser>
          <c:idx val="0"/>
          <c:order val="0"/>
          <c:dPt>
            <c:idx val="0"/>
            <c:bubble3D val="0"/>
            <c:explosion val="1"/>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'30 cases'!$H$40:$H$43</c:f>
              <c:strCache>
                <c:ptCount val="4"/>
                <c:pt idx="0">
                  <c:v>External-Asphyxia</c:v>
                </c:pt>
                <c:pt idx="1">
                  <c:v>External-Undetermined</c:v>
                </c:pt>
                <c:pt idx="2">
                  <c:v>MedCond-SIDS</c:v>
                </c:pt>
                <c:pt idx="3">
                  <c:v>Undetermined if medical or external injury</c:v>
                </c:pt>
              </c:strCache>
            </c:strRef>
          </c:cat>
          <c:val>
            <c:numRef>
              <c:f>'30 cases'!$I$40:$I$43</c:f>
              <c:numCache>
                <c:formatCode>###0</c:formatCode>
                <c:ptCount val="4"/>
                <c:pt idx="0">
                  <c:v>16</c:v>
                </c:pt>
                <c:pt idx="1">
                  <c:v>5</c:v>
                </c:pt>
                <c:pt idx="2">
                  <c:v>2</c:v>
                </c:pt>
                <c:pt idx="3">
                  <c:v>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2201389785293216E-2"/>
          <c:y val="0.28426066791923998"/>
          <c:w val="0.32699410524504113"/>
          <c:h val="0.517903107372300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C8779-DCFF-499D-AFD6-017D68F48848}" type="doc">
      <dgm:prSet loTypeId="urn:microsoft.com/office/officeart/2005/8/layout/vList3" loCatId="list" qsTypeId="urn:microsoft.com/office/officeart/2005/8/quickstyle/simple1" qsCatId="simple" csTypeId="urn:microsoft.com/office/officeart/2005/8/colors/accent1_2" csCatId="accent1" phldr="1"/>
      <dgm:spPr/>
    </dgm:pt>
    <dgm:pt modelId="{92C2F42B-63ED-4199-BE51-CA084E76C3A0}">
      <dgm:prSet phldrT="[Text]"/>
      <dgm:spPr/>
      <dgm:t>
        <a:bodyPr/>
        <a:lstStyle/>
        <a:p>
          <a:r>
            <a:rPr lang="en-US" dirty="0" smtClean="0"/>
            <a:t>CDR in all 50 states</a:t>
          </a:r>
          <a:endParaRPr lang="en-US" dirty="0"/>
        </a:p>
      </dgm:t>
    </dgm:pt>
    <dgm:pt modelId="{C3B98258-7E7B-4153-88AA-37CA7B5D409E}" type="parTrans" cxnId="{FC72DDEC-608F-41EB-BAF5-BE8079BB34C7}">
      <dgm:prSet/>
      <dgm:spPr/>
      <dgm:t>
        <a:bodyPr/>
        <a:lstStyle/>
        <a:p>
          <a:endParaRPr lang="en-US"/>
        </a:p>
      </dgm:t>
    </dgm:pt>
    <dgm:pt modelId="{1EEC114C-DBE3-4CBD-932F-460D2499B6A6}" type="sibTrans" cxnId="{FC72DDEC-608F-41EB-BAF5-BE8079BB34C7}">
      <dgm:prSet/>
      <dgm:spPr/>
      <dgm:t>
        <a:bodyPr/>
        <a:lstStyle/>
        <a:p>
          <a:endParaRPr lang="en-US"/>
        </a:p>
      </dgm:t>
    </dgm:pt>
    <dgm:pt modelId="{82FD6AD8-E20C-4A2F-9C51-0EFF26D7A96A}">
      <dgm:prSet phldrT="[Text]"/>
      <dgm:spPr/>
      <dgm:t>
        <a:bodyPr/>
        <a:lstStyle/>
        <a:p>
          <a:r>
            <a:rPr lang="en-US" dirty="0" smtClean="0"/>
            <a:t>37 with local teams: over 3500 teams</a:t>
          </a:r>
          <a:endParaRPr lang="en-US" dirty="0"/>
        </a:p>
      </dgm:t>
    </dgm:pt>
    <dgm:pt modelId="{D046CE0E-AC6E-4ECD-A601-5EB0570BA4EA}" type="parTrans" cxnId="{E98C3D77-56AB-4758-869B-8B3FCE35F6EE}">
      <dgm:prSet/>
      <dgm:spPr/>
      <dgm:t>
        <a:bodyPr/>
        <a:lstStyle/>
        <a:p>
          <a:endParaRPr lang="en-US"/>
        </a:p>
      </dgm:t>
    </dgm:pt>
    <dgm:pt modelId="{3A12EDE1-0A67-4FFA-B617-3EBEA36100AB}" type="sibTrans" cxnId="{E98C3D77-56AB-4758-869B-8B3FCE35F6EE}">
      <dgm:prSet/>
      <dgm:spPr/>
      <dgm:t>
        <a:bodyPr/>
        <a:lstStyle/>
        <a:p>
          <a:endParaRPr lang="en-US"/>
        </a:p>
      </dgm:t>
    </dgm:pt>
    <dgm:pt modelId="{D548A246-102A-4E31-8113-FE3A8C120334}">
      <dgm:prSet phldrT="[Text]"/>
      <dgm:spPr/>
      <dgm:t>
        <a:bodyPr/>
        <a:lstStyle/>
        <a:p>
          <a:r>
            <a:rPr lang="en-US" dirty="0" smtClean="0"/>
            <a:t>12 states with only state level teams</a:t>
          </a:r>
          <a:endParaRPr lang="en-US" dirty="0"/>
        </a:p>
      </dgm:t>
    </dgm:pt>
    <dgm:pt modelId="{19B19EF1-4235-45E3-918E-36B81C633230}" type="parTrans" cxnId="{E31FB651-E236-433D-A387-C4FC5399C574}">
      <dgm:prSet/>
      <dgm:spPr/>
      <dgm:t>
        <a:bodyPr/>
        <a:lstStyle/>
        <a:p>
          <a:endParaRPr lang="en-US"/>
        </a:p>
      </dgm:t>
    </dgm:pt>
    <dgm:pt modelId="{ECEBBCF1-0784-4E22-8EF5-67BDA361285F}" type="sibTrans" cxnId="{E31FB651-E236-433D-A387-C4FC5399C574}">
      <dgm:prSet/>
      <dgm:spPr/>
      <dgm:t>
        <a:bodyPr/>
        <a:lstStyle/>
        <a:p>
          <a:endParaRPr lang="en-US"/>
        </a:p>
      </dgm:t>
    </dgm:pt>
    <dgm:pt modelId="{126689C0-D596-4868-AC84-4C668D6FB7E1}" type="pres">
      <dgm:prSet presAssocID="{A37C8779-DCFF-499D-AFD6-017D68F48848}" presName="linearFlow" presStyleCnt="0">
        <dgm:presLayoutVars>
          <dgm:dir/>
          <dgm:resizeHandles val="exact"/>
        </dgm:presLayoutVars>
      </dgm:prSet>
      <dgm:spPr/>
    </dgm:pt>
    <dgm:pt modelId="{E947A3F2-31F6-426D-B5F4-59192F0D3EE8}" type="pres">
      <dgm:prSet presAssocID="{92C2F42B-63ED-4199-BE51-CA084E76C3A0}" presName="composite" presStyleCnt="0"/>
      <dgm:spPr/>
    </dgm:pt>
    <dgm:pt modelId="{A7260D58-3A3C-4E88-BBEC-57BC098FA4C2}" type="pres">
      <dgm:prSet presAssocID="{92C2F42B-63ED-4199-BE51-CA084E76C3A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a:solidFill>
            <a:schemeClr val="tx2">
              <a:lumMod val="75000"/>
            </a:schemeClr>
          </a:solidFill>
        </a:ln>
      </dgm:spPr>
    </dgm:pt>
    <dgm:pt modelId="{4CB61B79-B74D-438C-B0EA-CC4F7FF52490}" type="pres">
      <dgm:prSet presAssocID="{92C2F42B-63ED-4199-BE51-CA084E76C3A0}" presName="txShp" presStyleLbl="node1" presStyleIdx="0" presStyleCnt="3">
        <dgm:presLayoutVars>
          <dgm:bulletEnabled val="1"/>
        </dgm:presLayoutVars>
      </dgm:prSet>
      <dgm:spPr/>
      <dgm:t>
        <a:bodyPr/>
        <a:lstStyle/>
        <a:p>
          <a:endParaRPr lang="en-US"/>
        </a:p>
      </dgm:t>
    </dgm:pt>
    <dgm:pt modelId="{FB3A4FDB-4EE9-4342-8CBF-C590FFB9BCA5}" type="pres">
      <dgm:prSet presAssocID="{1EEC114C-DBE3-4CBD-932F-460D2499B6A6}" presName="spacing" presStyleCnt="0"/>
      <dgm:spPr/>
    </dgm:pt>
    <dgm:pt modelId="{E6E33356-7FF7-4854-ACEA-8FA9B3D30690}" type="pres">
      <dgm:prSet presAssocID="{82FD6AD8-E20C-4A2F-9C51-0EFF26D7A96A}" presName="composite" presStyleCnt="0"/>
      <dgm:spPr/>
    </dgm:pt>
    <dgm:pt modelId="{050F7E31-6632-4F05-9DEB-C3544E059AEA}" type="pres">
      <dgm:prSet presAssocID="{82FD6AD8-E20C-4A2F-9C51-0EFF26D7A96A}"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a:solidFill>
            <a:schemeClr val="tx2">
              <a:lumMod val="75000"/>
            </a:schemeClr>
          </a:solidFill>
        </a:ln>
      </dgm:spPr>
    </dgm:pt>
    <dgm:pt modelId="{94D6AC27-3110-4034-8006-D00E3706540D}" type="pres">
      <dgm:prSet presAssocID="{82FD6AD8-E20C-4A2F-9C51-0EFF26D7A96A}" presName="txShp" presStyleLbl="node1" presStyleIdx="1" presStyleCnt="3">
        <dgm:presLayoutVars>
          <dgm:bulletEnabled val="1"/>
        </dgm:presLayoutVars>
      </dgm:prSet>
      <dgm:spPr/>
      <dgm:t>
        <a:bodyPr/>
        <a:lstStyle/>
        <a:p>
          <a:endParaRPr lang="en-US"/>
        </a:p>
      </dgm:t>
    </dgm:pt>
    <dgm:pt modelId="{4BB2FBDB-E612-4E99-9165-7F10AE255942}" type="pres">
      <dgm:prSet presAssocID="{3A12EDE1-0A67-4FFA-B617-3EBEA36100AB}" presName="spacing" presStyleCnt="0"/>
      <dgm:spPr/>
    </dgm:pt>
    <dgm:pt modelId="{589FD9E3-9B7A-46DF-9259-EB5FAA62A9C7}" type="pres">
      <dgm:prSet presAssocID="{D548A246-102A-4E31-8113-FE3A8C120334}" presName="composite" presStyleCnt="0"/>
      <dgm:spPr/>
    </dgm:pt>
    <dgm:pt modelId="{36F8D0A8-5209-431B-9197-937F3345E8D0}" type="pres">
      <dgm:prSet presAssocID="{D548A246-102A-4E31-8113-FE3A8C120334}"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a:solidFill>
            <a:schemeClr val="tx2">
              <a:lumMod val="75000"/>
            </a:schemeClr>
          </a:solidFill>
        </a:ln>
      </dgm:spPr>
    </dgm:pt>
    <dgm:pt modelId="{BECE0CC2-1929-4F28-B9DA-A60698EE0CA3}" type="pres">
      <dgm:prSet presAssocID="{D548A246-102A-4E31-8113-FE3A8C120334}" presName="txShp" presStyleLbl="node1" presStyleIdx="2" presStyleCnt="3">
        <dgm:presLayoutVars>
          <dgm:bulletEnabled val="1"/>
        </dgm:presLayoutVars>
      </dgm:prSet>
      <dgm:spPr/>
      <dgm:t>
        <a:bodyPr/>
        <a:lstStyle/>
        <a:p>
          <a:endParaRPr lang="en-US"/>
        </a:p>
      </dgm:t>
    </dgm:pt>
  </dgm:ptLst>
  <dgm:cxnLst>
    <dgm:cxn modelId="{FC72DDEC-608F-41EB-BAF5-BE8079BB34C7}" srcId="{A37C8779-DCFF-499D-AFD6-017D68F48848}" destId="{92C2F42B-63ED-4199-BE51-CA084E76C3A0}" srcOrd="0" destOrd="0" parTransId="{C3B98258-7E7B-4153-88AA-37CA7B5D409E}" sibTransId="{1EEC114C-DBE3-4CBD-932F-460D2499B6A6}"/>
    <dgm:cxn modelId="{42F2A95C-7E59-41D0-9507-01E9CDD6BC16}" type="presOf" srcId="{D548A246-102A-4E31-8113-FE3A8C120334}" destId="{BECE0CC2-1929-4F28-B9DA-A60698EE0CA3}" srcOrd="0" destOrd="0" presId="urn:microsoft.com/office/officeart/2005/8/layout/vList3"/>
    <dgm:cxn modelId="{E31FB651-E236-433D-A387-C4FC5399C574}" srcId="{A37C8779-DCFF-499D-AFD6-017D68F48848}" destId="{D548A246-102A-4E31-8113-FE3A8C120334}" srcOrd="2" destOrd="0" parTransId="{19B19EF1-4235-45E3-918E-36B81C633230}" sibTransId="{ECEBBCF1-0784-4E22-8EF5-67BDA361285F}"/>
    <dgm:cxn modelId="{D7F5FCC7-C903-4479-98B4-67B2F3D694B1}" type="presOf" srcId="{A37C8779-DCFF-499D-AFD6-017D68F48848}" destId="{126689C0-D596-4868-AC84-4C668D6FB7E1}" srcOrd="0" destOrd="0" presId="urn:microsoft.com/office/officeart/2005/8/layout/vList3"/>
    <dgm:cxn modelId="{C5977EDD-60AA-4E7D-A16D-9DC2450FF9C3}" type="presOf" srcId="{92C2F42B-63ED-4199-BE51-CA084E76C3A0}" destId="{4CB61B79-B74D-438C-B0EA-CC4F7FF52490}" srcOrd="0" destOrd="0" presId="urn:microsoft.com/office/officeart/2005/8/layout/vList3"/>
    <dgm:cxn modelId="{E98C3D77-56AB-4758-869B-8B3FCE35F6EE}" srcId="{A37C8779-DCFF-499D-AFD6-017D68F48848}" destId="{82FD6AD8-E20C-4A2F-9C51-0EFF26D7A96A}" srcOrd="1" destOrd="0" parTransId="{D046CE0E-AC6E-4ECD-A601-5EB0570BA4EA}" sibTransId="{3A12EDE1-0A67-4FFA-B617-3EBEA36100AB}"/>
    <dgm:cxn modelId="{BC31216D-9F40-4931-BA88-357BE0B483E0}" type="presOf" srcId="{82FD6AD8-E20C-4A2F-9C51-0EFF26D7A96A}" destId="{94D6AC27-3110-4034-8006-D00E3706540D}" srcOrd="0" destOrd="0" presId="urn:microsoft.com/office/officeart/2005/8/layout/vList3"/>
    <dgm:cxn modelId="{9B9C1FAA-AC31-409F-B989-F29F7028C7A5}" type="presParOf" srcId="{126689C0-D596-4868-AC84-4C668D6FB7E1}" destId="{E947A3F2-31F6-426D-B5F4-59192F0D3EE8}" srcOrd="0" destOrd="0" presId="urn:microsoft.com/office/officeart/2005/8/layout/vList3"/>
    <dgm:cxn modelId="{B8E3FACA-F150-40AA-9602-C1B1EC429E7A}" type="presParOf" srcId="{E947A3F2-31F6-426D-B5F4-59192F0D3EE8}" destId="{A7260D58-3A3C-4E88-BBEC-57BC098FA4C2}" srcOrd="0" destOrd="0" presId="urn:microsoft.com/office/officeart/2005/8/layout/vList3"/>
    <dgm:cxn modelId="{6A99B8C4-3FC9-4892-B352-19691F1FB6A9}" type="presParOf" srcId="{E947A3F2-31F6-426D-B5F4-59192F0D3EE8}" destId="{4CB61B79-B74D-438C-B0EA-CC4F7FF52490}" srcOrd="1" destOrd="0" presId="urn:microsoft.com/office/officeart/2005/8/layout/vList3"/>
    <dgm:cxn modelId="{3E7D6C32-CDF8-4A62-9635-7E451875BBD1}" type="presParOf" srcId="{126689C0-D596-4868-AC84-4C668D6FB7E1}" destId="{FB3A4FDB-4EE9-4342-8CBF-C590FFB9BCA5}" srcOrd="1" destOrd="0" presId="urn:microsoft.com/office/officeart/2005/8/layout/vList3"/>
    <dgm:cxn modelId="{864D1EBE-AA6E-4EC6-AA81-86B9E15BB970}" type="presParOf" srcId="{126689C0-D596-4868-AC84-4C668D6FB7E1}" destId="{E6E33356-7FF7-4854-ACEA-8FA9B3D30690}" srcOrd="2" destOrd="0" presId="urn:microsoft.com/office/officeart/2005/8/layout/vList3"/>
    <dgm:cxn modelId="{0F4ABDEE-27E5-4048-9DB8-0BC591BFF947}" type="presParOf" srcId="{E6E33356-7FF7-4854-ACEA-8FA9B3D30690}" destId="{050F7E31-6632-4F05-9DEB-C3544E059AEA}" srcOrd="0" destOrd="0" presId="urn:microsoft.com/office/officeart/2005/8/layout/vList3"/>
    <dgm:cxn modelId="{E8213463-F905-4356-97E5-4FC2C0A68E8F}" type="presParOf" srcId="{E6E33356-7FF7-4854-ACEA-8FA9B3D30690}" destId="{94D6AC27-3110-4034-8006-D00E3706540D}" srcOrd="1" destOrd="0" presId="urn:microsoft.com/office/officeart/2005/8/layout/vList3"/>
    <dgm:cxn modelId="{864DDB1E-C704-4A88-AE3A-77311DFFBFF7}" type="presParOf" srcId="{126689C0-D596-4868-AC84-4C668D6FB7E1}" destId="{4BB2FBDB-E612-4E99-9165-7F10AE255942}" srcOrd="3" destOrd="0" presId="urn:microsoft.com/office/officeart/2005/8/layout/vList3"/>
    <dgm:cxn modelId="{F2E96943-3F52-4617-A4B8-7970DC972E27}" type="presParOf" srcId="{126689C0-D596-4868-AC84-4C668D6FB7E1}" destId="{589FD9E3-9B7A-46DF-9259-EB5FAA62A9C7}" srcOrd="4" destOrd="0" presId="urn:microsoft.com/office/officeart/2005/8/layout/vList3"/>
    <dgm:cxn modelId="{A1A4A4A2-156C-4C52-BDF1-3B3B4D2E4291}" type="presParOf" srcId="{589FD9E3-9B7A-46DF-9259-EB5FAA62A9C7}" destId="{36F8D0A8-5209-431B-9197-937F3345E8D0}" srcOrd="0" destOrd="0" presId="urn:microsoft.com/office/officeart/2005/8/layout/vList3"/>
    <dgm:cxn modelId="{72E9AB4A-00BE-4ECA-92AB-E1CE2AFBC70A}" type="presParOf" srcId="{589FD9E3-9B7A-46DF-9259-EB5FAA62A9C7}" destId="{BECE0CC2-1929-4F28-B9DA-A60698EE0CA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66709-F990-4A85-A05E-D4838AD2DAC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C1124AC-A830-4671-B72C-2702772EC54C}">
      <dgm:prSet custT="1"/>
      <dgm:spPr/>
      <dgm:t>
        <a:bodyPr/>
        <a:lstStyle/>
        <a:p>
          <a:pPr rtl="0"/>
          <a:r>
            <a:rPr lang="en-US" sz="1800" dirty="0" smtClean="0"/>
            <a:t>45 states using the System</a:t>
          </a:r>
          <a:endParaRPr lang="en-US" sz="1800" dirty="0"/>
        </a:p>
      </dgm:t>
    </dgm:pt>
    <dgm:pt modelId="{F261F3A9-912A-41B2-B6F7-C70215B01907}" type="parTrans" cxnId="{792F4F2E-7B73-46CA-9D86-14D0315F0AB6}">
      <dgm:prSet/>
      <dgm:spPr/>
      <dgm:t>
        <a:bodyPr/>
        <a:lstStyle/>
        <a:p>
          <a:endParaRPr lang="en-US" sz="2000"/>
        </a:p>
      </dgm:t>
    </dgm:pt>
    <dgm:pt modelId="{C87C3644-E8C0-4D08-AC16-6AD4058B4BF4}" type="sibTrans" cxnId="{792F4F2E-7B73-46CA-9D86-14D0315F0AB6}">
      <dgm:prSet/>
      <dgm:spPr/>
      <dgm:t>
        <a:bodyPr/>
        <a:lstStyle/>
        <a:p>
          <a:endParaRPr lang="en-US" sz="2000"/>
        </a:p>
      </dgm:t>
    </dgm:pt>
    <dgm:pt modelId="{79E19751-E7BC-4360-B8EF-8BEA430E3DF9}">
      <dgm:prSet custT="1"/>
      <dgm:spPr/>
      <dgm:t>
        <a:bodyPr/>
        <a:lstStyle/>
        <a:p>
          <a:pPr rtl="0"/>
          <a:r>
            <a:rPr lang="en-US" sz="1800" dirty="0" smtClean="0"/>
            <a:t>Over 2000 authorized users</a:t>
          </a:r>
          <a:endParaRPr lang="en-US" sz="1800" dirty="0"/>
        </a:p>
      </dgm:t>
    </dgm:pt>
    <dgm:pt modelId="{894772FE-DF05-4D26-9F4F-8457083532E1}" type="parTrans" cxnId="{0D7035E9-47A2-4158-B759-6E9A4D783C1C}">
      <dgm:prSet/>
      <dgm:spPr/>
      <dgm:t>
        <a:bodyPr/>
        <a:lstStyle/>
        <a:p>
          <a:endParaRPr lang="en-US" sz="2000"/>
        </a:p>
      </dgm:t>
    </dgm:pt>
    <dgm:pt modelId="{2491CB13-EB32-40A9-894A-E7CB77891B39}" type="sibTrans" cxnId="{0D7035E9-47A2-4158-B759-6E9A4D783C1C}">
      <dgm:prSet/>
      <dgm:spPr/>
      <dgm:t>
        <a:bodyPr/>
        <a:lstStyle/>
        <a:p>
          <a:endParaRPr lang="en-US" sz="2000"/>
        </a:p>
      </dgm:t>
    </dgm:pt>
    <dgm:pt modelId="{4AF0BA22-1407-44CC-9B95-84771C5BF7AF}">
      <dgm:prSet custT="1"/>
      <dgm:spPr/>
      <dgm:t>
        <a:bodyPr/>
        <a:lstStyle/>
        <a:p>
          <a:pPr rtl="0"/>
          <a:r>
            <a:rPr lang="en-US" sz="1800" dirty="0" smtClean="0"/>
            <a:t>Over 1300 CDR teams have recorded a death in the System</a:t>
          </a:r>
          <a:endParaRPr lang="en-US" sz="1800" dirty="0"/>
        </a:p>
      </dgm:t>
    </dgm:pt>
    <dgm:pt modelId="{751E87B8-752C-4651-9FA1-E15B1D7214BD}" type="parTrans" cxnId="{3D53180A-CC62-46CD-8801-215BAD997DE4}">
      <dgm:prSet/>
      <dgm:spPr/>
      <dgm:t>
        <a:bodyPr/>
        <a:lstStyle/>
        <a:p>
          <a:endParaRPr lang="en-US" sz="2000"/>
        </a:p>
      </dgm:t>
    </dgm:pt>
    <dgm:pt modelId="{C86A83BF-FB10-44AA-8596-9833F225CD63}" type="sibTrans" cxnId="{3D53180A-CC62-46CD-8801-215BAD997DE4}">
      <dgm:prSet/>
      <dgm:spPr/>
      <dgm:t>
        <a:bodyPr/>
        <a:lstStyle/>
        <a:p>
          <a:endParaRPr lang="en-US" sz="2000"/>
        </a:p>
      </dgm:t>
    </dgm:pt>
    <dgm:pt modelId="{57109AF6-832D-4D4C-B98E-B4B4A0B62D68}">
      <dgm:prSet custT="1"/>
      <dgm:spPr/>
      <dgm:t>
        <a:bodyPr/>
        <a:lstStyle/>
        <a:p>
          <a:pPr rtl="0"/>
          <a:r>
            <a:rPr lang="en-US" sz="1800" dirty="0" smtClean="0"/>
            <a:t>More than 167,000 deaths have been entered</a:t>
          </a:r>
          <a:endParaRPr lang="en-US" sz="1800" dirty="0"/>
        </a:p>
      </dgm:t>
    </dgm:pt>
    <dgm:pt modelId="{ACBF2199-4FC4-47A9-ACB0-6408DEDFDF3C}" type="parTrans" cxnId="{27E543B4-F8E1-4B16-A182-2368995EF988}">
      <dgm:prSet/>
      <dgm:spPr/>
      <dgm:t>
        <a:bodyPr/>
        <a:lstStyle/>
        <a:p>
          <a:endParaRPr lang="en-US" sz="2000"/>
        </a:p>
      </dgm:t>
    </dgm:pt>
    <dgm:pt modelId="{18944CF4-7730-4792-8F7D-053F1A5C9DBB}" type="sibTrans" cxnId="{27E543B4-F8E1-4B16-A182-2368995EF988}">
      <dgm:prSet/>
      <dgm:spPr/>
      <dgm:t>
        <a:bodyPr/>
        <a:lstStyle/>
        <a:p>
          <a:endParaRPr lang="en-US" sz="2000"/>
        </a:p>
      </dgm:t>
    </dgm:pt>
    <dgm:pt modelId="{7B251AD9-108F-42C3-BD87-EAD8D7737A2F}">
      <dgm:prSet custT="1"/>
      <dgm:spPr/>
      <dgm:t>
        <a:bodyPr/>
        <a:lstStyle/>
        <a:p>
          <a:pPr rtl="0"/>
          <a:r>
            <a:rPr lang="en-US" sz="1200" dirty="0" smtClean="0"/>
            <a:t>99% deaths</a:t>
          </a:r>
          <a:endParaRPr lang="en-US" sz="1200" dirty="0"/>
        </a:p>
      </dgm:t>
    </dgm:pt>
    <dgm:pt modelId="{787CAC98-4C5E-454B-B1A3-2BC12ADE5047}" type="parTrans" cxnId="{69491CA1-47B2-423B-AED3-D5A8F30B9B69}">
      <dgm:prSet/>
      <dgm:spPr/>
      <dgm:t>
        <a:bodyPr/>
        <a:lstStyle/>
        <a:p>
          <a:endParaRPr lang="en-US" sz="2000"/>
        </a:p>
      </dgm:t>
    </dgm:pt>
    <dgm:pt modelId="{DF4AF8DA-588F-4935-88C9-3DB0C9A80273}" type="sibTrans" cxnId="{69491CA1-47B2-423B-AED3-D5A8F30B9B69}">
      <dgm:prSet/>
      <dgm:spPr/>
      <dgm:t>
        <a:bodyPr/>
        <a:lstStyle/>
        <a:p>
          <a:endParaRPr lang="en-US" sz="2000"/>
        </a:p>
      </dgm:t>
    </dgm:pt>
    <dgm:pt modelId="{F49E5298-E96D-4B9B-89A6-1D9AACF030A9}">
      <dgm:prSet custT="1"/>
      <dgm:spPr/>
      <dgm:t>
        <a:bodyPr/>
        <a:lstStyle/>
        <a:p>
          <a:pPr rtl="0"/>
          <a:r>
            <a:rPr lang="en-US" sz="1200" dirty="0" smtClean="0"/>
            <a:t>54% infants</a:t>
          </a:r>
          <a:endParaRPr lang="en-US" sz="1200" dirty="0"/>
        </a:p>
      </dgm:t>
    </dgm:pt>
    <dgm:pt modelId="{3D19CA29-8CC0-4E7A-A703-14866762AFDF}" type="parTrans" cxnId="{9A245548-E9F4-4475-A362-B40CF4E8DF9F}">
      <dgm:prSet/>
      <dgm:spPr/>
      <dgm:t>
        <a:bodyPr/>
        <a:lstStyle/>
        <a:p>
          <a:endParaRPr lang="en-US" sz="2000"/>
        </a:p>
      </dgm:t>
    </dgm:pt>
    <dgm:pt modelId="{162B1155-63F0-40AB-BC27-01F147DE6D68}" type="sibTrans" cxnId="{9A245548-E9F4-4475-A362-B40CF4E8DF9F}">
      <dgm:prSet/>
      <dgm:spPr/>
      <dgm:t>
        <a:bodyPr/>
        <a:lstStyle/>
        <a:p>
          <a:endParaRPr lang="en-US" sz="2000"/>
        </a:p>
      </dgm:t>
    </dgm:pt>
    <dgm:pt modelId="{DE529302-EF46-4838-845F-1BB50D69709E}">
      <dgm:prSet custT="1"/>
      <dgm:spPr/>
      <dgm:t>
        <a:bodyPr/>
        <a:lstStyle/>
        <a:p>
          <a:pPr rtl="0"/>
          <a:r>
            <a:rPr lang="en-US" sz="1200" dirty="0" smtClean="0"/>
            <a:t>76% cases from 2005-2014</a:t>
          </a:r>
          <a:endParaRPr lang="en-US" sz="1200" dirty="0"/>
        </a:p>
      </dgm:t>
    </dgm:pt>
    <dgm:pt modelId="{D05217E5-1892-4CB3-A93F-E4FB61614E24}" type="parTrans" cxnId="{F076E681-47B3-44C1-8F80-273604731BE1}">
      <dgm:prSet/>
      <dgm:spPr/>
      <dgm:t>
        <a:bodyPr/>
        <a:lstStyle/>
        <a:p>
          <a:endParaRPr lang="en-US" sz="2000"/>
        </a:p>
      </dgm:t>
    </dgm:pt>
    <dgm:pt modelId="{D48FC0B3-F801-4ABF-8B18-BE10F4863CAF}" type="sibTrans" cxnId="{F076E681-47B3-44C1-8F80-273604731BE1}">
      <dgm:prSet/>
      <dgm:spPr/>
      <dgm:t>
        <a:bodyPr/>
        <a:lstStyle/>
        <a:p>
          <a:endParaRPr lang="en-US" sz="2000"/>
        </a:p>
      </dgm:t>
    </dgm:pt>
    <dgm:pt modelId="{38BE40F6-2F75-4373-B686-B8835A68CCFF}">
      <dgm:prSet custT="1"/>
      <dgm:spPr/>
      <dgm:t>
        <a:bodyPr/>
        <a:lstStyle/>
        <a:p>
          <a:pPr rtl="0"/>
          <a:r>
            <a:rPr lang="en-US" sz="1200" dirty="0" smtClean="0"/>
            <a:t>58% males</a:t>
          </a:r>
          <a:endParaRPr lang="en-US" sz="1200" dirty="0"/>
        </a:p>
      </dgm:t>
    </dgm:pt>
    <dgm:pt modelId="{8475EEB2-4629-487F-81B0-4547082EDA3A}" type="parTrans" cxnId="{BEC0D64F-3909-4C61-8342-7FCFE60C8ED2}">
      <dgm:prSet/>
      <dgm:spPr/>
      <dgm:t>
        <a:bodyPr/>
        <a:lstStyle/>
        <a:p>
          <a:endParaRPr lang="en-US" sz="2000"/>
        </a:p>
      </dgm:t>
    </dgm:pt>
    <dgm:pt modelId="{A11B9560-4A4D-4A3E-96C1-41BB751CD1E5}" type="sibTrans" cxnId="{BEC0D64F-3909-4C61-8342-7FCFE60C8ED2}">
      <dgm:prSet/>
      <dgm:spPr/>
      <dgm:t>
        <a:bodyPr/>
        <a:lstStyle/>
        <a:p>
          <a:endParaRPr lang="en-US" sz="2000"/>
        </a:p>
      </dgm:t>
    </dgm:pt>
    <dgm:pt modelId="{9358573D-2DE6-4351-8B4B-6458458910C7}">
      <dgm:prSet custT="1"/>
      <dgm:spPr/>
      <dgm:t>
        <a:bodyPr/>
        <a:lstStyle/>
        <a:p>
          <a:pPr rtl="0"/>
          <a:r>
            <a:rPr lang="en-US" sz="1200" dirty="0" smtClean="0"/>
            <a:t>50% natural deaths; 24% accidents</a:t>
          </a:r>
          <a:endParaRPr lang="en-US" sz="1200" dirty="0"/>
        </a:p>
      </dgm:t>
    </dgm:pt>
    <dgm:pt modelId="{EB5A3E31-3D3D-4ED9-AE24-794F685A5877}" type="parTrans" cxnId="{C88F7477-0E16-4AFD-99B0-673E1FAEEF59}">
      <dgm:prSet/>
      <dgm:spPr/>
      <dgm:t>
        <a:bodyPr/>
        <a:lstStyle/>
        <a:p>
          <a:endParaRPr lang="en-US" sz="2000"/>
        </a:p>
      </dgm:t>
    </dgm:pt>
    <dgm:pt modelId="{A40F1786-F693-4A65-A751-B8F49EF23E5F}" type="sibTrans" cxnId="{C88F7477-0E16-4AFD-99B0-673E1FAEEF59}">
      <dgm:prSet/>
      <dgm:spPr/>
      <dgm:t>
        <a:bodyPr/>
        <a:lstStyle/>
        <a:p>
          <a:endParaRPr lang="en-US" sz="2000"/>
        </a:p>
      </dgm:t>
    </dgm:pt>
    <dgm:pt modelId="{FD8F6DF1-D1CD-4248-9288-38CF94F72CE9}" type="pres">
      <dgm:prSet presAssocID="{C3A66709-F990-4A85-A05E-D4838AD2DAC0}" presName="Name0" presStyleCnt="0">
        <dgm:presLayoutVars>
          <dgm:dir/>
          <dgm:resizeHandles val="exact"/>
        </dgm:presLayoutVars>
      </dgm:prSet>
      <dgm:spPr/>
      <dgm:t>
        <a:bodyPr/>
        <a:lstStyle/>
        <a:p>
          <a:endParaRPr lang="en-US"/>
        </a:p>
      </dgm:t>
    </dgm:pt>
    <dgm:pt modelId="{CD9E06BE-3C7B-41A0-B5D4-796A20A31976}" type="pres">
      <dgm:prSet presAssocID="{3C1124AC-A830-4671-B72C-2702772EC54C}" presName="node" presStyleLbl="node1" presStyleIdx="0" presStyleCnt="4">
        <dgm:presLayoutVars>
          <dgm:bulletEnabled val="1"/>
        </dgm:presLayoutVars>
      </dgm:prSet>
      <dgm:spPr/>
      <dgm:t>
        <a:bodyPr/>
        <a:lstStyle/>
        <a:p>
          <a:endParaRPr lang="en-US"/>
        </a:p>
      </dgm:t>
    </dgm:pt>
    <dgm:pt modelId="{95332B4E-209E-4ACA-96E1-C2B550D25794}" type="pres">
      <dgm:prSet presAssocID="{C87C3644-E8C0-4D08-AC16-6AD4058B4BF4}" presName="sibTrans" presStyleCnt="0"/>
      <dgm:spPr/>
    </dgm:pt>
    <dgm:pt modelId="{9B9F594D-7B88-4133-82B1-41AAB27D4D5B}" type="pres">
      <dgm:prSet presAssocID="{79E19751-E7BC-4360-B8EF-8BEA430E3DF9}" presName="node" presStyleLbl="node1" presStyleIdx="1" presStyleCnt="4">
        <dgm:presLayoutVars>
          <dgm:bulletEnabled val="1"/>
        </dgm:presLayoutVars>
      </dgm:prSet>
      <dgm:spPr/>
      <dgm:t>
        <a:bodyPr/>
        <a:lstStyle/>
        <a:p>
          <a:endParaRPr lang="en-US"/>
        </a:p>
      </dgm:t>
    </dgm:pt>
    <dgm:pt modelId="{69C5F102-2ECF-4626-BB89-E825758B4E01}" type="pres">
      <dgm:prSet presAssocID="{2491CB13-EB32-40A9-894A-E7CB77891B39}" presName="sibTrans" presStyleCnt="0"/>
      <dgm:spPr/>
    </dgm:pt>
    <dgm:pt modelId="{F109439C-3BEB-4605-AB9E-5E9DC78318B9}" type="pres">
      <dgm:prSet presAssocID="{4AF0BA22-1407-44CC-9B95-84771C5BF7AF}" presName="node" presStyleLbl="node1" presStyleIdx="2" presStyleCnt="4">
        <dgm:presLayoutVars>
          <dgm:bulletEnabled val="1"/>
        </dgm:presLayoutVars>
      </dgm:prSet>
      <dgm:spPr/>
      <dgm:t>
        <a:bodyPr/>
        <a:lstStyle/>
        <a:p>
          <a:endParaRPr lang="en-US"/>
        </a:p>
      </dgm:t>
    </dgm:pt>
    <dgm:pt modelId="{25130C3E-9726-42BD-A3E8-1E056988120B}" type="pres">
      <dgm:prSet presAssocID="{C86A83BF-FB10-44AA-8596-9833F225CD63}" presName="sibTrans" presStyleCnt="0"/>
      <dgm:spPr/>
    </dgm:pt>
    <dgm:pt modelId="{E5815E44-6C72-48DF-B9A7-40F2C18CB1EB}" type="pres">
      <dgm:prSet presAssocID="{57109AF6-832D-4D4C-B98E-B4B4A0B62D68}" presName="node" presStyleLbl="node1" presStyleIdx="3" presStyleCnt="4">
        <dgm:presLayoutVars>
          <dgm:bulletEnabled val="1"/>
        </dgm:presLayoutVars>
      </dgm:prSet>
      <dgm:spPr/>
      <dgm:t>
        <a:bodyPr/>
        <a:lstStyle/>
        <a:p>
          <a:endParaRPr lang="en-US"/>
        </a:p>
      </dgm:t>
    </dgm:pt>
  </dgm:ptLst>
  <dgm:cxnLst>
    <dgm:cxn modelId="{46CE613F-4B35-48C5-B72A-027452C18B33}" type="presOf" srcId="{79E19751-E7BC-4360-B8EF-8BEA430E3DF9}" destId="{9B9F594D-7B88-4133-82B1-41AAB27D4D5B}" srcOrd="0" destOrd="0" presId="urn:microsoft.com/office/officeart/2005/8/layout/hList6"/>
    <dgm:cxn modelId="{27E543B4-F8E1-4B16-A182-2368995EF988}" srcId="{C3A66709-F990-4A85-A05E-D4838AD2DAC0}" destId="{57109AF6-832D-4D4C-B98E-B4B4A0B62D68}" srcOrd="3" destOrd="0" parTransId="{ACBF2199-4FC4-47A9-ACB0-6408DEDFDF3C}" sibTransId="{18944CF4-7730-4792-8F7D-053F1A5C9DBB}"/>
    <dgm:cxn modelId="{FB48A4A6-A00D-41FD-82E4-0FAAC4D10841}" type="presOf" srcId="{F49E5298-E96D-4B9B-89A6-1D9AACF030A9}" destId="{E5815E44-6C72-48DF-B9A7-40F2C18CB1EB}" srcOrd="0" destOrd="2" presId="urn:microsoft.com/office/officeart/2005/8/layout/hList6"/>
    <dgm:cxn modelId="{792F4F2E-7B73-46CA-9D86-14D0315F0AB6}" srcId="{C3A66709-F990-4A85-A05E-D4838AD2DAC0}" destId="{3C1124AC-A830-4671-B72C-2702772EC54C}" srcOrd="0" destOrd="0" parTransId="{F261F3A9-912A-41B2-B6F7-C70215B01907}" sibTransId="{C87C3644-E8C0-4D08-AC16-6AD4058B4BF4}"/>
    <dgm:cxn modelId="{BEC0D64F-3909-4C61-8342-7FCFE60C8ED2}" srcId="{57109AF6-832D-4D4C-B98E-B4B4A0B62D68}" destId="{38BE40F6-2F75-4373-B686-B8835A68CCFF}" srcOrd="3" destOrd="0" parTransId="{8475EEB2-4629-487F-81B0-4547082EDA3A}" sibTransId="{A11B9560-4A4D-4A3E-96C1-41BB751CD1E5}"/>
    <dgm:cxn modelId="{9A245548-E9F4-4475-A362-B40CF4E8DF9F}" srcId="{57109AF6-832D-4D4C-B98E-B4B4A0B62D68}" destId="{F49E5298-E96D-4B9B-89A6-1D9AACF030A9}" srcOrd="1" destOrd="0" parTransId="{3D19CA29-8CC0-4E7A-A703-14866762AFDF}" sibTransId="{162B1155-63F0-40AB-BC27-01F147DE6D68}"/>
    <dgm:cxn modelId="{CE7F3EA5-F328-41F2-AF03-E5EA46BFF7E2}" type="presOf" srcId="{3C1124AC-A830-4671-B72C-2702772EC54C}" destId="{CD9E06BE-3C7B-41A0-B5D4-796A20A31976}" srcOrd="0" destOrd="0" presId="urn:microsoft.com/office/officeart/2005/8/layout/hList6"/>
    <dgm:cxn modelId="{C88F7477-0E16-4AFD-99B0-673E1FAEEF59}" srcId="{57109AF6-832D-4D4C-B98E-B4B4A0B62D68}" destId="{9358573D-2DE6-4351-8B4B-6458458910C7}" srcOrd="4" destOrd="0" parTransId="{EB5A3E31-3D3D-4ED9-AE24-794F685A5877}" sibTransId="{A40F1786-F693-4A65-A751-B8F49EF23E5F}"/>
    <dgm:cxn modelId="{3D53180A-CC62-46CD-8801-215BAD997DE4}" srcId="{C3A66709-F990-4A85-A05E-D4838AD2DAC0}" destId="{4AF0BA22-1407-44CC-9B95-84771C5BF7AF}" srcOrd="2" destOrd="0" parTransId="{751E87B8-752C-4651-9FA1-E15B1D7214BD}" sibTransId="{C86A83BF-FB10-44AA-8596-9833F225CD63}"/>
    <dgm:cxn modelId="{CBEA4C58-DF9C-42BA-AEAD-D3C48E5FABB0}" type="presOf" srcId="{C3A66709-F990-4A85-A05E-D4838AD2DAC0}" destId="{FD8F6DF1-D1CD-4248-9288-38CF94F72CE9}" srcOrd="0" destOrd="0" presId="urn:microsoft.com/office/officeart/2005/8/layout/hList6"/>
    <dgm:cxn modelId="{1364E96F-9936-470E-B453-DB0961B0DEA0}" type="presOf" srcId="{9358573D-2DE6-4351-8B4B-6458458910C7}" destId="{E5815E44-6C72-48DF-B9A7-40F2C18CB1EB}" srcOrd="0" destOrd="5" presId="urn:microsoft.com/office/officeart/2005/8/layout/hList6"/>
    <dgm:cxn modelId="{F076E681-47B3-44C1-8F80-273604731BE1}" srcId="{57109AF6-832D-4D4C-B98E-B4B4A0B62D68}" destId="{DE529302-EF46-4838-845F-1BB50D69709E}" srcOrd="2" destOrd="0" parTransId="{D05217E5-1892-4CB3-A93F-E4FB61614E24}" sibTransId="{D48FC0B3-F801-4ABF-8B18-BE10F4863CAF}"/>
    <dgm:cxn modelId="{8A28A63B-B3D6-4410-91A2-2B650C0B4BBA}" type="presOf" srcId="{4AF0BA22-1407-44CC-9B95-84771C5BF7AF}" destId="{F109439C-3BEB-4605-AB9E-5E9DC78318B9}" srcOrd="0" destOrd="0" presId="urn:microsoft.com/office/officeart/2005/8/layout/hList6"/>
    <dgm:cxn modelId="{69491CA1-47B2-423B-AED3-D5A8F30B9B69}" srcId="{57109AF6-832D-4D4C-B98E-B4B4A0B62D68}" destId="{7B251AD9-108F-42C3-BD87-EAD8D7737A2F}" srcOrd="0" destOrd="0" parTransId="{787CAC98-4C5E-454B-B1A3-2BC12ADE5047}" sibTransId="{DF4AF8DA-588F-4935-88C9-3DB0C9A80273}"/>
    <dgm:cxn modelId="{3C907807-F1ED-49E4-8C03-1DAD9D9D0A3B}" type="presOf" srcId="{57109AF6-832D-4D4C-B98E-B4B4A0B62D68}" destId="{E5815E44-6C72-48DF-B9A7-40F2C18CB1EB}" srcOrd="0" destOrd="0" presId="urn:microsoft.com/office/officeart/2005/8/layout/hList6"/>
    <dgm:cxn modelId="{9DE70F60-FAE2-4AF2-8ABB-EB99130BA1A5}" type="presOf" srcId="{DE529302-EF46-4838-845F-1BB50D69709E}" destId="{E5815E44-6C72-48DF-B9A7-40F2C18CB1EB}" srcOrd="0" destOrd="3" presId="urn:microsoft.com/office/officeart/2005/8/layout/hList6"/>
    <dgm:cxn modelId="{29498D8A-8789-437E-8A88-2057DF64CFEE}" type="presOf" srcId="{38BE40F6-2F75-4373-B686-B8835A68CCFF}" destId="{E5815E44-6C72-48DF-B9A7-40F2C18CB1EB}" srcOrd="0" destOrd="4" presId="urn:microsoft.com/office/officeart/2005/8/layout/hList6"/>
    <dgm:cxn modelId="{86E0E7A1-1B88-424F-AA71-638686A99BBA}" type="presOf" srcId="{7B251AD9-108F-42C3-BD87-EAD8D7737A2F}" destId="{E5815E44-6C72-48DF-B9A7-40F2C18CB1EB}" srcOrd="0" destOrd="1" presId="urn:microsoft.com/office/officeart/2005/8/layout/hList6"/>
    <dgm:cxn modelId="{0D7035E9-47A2-4158-B759-6E9A4D783C1C}" srcId="{C3A66709-F990-4A85-A05E-D4838AD2DAC0}" destId="{79E19751-E7BC-4360-B8EF-8BEA430E3DF9}" srcOrd="1" destOrd="0" parTransId="{894772FE-DF05-4D26-9F4F-8457083532E1}" sibTransId="{2491CB13-EB32-40A9-894A-E7CB77891B39}"/>
    <dgm:cxn modelId="{83FA6F9E-B135-42EF-8A3F-BB2C9401981E}" type="presParOf" srcId="{FD8F6DF1-D1CD-4248-9288-38CF94F72CE9}" destId="{CD9E06BE-3C7B-41A0-B5D4-796A20A31976}" srcOrd="0" destOrd="0" presId="urn:microsoft.com/office/officeart/2005/8/layout/hList6"/>
    <dgm:cxn modelId="{D649C76E-A72D-483F-8306-C3D7AA899CE0}" type="presParOf" srcId="{FD8F6DF1-D1CD-4248-9288-38CF94F72CE9}" destId="{95332B4E-209E-4ACA-96E1-C2B550D25794}" srcOrd="1" destOrd="0" presId="urn:microsoft.com/office/officeart/2005/8/layout/hList6"/>
    <dgm:cxn modelId="{76300717-8980-4518-BA40-32E999C82F65}" type="presParOf" srcId="{FD8F6DF1-D1CD-4248-9288-38CF94F72CE9}" destId="{9B9F594D-7B88-4133-82B1-41AAB27D4D5B}" srcOrd="2" destOrd="0" presId="urn:microsoft.com/office/officeart/2005/8/layout/hList6"/>
    <dgm:cxn modelId="{6B741CA0-A58B-47AC-98EE-E2958A6E4368}" type="presParOf" srcId="{FD8F6DF1-D1CD-4248-9288-38CF94F72CE9}" destId="{69C5F102-2ECF-4626-BB89-E825758B4E01}" srcOrd="3" destOrd="0" presId="urn:microsoft.com/office/officeart/2005/8/layout/hList6"/>
    <dgm:cxn modelId="{8F8BC5D3-7861-4D5D-B393-41C388743DC1}" type="presParOf" srcId="{FD8F6DF1-D1CD-4248-9288-38CF94F72CE9}" destId="{F109439C-3BEB-4605-AB9E-5E9DC78318B9}" srcOrd="4" destOrd="0" presId="urn:microsoft.com/office/officeart/2005/8/layout/hList6"/>
    <dgm:cxn modelId="{583DFEF1-23AC-409F-AFAA-1722D56567D7}" type="presParOf" srcId="{FD8F6DF1-D1CD-4248-9288-38CF94F72CE9}" destId="{25130C3E-9726-42BD-A3E8-1E056988120B}" srcOrd="5" destOrd="0" presId="urn:microsoft.com/office/officeart/2005/8/layout/hList6"/>
    <dgm:cxn modelId="{1027D72D-9285-41B5-853A-F08A668B836F}" type="presParOf" srcId="{FD8F6DF1-D1CD-4248-9288-38CF94F72CE9}" destId="{E5815E44-6C72-48DF-B9A7-40F2C18CB1E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61B79-B74D-438C-B0EA-CC4F7FF52490}">
      <dsp:nvSpPr>
        <dsp:cNvPr id="0" name=""/>
        <dsp:cNvSpPr/>
      </dsp:nvSpPr>
      <dsp:spPr>
        <a:xfrm rot="10800000">
          <a:off x="1166489" y="2656"/>
          <a:ext cx="3699129" cy="939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079"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CDR in all 50 states</a:t>
          </a:r>
          <a:endParaRPr lang="en-US" sz="2600" kern="1200" dirty="0"/>
        </a:p>
      </dsp:txBody>
      <dsp:txXfrm rot="10800000">
        <a:off x="1401242" y="2656"/>
        <a:ext cx="3464376" cy="939014"/>
      </dsp:txXfrm>
    </dsp:sp>
    <dsp:sp modelId="{A7260D58-3A3C-4E88-BBEC-57BC098FA4C2}">
      <dsp:nvSpPr>
        <dsp:cNvPr id="0" name=""/>
        <dsp:cNvSpPr/>
      </dsp:nvSpPr>
      <dsp:spPr>
        <a:xfrm>
          <a:off x="696981" y="2656"/>
          <a:ext cx="939014" cy="93901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94D6AC27-3110-4034-8006-D00E3706540D}">
      <dsp:nvSpPr>
        <dsp:cNvPr id="0" name=""/>
        <dsp:cNvSpPr/>
      </dsp:nvSpPr>
      <dsp:spPr>
        <a:xfrm rot="10800000">
          <a:off x="1166489" y="1221974"/>
          <a:ext cx="3699129" cy="939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079"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37 with local teams: over 3500 teams</a:t>
          </a:r>
          <a:endParaRPr lang="en-US" sz="2600" kern="1200" dirty="0"/>
        </a:p>
      </dsp:txBody>
      <dsp:txXfrm rot="10800000">
        <a:off x="1401242" y="1221974"/>
        <a:ext cx="3464376" cy="939014"/>
      </dsp:txXfrm>
    </dsp:sp>
    <dsp:sp modelId="{050F7E31-6632-4F05-9DEB-C3544E059AEA}">
      <dsp:nvSpPr>
        <dsp:cNvPr id="0" name=""/>
        <dsp:cNvSpPr/>
      </dsp:nvSpPr>
      <dsp:spPr>
        <a:xfrm>
          <a:off x="696981" y="1221974"/>
          <a:ext cx="939014" cy="93901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BECE0CC2-1929-4F28-B9DA-A60698EE0CA3}">
      <dsp:nvSpPr>
        <dsp:cNvPr id="0" name=""/>
        <dsp:cNvSpPr/>
      </dsp:nvSpPr>
      <dsp:spPr>
        <a:xfrm rot="10800000">
          <a:off x="1166489" y="2441291"/>
          <a:ext cx="3699129" cy="939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079"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12 states with only state level teams</a:t>
          </a:r>
          <a:endParaRPr lang="en-US" sz="2600" kern="1200" dirty="0"/>
        </a:p>
      </dsp:txBody>
      <dsp:txXfrm rot="10800000">
        <a:off x="1401242" y="2441291"/>
        <a:ext cx="3464376" cy="939014"/>
      </dsp:txXfrm>
    </dsp:sp>
    <dsp:sp modelId="{36F8D0A8-5209-431B-9197-937F3345E8D0}">
      <dsp:nvSpPr>
        <dsp:cNvPr id="0" name=""/>
        <dsp:cNvSpPr/>
      </dsp:nvSpPr>
      <dsp:spPr>
        <a:xfrm>
          <a:off x="696981" y="2441291"/>
          <a:ext cx="939014" cy="93901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E06BE-3C7B-41A0-B5D4-796A20A31976}">
      <dsp:nvSpPr>
        <dsp:cNvPr id="0" name=""/>
        <dsp:cNvSpPr/>
      </dsp:nvSpPr>
      <dsp:spPr>
        <a:xfrm rot="16200000">
          <a:off x="-894665" y="896502"/>
          <a:ext cx="3595685" cy="180268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kern="1200" dirty="0" smtClean="0"/>
            <a:t>45 states using the System</a:t>
          </a:r>
          <a:endParaRPr lang="en-US" sz="1800" kern="1200" dirty="0"/>
        </a:p>
      </dsp:txBody>
      <dsp:txXfrm rot="5400000">
        <a:off x="1837" y="719137"/>
        <a:ext cx="1802680" cy="2157411"/>
      </dsp:txXfrm>
    </dsp:sp>
    <dsp:sp modelId="{9B9F594D-7B88-4133-82B1-41AAB27D4D5B}">
      <dsp:nvSpPr>
        <dsp:cNvPr id="0" name=""/>
        <dsp:cNvSpPr/>
      </dsp:nvSpPr>
      <dsp:spPr>
        <a:xfrm rot="16200000">
          <a:off x="1043216" y="896502"/>
          <a:ext cx="3595685" cy="180268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kern="1200" dirty="0" smtClean="0"/>
            <a:t>Over 2000 authorized users</a:t>
          </a:r>
          <a:endParaRPr lang="en-US" sz="1800" kern="1200" dirty="0"/>
        </a:p>
      </dsp:txBody>
      <dsp:txXfrm rot="5400000">
        <a:off x="1939718" y="719137"/>
        <a:ext cx="1802680" cy="2157411"/>
      </dsp:txXfrm>
    </dsp:sp>
    <dsp:sp modelId="{F109439C-3BEB-4605-AB9E-5E9DC78318B9}">
      <dsp:nvSpPr>
        <dsp:cNvPr id="0" name=""/>
        <dsp:cNvSpPr/>
      </dsp:nvSpPr>
      <dsp:spPr>
        <a:xfrm rot="16200000">
          <a:off x="2981098" y="896502"/>
          <a:ext cx="3595685" cy="180268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kern="1200" dirty="0" smtClean="0"/>
            <a:t>Over 1300 CDR teams have recorded a death in the System</a:t>
          </a:r>
          <a:endParaRPr lang="en-US" sz="1800" kern="1200" dirty="0"/>
        </a:p>
      </dsp:txBody>
      <dsp:txXfrm rot="5400000">
        <a:off x="3877600" y="719137"/>
        <a:ext cx="1802680" cy="2157411"/>
      </dsp:txXfrm>
    </dsp:sp>
    <dsp:sp modelId="{E5815E44-6C72-48DF-B9A7-40F2C18CB1EB}">
      <dsp:nvSpPr>
        <dsp:cNvPr id="0" name=""/>
        <dsp:cNvSpPr/>
      </dsp:nvSpPr>
      <dsp:spPr>
        <a:xfrm rot="16200000">
          <a:off x="4918980" y="896502"/>
          <a:ext cx="3595685" cy="180268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rtl="0">
            <a:lnSpc>
              <a:spcPct val="90000"/>
            </a:lnSpc>
            <a:spcBef>
              <a:spcPct val="0"/>
            </a:spcBef>
            <a:spcAft>
              <a:spcPct val="35000"/>
            </a:spcAft>
          </a:pPr>
          <a:r>
            <a:rPr lang="en-US" sz="1800" kern="1200" dirty="0" smtClean="0"/>
            <a:t>More than 167,000 deaths have been entered</a:t>
          </a:r>
          <a:endParaRPr lang="en-US" sz="1800" kern="1200" dirty="0"/>
        </a:p>
        <a:p>
          <a:pPr marL="114300" lvl="1" indent="-114300" algn="l" defTabSz="533400" rtl="0">
            <a:lnSpc>
              <a:spcPct val="90000"/>
            </a:lnSpc>
            <a:spcBef>
              <a:spcPct val="0"/>
            </a:spcBef>
            <a:spcAft>
              <a:spcPct val="15000"/>
            </a:spcAft>
            <a:buChar char="••"/>
          </a:pPr>
          <a:r>
            <a:rPr lang="en-US" sz="1200" kern="1200" dirty="0" smtClean="0"/>
            <a:t>99% deaths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54% infants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76% cases from 2005-2014</a:t>
          </a:r>
          <a:endParaRPr lang="en-US" sz="1200" kern="1200" dirty="0"/>
        </a:p>
        <a:p>
          <a:pPr marL="114300" lvl="1" indent="-114300" algn="l" defTabSz="533400" rtl="0">
            <a:lnSpc>
              <a:spcPct val="90000"/>
            </a:lnSpc>
            <a:spcBef>
              <a:spcPct val="0"/>
            </a:spcBef>
            <a:spcAft>
              <a:spcPct val="15000"/>
            </a:spcAft>
            <a:buChar char="••"/>
          </a:pPr>
          <a:r>
            <a:rPr lang="en-US" sz="1200" kern="1200" dirty="0" smtClean="0"/>
            <a:t>58% males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50% natural deaths; 24% accidents</a:t>
          </a:r>
          <a:endParaRPr lang="en-US" sz="1200" kern="1200" dirty="0"/>
        </a:p>
      </dsp:txBody>
      <dsp:txXfrm rot="5400000">
        <a:off x="5815482" y="719137"/>
        <a:ext cx="1802680" cy="215741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1FD4E861-0690-4ED1-B943-83C97BC5A4BA}" type="datetimeFigureOut">
              <a:rPr lang="en-US" smtClean="0"/>
              <a:t>10/26/2016</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B8B5A20-4AF7-4BB8-9FB2-A9CDAAC558F4}" type="slidenum">
              <a:rPr lang="en-US" smtClean="0"/>
              <a:t>‹#›</a:t>
            </a:fld>
            <a:endParaRPr lang="en-US"/>
          </a:p>
        </p:txBody>
      </p:sp>
    </p:spTree>
    <p:extLst>
      <p:ext uri="{BB962C8B-B14F-4D97-AF65-F5344CB8AC3E}">
        <p14:creationId xmlns:p14="http://schemas.microsoft.com/office/powerpoint/2010/main" val="221995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EB9968BA-192B-474D-A2EE-6A53A77EA6C9}" type="datetimeFigureOut">
              <a:rPr lang="en-US" smtClean="0"/>
              <a:t>10/26/2016</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CD2C9ED-01A9-4A71-9409-B8604A89B53E}" type="slidenum">
              <a:rPr lang="en-US" smtClean="0"/>
              <a:t>‹#›</a:t>
            </a:fld>
            <a:endParaRPr lang="en-US"/>
          </a:p>
        </p:txBody>
      </p:sp>
    </p:spTree>
    <p:extLst>
      <p:ext uri="{BB962C8B-B14F-4D97-AF65-F5344CB8AC3E}">
        <p14:creationId xmlns:p14="http://schemas.microsoft.com/office/powerpoint/2010/main" val="194690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990600"/>
            <a:ext cx="7772400" cy="1317625"/>
          </a:xfrm>
        </p:spPr>
        <p:txBody>
          <a:bodyPr/>
          <a:lstStyle>
            <a:lvl1pPr algn="ctr">
              <a:defRPr b="1">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362200"/>
            <a:ext cx="6400800" cy="10668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9267" y="6400800"/>
            <a:ext cx="608533" cy="320675"/>
          </a:xfrm>
        </p:spPr>
        <p:txBody>
          <a:bodyPr/>
          <a:lstStyle/>
          <a:p>
            <a:fld id="{9ED7EA4D-9B50-4CF0-AD6D-B061754C673A}" type="slidenum">
              <a:rPr lang="en-US" smtClean="0"/>
              <a:t>‹#›</a:t>
            </a:fld>
            <a:endParaRPr lang="en-US"/>
          </a:p>
        </p:txBody>
      </p:sp>
    </p:spTree>
    <p:extLst>
      <p:ext uri="{BB962C8B-B14F-4D97-AF65-F5344CB8AC3E}">
        <p14:creationId xmlns:p14="http://schemas.microsoft.com/office/powerpoint/2010/main" val="33505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517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375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47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3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625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7EA4D-9B50-4CF0-AD6D-B061754C673A}" type="slidenum">
              <a:rPr lang="en-US" smtClean="0"/>
              <a:t>‹#›</a:t>
            </a:fld>
            <a:endParaRPr lang="en-US"/>
          </a:p>
        </p:txBody>
      </p:sp>
    </p:spTree>
    <p:extLst>
      <p:ext uri="{BB962C8B-B14F-4D97-AF65-F5344CB8AC3E}">
        <p14:creationId xmlns:p14="http://schemas.microsoft.com/office/powerpoint/2010/main" val="244915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059" y="1752600"/>
            <a:ext cx="6858000" cy="1231118"/>
          </a:xfrm>
        </p:spPr>
        <p:txBody>
          <a:bodyPr>
            <a:noAutofit/>
          </a:bodyPr>
          <a:lstStyle/>
          <a:p>
            <a:r>
              <a:rPr lang="en-US" dirty="0" smtClean="0">
                <a:solidFill>
                  <a:schemeClr val="tx2">
                    <a:lumMod val="75000"/>
                  </a:schemeClr>
                </a:solidFill>
              </a:rPr>
              <a:t>Bumper Pads as a Factor in Sleep Related Infant and Child Deaths:</a:t>
            </a:r>
            <a:br>
              <a:rPr lang="en-US" dirty="0" smtClean="0">
                <a:solidFill>
                  <a:schemeClr val="tx2">
                    <a:lumMod val="75000"/>
                  </a:schemeClr>
                </a:solidFill>
              </a:rPr>
            </a:br>
            <a:r>
              <a:rPr lang="en-US" dirty="0" smtClean="0">
                <a:solidFill>
                  <a:schemeClr val="tx2">
                    <a:lumMod val="75000"/>
                  </a:schemeClr>
                </a:solidFill>
              </a:rPr>
              <a:t>Data from the National Child Death Review Case Reporting System</a:t>
            </a:r>
            <a:endParaRPr lang="en-US" dirty="0">
              <a:solidFill>
                <a:schemeClr val="tx2">
                  <a:lumMod val="75000"/>
                </a:schemeClr>
              </a:solidFill>
            </a:endParaRPr>
          </a:p>
        </p:txBody>
      </p:sp>
      <p:sp>
        <p:nvSpPr>
          <p:cNvPr id="5" name="TextBox 4"/>
          <p:cNvSpPr txBox="1"/>
          <p:nvPr/>
        </p:nvSpPr>
        <p:spPr>
          <a:xfrm>
            <a:off x="5029200" y="5867400"/>
            <a:ext cx="6722918" cy="461665"/>
          </a:xfrm>
          <a:prstGeom prst="rect">
            <a:avLst/>
          </a:prstGeom>
          <a:noFill/>
        </p:spPr>
        <p:txBody>
          <a:bodyPr wrap="square" rtlCol="0">
            <a:spAutoFit/>
          </a:bodyPr>
          <a:lstStyle/>
          <a:p>
            <a:r>
              <a:rPr lang="en-US" sz="2400" b="1" dirty="0">
                <a:solidFill>
                  <a:schemeClr val="tx2">
                    <a:lumMod val="75000"/>
                  </a:schemeClr>
                </a:solidFill>
              </a:rPr>
              <a:t>Teri Covington, MPH, </a:t>
            </a:r>
            <a:r>
              <a:rPr lang="en-US" sz="2400" b="1" dirty="0" smtClean="0">
                <a:solidFill>
                  <a:schemeClr val="tx2">
                    <a:lumMod val="75000"/>
                  </a:schemeClr>
                </a:solidFill>
              </a:rPr>
              <a:t>Director</a:t>
            </a:r>
            <a:endParaRPr lang="en-US" sz="2400" b="1" dirty="0">
              <a:solidFill>
                <a:schemeClr val="tx2">
                  <a:lumMod val="75000"/>
                </a:schemeClr>
              </a:solidFill>
            </a:endParaRPr>
          </a:p>
        </p:txBody>
      </p:sp>
    </p:spTree>
    <p:extLst>
      <p:ext uri="{BB962C8B-B14F-4D97-AF65-F5344CB8AC3E}">
        <p14:creationId xmlns:p14="http://schemas.microsoft.com/office/powerpoint/2010/main" val="327173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through 2008-November 2013</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200" y="1828800"/>
            <a:ext cx="8991600" cy="4556125"/>
          </a:xfrm>
          <a:prstGeom prst="rect">
            <a:avLst/>
          </a:prstGeom>
        </p:spPr>
      </p:pic>
      <p:sp>
        <p:nvSpPr>
          <p:cNvPr id="5" name="Rectangle 4"/>
          <p:cNvSpPr/>
          <p:nvPr/>
        </p:nvSpPr>
        <p:spPr>
          <a:xfrm>
            <a:off x="457200" y="3099216"/>
            <a:ext cx="2286000" cy="7107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53193" y="3472186"/>
            <a:ext cx="1361607" cy="16332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3543300"/>
            <a:ext cx="1143000" cy="342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07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November 2013-present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1869854"/>
            <a:ext cx="8763000" cy="4683346"/>
          </a:xfrm>
          <a:prstGeom prst="rect">
            <a:avLst/>
          </a:prstGeom>
        </p:spPr>
      </p:pic>
      <p:sp>
        <p:nvSpPr>
          <p:cNvPr id="7" name="Rectangle 6"/>
          <p:cNvSpPr/>
          <p:nvPr/>
        </p:nvSpPr>
        <p:spPr>
          <a:xfrm>
            <a:off x="228600" y="4572000"/>
            <a:ext cx="65532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575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of Data from Clean Dataset:</a:t>
            </a:r>
            <a:br>
              <a:rPr lang="en-US" dirty="0" smtClean="0"/>
            </a:br>
            <a:r>
              <a:rPr lang="en-US" b="0" dirty="0"/>
              <a:t>Data download 2/11/16 </a:t>
            </a:r>
            <a:r>
              <a:rPr lang="en-US" b="0" dirty="0" smtClean="0"/>
              <a:t> and approved by states for release:  n=95,691</a:t>
            </a:r>
            <a:r>
              <a:rPr lang="en-US" dirty="0" smtClean="0"/>
              <a:t> </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N=95,691</a:t>
            </a:r>
          </a:p>
          <a:p>
            <a:r>
              <a:rPr lang="en-US" dirty="0" smtClean="0"/>
              <a:t>Total </a:t>
            </a:r>
            <a:r>
              <a:rPr lang="en-US" dirty="0"/>
              <a:t>number of SUID cases = 16,140; 87% were sleep related 				</a:t>
            </a:r>
          </a:p>
          <a:p>
            <a:r>
              <a:rPr lang="en-US" dirty="0"/>
              <a:t>62 cases wherein </a:t>
            </a:r>
            <a:r>
              <a:rPr lang="en-US" dirty="0" smtClean="0"/>
              <a:t>bumper pad was relevant to death.</a:t>
            </a:r>
          </a:p>
          <a:p>
            <a:r>
              <a:rPr lang="en-US" dirty="0" smtClean="0"/>
              <a:t>After November 2013, 7 cases listed as causing obstruction.  </a:t>
            </a:r>
          </a:p>
          <a:p>
            <a:r>
              <a:rPr lang="en-US" dirty="0" smtClean="0"/>
              <a:t>62/16,140</a:t>
            </a:r>
            <a:r>
              <a:rPr lang="en-US" dirty="0"/>
              <a:t>=.004					</a:t>
            </a:r>
          </a:p>
          <a:p>
            <a:pPr marL="0" indent="0">
              <a:buNone/>
            </a:pPr>
            <a:endParaRPr lang="en-US" dirty="0" smtClean="0"/>
          </a:p>
        </p:txBody>
      </p:sp>
    </p:spTree>
    <p:extLst>
      <p:ext uri="{BB962C8B-B14F-4D97-AF65-F5344CB8AC3E}">
        <p14:creationId xmlns:p14="http://schemas.microsoft.com/office/powerpoint/2010/main" val="173954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199" y="1981200"/>
            <a:ext cx="8077201" cy="3581400"/>
          </a:xfrm>
          <a:prstGeom prst="rect">
            <a:avLst/>
          </a:prstGeom>
        </p:spPr>
      </p:pic>
    </p:spTree>
    <p:extLst>
      <p:ext uri="{BB962C8B-B14F-4D97-AF65-F5344CB8AC3E}">
        <p14:creationId xmlns:p14="http://schemas.microsoft.com/office/powerpoint/2010/main" val="4179120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85800"/>
            <a:ext cx="4340452" cy="5943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85800"/>
            <a:ext cx="4267200" cy="5943600"/>
          </a:xfrm>
          <a:prstGeom prst="rect">
            <a:avLst/>
          </a:prstGeom>
        </p:spPr>
      </p:pic>
    </p:spTree>
    <p:extLst>
      <p:ext uri="{BB962C8B-B14F-4D97-AF65-F5344CB8AC3E}">
        <p14:creationId xmlns:p14="http://schemas.microsoft.com/office/powerpoint/2010/main" val="279498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Scene Investigation </a:t>
            </a:r>
            <a:r>
              <a:rPr lang="en-US" dirty="0" smtClean="0"/>
              <a:t>Agencies, not mutually exclusive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1001056"/>
              </p:ext>
            </p:extLst>
          </p:nvPr>
        </p:nvGraphicFramePr>
        <p:xfrm>
          <a:off x="1371600" y="2701596"/>
          <a:ext cx="5791201" cy="3623004"/>
        </p:xfrm>
        <a:graphic>
          <a:graphicData uri="http://schemas.openxmlformats.org/drawingml/2006/table">
            <a:tbl>
              <a:tblPr/>
              <a:tblGrid>
                <a:gridCol w="2997455"/>
                <a:gridCol w="1396873"/>
                <a:gridCol w="1396873"/>
              </a:tblGrid>
              <a:tr h="635964">
                <a:tc>
                  <a:txBody>
                    <a:bodyPr/>
                    <a:lstStyle/>
                    <a:p>
                      <a:pPr algn="l" fontAlgn="b"/>
                      <a:r>
                        <a:rPr lang="en-US" sz="2400" b="1" i="0" u="none" strike="noStrike" dirty="0">
                          <a:solidFill>
                            <a:srgbClr val="000000"/>
                          </a:solidFill>
                          <a:effectLst/>
                          <a:latin typeface="Calibri" panose="020F0502020204030204" pitchFamily="34" charset="0"/>
                        </a:rPr>
                        <a:t>Scene Conducted by: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600" b="1" i="0" u="none" strike="noStrike">
                          <a:solidFill>
                            <a:srgbClr val="000000"/>
                          </a:solidFill>
                          <a:effectLst/>
                          <a:latin typeface="Arial" panose="020B0604020202020204" pitchFamily="34" charset="0"/>
                        </a:rPr>
                        <a:t>Frequency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600" b="1" i="0" u="none" strike="noStrike">
                          <a:solidFill>
                            <a:srgbClr val="000000"/>
                          </a:solidFill>
                          <a:effectLst/>
                          <a:latin typeface="Arial" panose="020B0604020202020204" pitchFamily="34" charset="0"/>
                        </a:rPr>
                        <a:t>Percent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69747">
                <a:tc>
                  <a:txBody>
                    <a:bodyPr/>
                    <a:lstStyle/>
                    <a:p>
                      <a:pPr algn="l" fontAlgn="b"/>
                      <a:r>
                        <a:rPr lang="en-US" sz="2400" b="0" i="0" u="none" strike="noStrike">
                          <a:solidFill>
                            <a:srgbClr val="000000"/>
                          </a:solidFill>
                          <a:effectLst/>
                          <a:latin typeface="Calibri" panose="020F0502020204030204" pitchFamily="34" charset="0"/>
                        </a:rPr>
                        <a:t>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11.3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54957">
                <a:tc>
                  <a:txBody>
                    <a:bodyPr/>
                    <a:lstStyle/>
                    <a:p>
                      <a:pPr algn="l" fontAlgn="b"/>
                      <a:r>
                        <a:rPr lang="en-US" sz="2400" b="0" i="0" u="none" strike="noStrike">
                          <a:solidFill>
                            <a:srgbClr val="000000"/>
                          </a:solidFill>
                          <a:effectLst/>
                          <a:latin typeface="Calibri" panose="020F0502020204030204" pitchFamily="34" charset="0"/>
                        </a:rPr>
                        <a:t>Coroner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54957">
                <a:tc>
                  <a:txBody>
                    <a:bodyPr/>
                    <a:lstStyle/>
                    <a:p>
                      <a:pPr algn="l" fontAlgn="b"/>
                      <a:r>
                        <a:rPr lang="en-US" sz="2400" b="0" i="0" u="none" strike="noStrike">
                          <a:solidFill>
                            <a:srgbClr val="000000"/>
                          </a:solidFill>
                          <a:effectLst/>
                          <a:latin typeface="Calibri" panose="020F0502020204030204" pitchFamily="34" charset="0"/>
                        </a:rPr>
                        <a:t>ME investigator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30.6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54957">
                <a:tc>
                  <a:txBody>
                    <a:bodyPr/>
                    <a:lstStyle/>
                    <a:p>
                      <a:pPr algn="l" fontAlgn="b"/>
                      <a:r>
                        <a:rPr lang="en-US" sz="2400" b="0" i="0" u="none" strike="noStrike">
                          <a:solidFill>
                            <a:srgbClr val="000000"/>
                          </a:solidFill>
                          <a:effectLst/>
                          <a:latin typeface="Calibri" panose="020F0502020204030204" pitchFamily="34" charset="0"/>
                        </a:rPr>
                        <a:t>Coroner investigator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54957">
                <a:tc>
                  <a:txBody>
                    <a:bodyPr/>
                    <a:lstStyle/>
                    <a:p>
                      <a:pPr algn="l" fontAlgn="b"/>
                      <a:r>
                        <a:rPr lang="en-US" sz="2400" b="0" i="0" u="none" strike="noStrike">
                          <a:solidFill>
                            <a:srgbClr val="000000"/>
                          </a:solidFill>
                          <a:effectLst/>
                          <a:latin typeface="Calibri" panose="020F0502020204030204" pitchFamily="34" charset="0"/>
                        </a:rPr>
                        <a:t>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88.7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54957">
                <a:tc>
                  <a:txBody>
                    <a:bodyPr/>
                    <a:lstStyle/>
                    <a:p>
                      <a:pPr algn="l" fontAlgn="b"/>
                      <a:r>
                        <a:rPr lang="en-US" sz="2400" b="0" i="0" u="none" strike="noStrike">
                          <a:solidFill>
                            <a:srgbClr val="000000"/>
                          </a:solidFill>
                          <a:effectLst/>
                          <a:latin typeface="Calibri" panose="020F0502020204030204" pitchFamily="34" charset="0"/>
                        </a:rPr>
                        <a:t>EMS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25.8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54957">
                <a:tc>
                  <a:txBody>
                    <a:bodyPr/>
                    <a:lstStyle/>
                    <a:p>
                      <a:pPr algn="l" fontAlgn="b"/>
                      <a:r>
                        <a:rPr lang="en-US" sz="2400" b="0" i="0" u="none" strike="noStrike">
                          <a:solidFill>
                            <a:srgbClr val="000000"/>
                          </a:solidFill>
                          <a:effectLst/>
                          <a:latin typeface="Calibri" panose="020F0502020204030204" pitchFamily="34" charset="0"/>
                        </a:rPr>
                        <a:t>CPS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a:solidFill>
                            <a:srgbClr val="000000"/>
                          </a:solidFill>
                          <a:effectLst/>
                          <a:latin typeface="Calibri" panose="020F0502020204030204" pitchFamily="34" charset="0"/>
                        </a:rPr>
                        <a:t>33.9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69747">
                <a:tc>
                  <a:txBody>
                    <a:bodyPr/>
                    <a:lstStyle/>
                    <a:p>
                      <a:pPr algn="l" fontAlgn="b"/>
                      <a:r>
                        <a:rPr lang="en-US" sz="2400" b="0" i="0" u="none" strike="noStrike" dirty="0">
                          <a:solidFill>
                            <a:srgbClr val="000000"/>
                          </a:solidFill>
                          <a:effectLst/>
                          <a:latin typeface="Calibri" panose="020F0502020204030204" pitchFamily="34" charset="0"/>
                        </a:rPr>
                        <a:t>Other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2400" b="0" i="0" u="none" strike="noStrike" dirty="0">
                          <a:solidFill>
                            <a:srgbClr val="000000"/>
                          </a:solidFill>
                          <a:effectLst/>
                          <a:latin typeface="Calibri" panose="020F0502020204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7" name="Rectangle 6"/>
          <p:cNvSpPr/>
          <p:nvPr/>
        </p:nvSpPr>
        <p:spPr>
          <a:xfrm>
            <a:off x="1337871" y="1679179"/>
            <a:ext cx="5824929" cy="830997"/>
          </a:xfrm>
          <a:prstGeom prst="rect">
            <a:avLst/>
          </a:prstGeom>
        </p:spPr>
        <p:txBody>
          <a:bodyPr wrap="square">
            <a:spAutoFit/>
          </a:bodyPr>
          <a:lstStyle/>
          <a:p>
            <a:r>
              <a:rPr lang="en-US" sz="2400" dirty="0"/>
              <a:t>All 62 had an autopsy </a:t>
            </a:r>
            <a:r>
              <a:rPr lang="en-US" sz="2400" b="1" dirty="0"/>
              <a:t>and</a:t>
            </a:r>
            <a:r>
              <a:rPr lang="en-US" sz="2400" dirty="0"/>
              <a:t> death scene investigation completed</a:t>
            </a:r>
          </a:p>
        </p:txBody>
      </p:sp>
    </p:spTree>
    <p:extLst>
      <p:ext uri="{BB962C8B-B14F-4D97-AF65-F5344CB8AC3E}">
        <p14:creationId xmlns:p14="http://schemas.microsoft.com/office/powerpoint/2010/main" val="167442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through 2008-November 2013,  55 cases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200" y="1828800"/>
            <a:ext cx="8991600" cy="4556125"/>
          </a:xfrm>
          <a:prstGeom prst="rect">
            <a:avLst/>
          </a:prstGeom>
        </p:spPr>
      </p:pic>
      <p:sp>
        <p:nvSpPr>
          <p:cNvPr id="5" name="Rectangle 4"/>
          <p:cNvSpPr/>
          <p:nvPr/>
        </p:nvSpPr>
        <p:spPr>
          <a:xfrm>
            <a:off x="457200" y="3099216"/>
            <a:ext cx="2286000" cy="7107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53193" y="3472186"/>
            <a:ext cx="1361607" cy="16332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3543300"/>
            <a:ext cx="1143000" cy="342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33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November 2013-present, 7 cases of 82 where bumper pad was present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1869854"/>
            <a:ext cx="8763000" cy="4683346"/>
          </a:xfrm>
          <a:prstGeom prst="rect">
            <a:avLst/>
          </a:prstGeom>
        </p:spPr>
      </p:pic>
      <p:sp>
        <p:nvSpPr>
          <p:cNvPr id="7" name="Rectangle 6"/>
          <p:cNvSpPr/>
          <p:nvPr/>
        </p:nvSpPr>
        <p:spPr>
          <a:xfrm>
            <a:off x="228600" y="4572000"/>
            <a:ext cx="65532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461010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4610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249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 of all 62 cases, Narratives Describe Bumper Pad as </a:t>
            </a:r>
            <a:r>
              <a:rPr lang="en-US" u="sng" dirty="0" smtClean="0"/>
              <a:t>Obstructing Airway </a:t>
            </a:r>
            <a:r>
              <a:rPr lang="en-US" dirty="0" smtClean="0"/>
              <a:t>in 30 cases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35739431"/>
              </p:ext>
            </p:extLst>
          </p:nvPr>
        </p:nvGraphicFramePr>
        <p:xfrm>
          <a:off x="152400" y="1295400"/>
          <a:ext cx="9296400" cy="5135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581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Cases from Narratives:</a:t>
            </a:r>
            <a:endParaRPr lang="en-US" dirty="0"/>
          </a:p>
        </p:txBody>
      </p:sp>
      <p:sp>
        <p:nvSpPr>
          <p:cNvPr id="3" name="Content Placeholder 2"/>
          <p:cNvSpPr>
            <a:spLocks noGrp="1"/>
          </p:cNvSpPr>
          <p:nvPr>
            <p:ph idx="1"/>
          </p:nvPr>
        </p:nvSpPr>
        <p:spPr>
          <a:xfrm>
            <a:off x="713282" y="2133600"/>
            <a:ext cx="8410731" cy="4297363"/>
          </a:xfrm>
        </p:spPr>
        <p:txBody>
          <a:bodyPr/>
          <a:lstStyle/>
          <a:p>
            <a:r>
              <a:rPr lang="en-US" dirty="0" smtClean="0"/>
              <a:t>13 states reported cases</a:t>
            </a:r>
          </a:p>
          <a:p>
            <a:r>
              <a:rPr lang="en-US" dirty="0" smtClean="0"/>
              <a:t>27 under age one, 3 ages 1-4</a:t>
            </a:r>
          </a:p>
          <a:p>
            <a:r>
              <a:rPr lang="en-US" dirty="0" smtClean="0"/>
              <a:t>&gt;90% in cribs</a:t>
            </a:r>
          </a:p>
          <a:p>
            <a:r>
              <a:rPr lang="en-US" dirty="0" smtClean="0"/>
              <a:t>&gt;90% in own home</a:t>
            </a:r>
            <a:endParaRPr lang="en-US" dirty="0"/>
          </a:p>
        </p:txBody>
      </p:sp>
    </p:spTree>
    <p:extLst>
      <p:ext uri="{BB962C8B-B14F-4D97-AF65-F5344CB8AC3E}">
        <p14:creationId xmlns:p14="http://schemas.microsoft.com/office/powerpoint/2010/main" val="194596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800" b="1" dirty="0" smtClean="0">
                <a:latin typeface="Arial Narrow" pitchFamily="34" charset="0"/>
              </a:rPr>
              <a:t>Child Death Review</a:t>
            </a:r>
            <a:endParaRPr lang="en-US" sz="4800" i="1" dirty="0">
              <a:latin typeface="Arial Narrow" pitchFamily="34" charset="0"/>
            </a:endParaRPr>
          </a:p>
        </p:txBody>
      </p:sp>
      <p:sp>
        <p:nvSpPr>
          <p:cNvPr id="32770" name="Content Placeholder 2"/>
          <p:cNvSpPr>
            <a:spLocks noGrp="1"/>
          </p:cNvSpPr>
          <p:nvPr>
            <p:ph idx="1"/>
          </p:nvPr>
        </p:nvSpPr>
        <p:spPr>
          <a:xfrm>
            <a:off x="152400" y="2362200"/>
            <a:ext cx="5372100" cy="3642123"/>
          </a:xfrm>
        </p:spPr>
        <p:txBody>
          <a:bodyPr>
            <a:normAutofit/>
          </a:bodyPr>
          <a:lstStyle/>
          <a:p>
            <a:pPr eaLnBrk="1" hangingPunct="1"/>
            <a:r>
              <a:rPr lang="en-US" altLang="en-US" sz="2400" dirty="0"/>
              <a:t>Multi-disciplinary.</a:t>
            </a:r>
          </a:p>
          <a:p>
            <a:pPr eaLnBrk="1" hangingPunct="1"/>
            <a:r>
              <a:rPr lang="en-US" altLang="en-US" sz="2400" dirty="0"/>
              <a:t>Telling a story through the sharing of case information from multiple sources.</a:t>
            </a:r>
          </a:p>
          <a:p>
            <a:pPr eaLnBrk="1" hangingPunct="1"/>
            <a:r>
              <a:rPr lang="en-US" altLang="en-US" sz="2400" dirty="0"/>
              <a:t>Focused on improving systems and prevention of deaths; not culpability.</a:t>
            </a:r>
          </a:p>
          <a:p>
            <a:pPr eaLnBrk="1" hangingPunct="1"/>
            <a:r>
              <a:rPr lang="en-US" altLang="en-US" sz="2400" dirty="0"/>
              <a:t>Balance between individual cases and accumulation of fatal and non-fatal data for trends.</a:t>
            </a:r>
          </a:p>
          <a:p>
            <a:pPr eaLnBrk="1" hangingPunct="1"/>
            <a:endParaRPr lang="en-US" altLang="en-US" dirty="0" smtClean="0"/>
          </a:p>
          <a:p>
            <a:pPr eaLnBrk="1" hangingPunct="1"/>
            <a:endParaRPr lang="en-US" altLang="en-US" dirty="0" smtClean="0"/>
          </a:p>
        </p:txBody>
      </p:sp>
      <p:sp>
        <p:nvSpPr>
          <p:cNvPr id="3" name="Rectangle 2"/>
          <p:cNvSpPr/>
          <p:nvPr/>
        </p:nvSpPr>
        <p:spPr>
          <a:xfrm>
            <a:off x="7543800" y="5532438"/>
            <a:ext cx="1600200" cy="1020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852" r="97324">
                        <a14:foregroundMark x1="37956" y1="74614" x2="37956" y2="74614"/>
                        <a14:foregroundMark x1="95255" y1="91938" x2="95255" y2="91938"/>
                        <a14:foregroundMark x1="4745" y1="97599" x2="4745" y2="97599"/>
                      </a14:backgroundRemoval>
                    </a14:imgEffect>
                  </a14:imgLayer>
                </a14:imgProps>
              </a:ext>
              <a:ext uri="{28A0092B-C50C-407E-A947-70E740481C1C}">
                <a14:useLocalDpi xmlns:a14="http://schemas.microsoft.com/office/drawing/2010/main" val="0"/>
              </a:ext>
            </a:extLst>
          </a:blip>
          <a:srcRect l="5089"/>
          <a:stretch/>
        </p:blipFill>
        <p:spPr>
          <a:xfrm flipH="1">
            <a:off x="4343400" y="2819400"/>
            <a:ext cx="4800600" cy="3733800"/>
          </a:xfrm>
          <a:prstGeom prst="rect">
            <a:avLst/>
          </a:prstGeom>
        </p:spPr>
      </p:pic>
    </p:spTree>
    <p:extLst>
      <p:ext uri="{BB962C8B-B14F-4D97-AF65-F5344CB8AC3E}">
        <p14:creationId xmlns:p14="http://schemas.microsoft.com/office/powerpoint/2010/main" val="18082322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Narratives</a:t>
            </a:r>
            <a:endParaRPr lang="en-US" dirty="0"/>
          </a:p>
        </p:txBody>
      </p:sp>
      <p:sp>
        <p:nvSpPr>
          <p:cNvPr id="3" name="Content Placeholder 2"/>
          <p:cNvSpPr>
            <a:spLocks noGrp="1"/>
          </p:cNvSpPr>
          <p:nvPr>
            <p:ph idx="1"/>
          </p:nvPr>
        </p:nvSpPr>
        <p:spPr/>
        <p:txBody>
          <a:bodyPr/>
          <a:lstStyle/>
          <a:p>
            <a:r>
              <a:rPr lang="en-US" dirty="0"/>
              <a:t>Decedent was laid to sleep on his right side in a crib that used rolled up blankets for "bumper pads" and was found unresponsive lying face down in the corner of his crib with his head wedged against these "bumper pads" </a:t>
            </a:r>
            <a:endParaRPr lang="en-US" dirty="0" smtClean="0"/>
          </a:p>
          <a:p>
            <a:r>
              <a:rPr lang="en-US" dirty="0" smtClean="0"/>
              <a:t>“</a:t>
            </a:r>
            <a:r>
              <a:rPr lang="en-US" dirty="0" err="1" smtClean="0"/>
              <a:t>Decd</a:t>
            </a:r>
            <a:r>
              <a:rPr lang="en-US" dirty="0" smtClean="0"/>
              <a:t> </a:t>
            </a:r>
            <a:r>
              <a:rPr lang="en-US" dirty="0"/>
              <a:t>is a 6 month old male who died due to positional asphyxia.  </a:t>
            </a:r>
            <a:r>
              <a:rPr lang="en-US" dirty="0" err="1"/>
              <a:t>Decd</a:t>
            </a:r>
            <a:r>
              <a:rPr lang="en-US" dirty="0"/>
              <a:t> was found unresponsive in his crib with his face pressed in to a bumper. </a:t>
            </a:r>
            <a:r>
              <a:rPr lang="en-US" dirty="0" smtClean="0"/>
              <a:t>“</a:t>
            </a:r>
            <a:endParaRPr lang="en-US" dirty="0"/>
          </a:p>
        </p:txBody>
      </p:sp>
    </p:spTree>
    <p:extLst>
      <p:ext uri="{BB962C8B-B14F-4D97-AF65-F5344CB8AC3E}">
        <p14:creationId xmlns:p14="http://schemas.microsoft.com/office/powerpoint/2010/main" val="2178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 </a:t>
            </a:r>
            <a:r>
              <a:rPr lang="en-US" dirty="0" smtClean="0"/>
              <a:t>“</a:t>
            </a:r>
            <a:r>
              <a:rPr lang="en-US" dirty="0" err="1" smtClean="0"/>
              <a:t>Decd</a:t>
            </a:r>
            <a:r>
              <a:rPr lang="en-US" dirty="0" smtClean="0"/>
              <a:t> </a:t>
            </a:r>
            <a:r>
              <a:rPr lang="en-US" dirty="0"/>
              <a:t>was placed face up in his crib covered by light bedding and found face up in his crib with the </a:t>
            </a:r>
            <a:r>
              <a:rPr lang="en-US" dirty="0" smtClean="0"/>
              <a:t>bumper </a:t>
            </a:r>
            <a:r>
              <a:rPr lang="en-US" dirty="0"/>
              <a:t>pad fully covering his face</a:t>
            </a:r>
            <a:r>
              <a:rPr lang="en-US" dirty="0" smtClean="0"/>
              <a:t>.”</a:t>
            </a:r>
          </a:p>
          <a:p>
            <a:r>
              <a:rPr lang="en-US" dirty="0" smtClean="0"/>
              <a:t>“According </a:t>
            </a:r>
            <a:r>
              <a:rPr lang="en-US" dirty="0"/>
              <a:t>to ME (but not documented by anyone else) the child was found on her side with face </a:t>
            </a:r>
            <a:r>
              <a:rPr lang="en-US" dirty="0" smtClean="0"/>
              <a:t>against </a:t>
            </a:r>
            <a:r>
              <a:rPr lang="en-US" dirty="0"/>
              <a:t>crib rail and bumper </a:t>
            </a:r>
            <a:r>
              <a:rPr lang="en-US" dirty="0" smtClean="0"/>
              <a:t>pad.”</a:t>
            </a:r>
            <a:endParaRPr lang="en-US" dirty="0"/>
          </a:p>
          <a:p>
            <a:r>
              <a:rPr lang="en-US" dirty="0"/>
              <a:t>“At approximately 4:00 a.m. the father found the deceased unresponsive, lying prone in a crib, with its face next to bumper pads at the edge of the crib. The deceased had apparently been placed in the crib on a pillow and it appeared the deceased had slid/rolled off the pillow onto his stomach with his face next to the bumper pads</a:t>
            </a:r>
            <a:r>
              <a:rPr lang="en-US" dirty="0" smtClean="0"/>
              <a:t>.”</a:t>
            </a:r>
            <a:endParaRPr lang="en-US" dirty="0"/>
          </a:p>
        </p:txBody>
      </p:sp>
    </p:spTree>
    <p:extLst>
      <p:ext uri="{BB962C8B-B14F-4D97-AF65-F5344CB8AC3E}">
        <p14:creationId xmlns:p14="http://schemas.microsoft.com/office/powerpoint/2010/main" val="398413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“Baby </a:t>
            </a:r>
            <a:r>
              <a:rPr lang="en-US" dirty="0"/>
              <a:t>was fed a bottle then placed prone (lying on his stomach) in his crib for a nap. Father saw him last alive in this position around 2:45, around 4:10 his father went to check on him and found him lying prone (more on his right side) with his face up against the crib bumper pad</a:t>
            </a:r>
            <a:r>
              <a:rPr lang="en-US" dirty="0" smtClean="0"/>
              <a:t>.”</a:t>
            </a:r>
          </a:p>
          <a:p>
            <a:r>
              <a:rPr lang="en-US" dirty="0"/>
              <a:t>“Child found against bumper in crib</a:t>
            </a:r>
            <a:r>
              <a:rPr lang="en-US" dirty="0" smtClean="0"/>
              <a:t>.”</a:t>
            </a:r>
          </a:p>
          <a:p>
            <a:r>
              <a:rPr lang="en-US" dirty="0"/>
              <a:t>“6 MO W/M found unresponsive and lying on his side with face fully prone in bumper </a:t>
            </a:r>
            <a:r>
              <a:rPr lang="en-US" dirty="0" smtClean="0"/>
              <a:t>pad.”</a:t>
            </a:r>
          </a:p>
          <a:p>
            <a:endParaRPr lang="en-US" dirty="0"/>
          </a:p>
        </p:txBody>
      </p:sp>
    </p:spTree>
    <p:extLst>
      <p:ext uri="{BB962C8B-B14F-4D97-AF65-F5344CB8AC3E}">
        <p14:creationId xmlns:p14="http://schemas.microsoft.com/office/powerpoint/2010/main" val="1512528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“Child </a:t>
            </a:r>
            <a:r>
              <a:rPr lang="en-US" dirty="0"/>
              <a:t>discovered on tummy with nose pressed into bumper pad on </a:t>
            </a:r>
            <a:r>
              <a:rPr lang="en-US" dirty="0" smtClean="0"/>
              <a:t>crib.”</a:t>
            </a:r>
          </a:p>
          <a:p>
            <a:r>
              <a:rPr lang="en-US" dirty="0"/>
              <a:t>“2 mos. old female who died at home with preliminary suspicion of SIDS.  Autopsy report revealed that child was found in the crib corner with face covered by a bumper guard and the other side against the mattress.  Autopsy exam confirmed positional asphyxia with bilateral frothy pulmonary edema, and well demarcated blanched area on the right side of the face and nose, which was the side found close to the bumper guard pad of the crib. The coroner ruled that the death was accidental due to Positional Asphyxia</a:t>
            </a:r>
            <a:r>
              <a:rPr lang="en-US" dirty="0" smtClean="0"/>
              <a:t>.”</a:t>
            </a:r>
            <a:endParaRPr lang="en-US" dirty="0"/>
          </a:p>
          <a:p>
            <a:endParaRPr lang="en-US" dirty="0"/>
          </a:p>
        </p:txBody>
      </p:sp>
    </p:spTree>
    <p:extLst>
      <p:ext uri="{BB962C8B-B14F-4D97-AF65-F5344CB8AC3E}">
        <p14:creationId xmlns:p14="http://schemas.microsoft.com/office/powerpoint/2010/main" val="4249580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had been placed on his back, was found face down with his face pressed against the bumper pad in the corner of the crib. He had just begun to roll over recently</a:t>
            </a:r>
            <a:r>
              <a:rPr lang="en-US" dirty="0" smtClean="0"/>
              <a:t>.”</a:t>
            </a:r>
          </a:p>
          <a:p>
            <a:r>
              <a:rPr lang="en-US" dirty="0"/>
              <a:t>“The mother awoke to check on the baby and found him in prone position completely covered by the blanket with his face pressed into the bumper pads in the crib</a:t>
            </a:r>
            <a:r>
              <a:rPr lang="en-US" dirty="0" smtClean="0"/>
              <a:t>.”</a:t>
            </a:r>
            <a:endParaRPr lang="en-US" dirty="0"/>
          </a:p>
          <a:p>
            <a:endParaRPr lang="en-US" dirty="0"/>
          </a:p>
        </p:txBody>
      </p:sp>
    </p:spTree>
    <p:extLst>
      <p:ext uri="{BB962C8B-B14F-4D97-AF65-F5344CB8AC3E}">
        <p14:creationId xmlns:p14="http://schemas.microsoft.com/office/powerpoint/2010/main" val="93952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“19 day old black female  - mother put her head propped face up on top of an adult pillow.   After checking on baby, found she was wedged between the pillow and the baby pumpers</a:t>
            </a:r>
            <a:r>
              <a:rPr lang="en-US" dirty="0" smtClean="0"/>
              <a:t>.”</a:t>
            </a:r>
          </a:p>
          <a:p>
            <a:r>
              <a:rPr lang="en-US" dirty="0"/>
              <a:t>“This 2 month and 12 day-old black female, died of asphyxia (lack of oxygen).   It was reported that she was found face down in a crib with her face buried in the space between a pillow and bumper pads</a:t>
            </a:r>
            <a:r>
              <a:rPr lang="en-US" dirty="0" smtClean="0"/>
              <a:t>.”</a:t>
            </a:r>
          </a:p>
        </p:txBody>
      </p:sp>
    </p:spTree>
    <p:extLst>
      <p:ext uri="{BB962C8B-B14F-4D97-AF65-F5344CB8AC3E}">
        <p14:creationId xmlns:p14="http://schemas.microsoft.com/office/powerpoint/2010/main" val="2285281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29600" cy="4297363"/>
          </a:xfrm>
        </p:spPr>
        <p:txBody>
          <a:bodyPr>
            <a:normAutofit/>
          </a:bodyPr>
          <a:lstStyle/>
          <a:p>
            <a:r>
              <a:rPr lang="en-US" dirty="0"/>
              <a:t>“Mother place </a:t>
            </a:r>
            <a:r>
              <a:rPr lang="en-US" dirty="0" smtClean="0"/>
              <a:t>baby </a:t>
            </a:r>
            <a:r>
              <a:rPr lang="en-US" dirty="0"/>
              <a:t>supine </a:t>
            </a:r>
            <a:r>
              <a:rPr lang="en-US" dirty="0" smtClean="0"/>
              <a:t>on mattress </a:t>
            </a:r>
            <a:r>
              <a:rPr lang="en-US" dirty="0"/>
              <a:t>with head resting on adult pillow.  At 8am mother saw baby and notes he was </a:t>
            </a:r>
            <a:r>
              <a:rPr lang="en-US" dirty="0" smtClean="0"/>
              <a:t>sleeping </a:t>
            </a:r>
            <a:r>
              <a:rPr lang="en-US" dirty="0"/>
              <a:t>and was found about 4 hours later by father, baby was prone, and wedged between the adult pillow and the bumpers of the crib</a:t>
            </a:r>
            <a:r>
              <a:rPr lang="en-US" dirty="0" smtClean="0"/>
              <a:t>.”</a:t>
            </a:r>
          </a:p>
        </p:txBody>
      </p:sp>
    </p:spTree>
    <p:extLst>
      <p:ext uri="{BB962C8B-B14F-4D97-AF65-F5344CB8AC3E}">
        <p14:creationId xmlns:p14="http://schemas.microsoft.com/office/powerpoint/2010/main" val="838046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“This 4 month old infant was fed at 0200 &amp; then placed on his back on a </a:t>
            </a:r>
            <a:r>
              <a:rPr lang="en-US" dirty="0" err="1"/>
              <a:t>boppy</a:t>
            </a:r>
            <a:r>
              <a:rPr lang="en-US" dirty="0"/>
              <a:t> pillow in his crib. He was found 6 hours later on his side with his face in the pillow &amp; wedged between the pillow &amp; bumper pads</a:t>
            </a:r>
            <a:r>
              <a:rPr lang="en-US" dirty="0" smtClean="0"/>
              <a:t>.”</a:t>
            </a:r>
          </a:p>
          <a:p>
            <a:r>
              <a:rPr lang="en-US" dirty="0"/>
              <a:t>“Dec is a 24 day old black male infant who was placed to sleep in a crib with an adult size pillow, and/or wedge pillow.  The child was placed to sleep on his side and was found in the morning with his face pressed into the bumper pad</a:t>
            </a:r>
            <a:r>
              <a:rPr lang="en-US" dirty="0" smtClean="0"/>
              <a:t>.”</a:t>
            </a:r>
            <a:endParaRPr lang="en-US" dirty="0"/>
          </a:p>
        </p:txBody>
      </p:sp>
    </p:spTree>
    <p:extLst>
      <p:ext uri="{BB962C8B-B14F-4D97-AF65-F5344CB8AC3E}">
        <p14:creationId xmlns:p14="http://schemas.microsoft.com/office/powerpoint/2010/main" val="199647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br>
              <a:rPr lang="en-US" dirty="0"/>
            </a:br>
            <a:endParaRPr lang="en-US" dirty="0"/>
          </a:p>
        </p:txBody>
      </p:sp>
      <p:sp>
        <p:nvSpPr>
          <p:cNvPr id="3" name="Content Placeholder 2"/>
          <p:cNvSpPr>
            <a:spLocks noGrp="1"/>
          </p:cNvSpPr>
          <p:nvPr>
            <p:ph idx="1"/>
          </p:nvPr>
        </p:nvSpPr>
        <p:spPr>
          <a:xfrm>
            <a:off x="914400" y="2286000"/>
            <a:ext cx="8229600" cy="4297363"/>
          </a:xfrm>
        </p:spPr>
        <p:txBody>
          <a:bodyPr>
            <a:normAutofit/>
          </a:bodyPr>
          <a:lstStyle/>
          <a:p>
            <a:pPr marL="0" indent="0">
              <a:buNone/>
            </a:pPr>
            <a:r>
              <a:rPr lang="en-US" sz="2400" dirty="0" smtClean="0"/>
              <a:t>Theresa </a:t>
            </a:r>
            <a:r>
              <a:rPr lang="en-US" sz="2400" dirty="0"/>
              <a:t>Covington, MPH</a:t>
            </a:r>
            <a:br>
              <a:rPr lang="en-US" sz="2400" dirty="0"/>
            </a:br>
            <a:r>
              <a:rPr lang="en-US" sz="2400" dirty="0"/>
              <a:t>Director</a:t>
            </a:r>
            <a:br>
              <a:rPr lang="en-US" sz="2400" dirty="0"/>
            </a:br>
            <a:r>
              <a:rPr lang="en-US" sz="2400" dirty="0"/>
              <a:t>National Center for Fatality Review &amp; Prevention</a:t>
            </a:r>
            <a:br>
              <a:rPr lang="en-US" sz="2400" dirty="0"/>
            </a:br>
            <a:r>
              <a:rPr lang="en-US" sz="2400" dirty="0"/>
              <a:t>1115 Massachusetts Avenue, NW</a:t>
            </a:r>
            <a:br>
              <a:rPr lang="en-US" sz="2400" dirty="0"/>
            </a:br>
            <a:r>
              <a:rPr lang="en-US" sz="2400" dirty="0"/>
              <a:t>Washington, DC  20005 </a:t>
            </a:r>
            <a:br>
              <a:rPr lang="en-US" sz="2400" dirty="0"/>
            </a:br>
            <a:r>
              <a:rPr lang="en-US" sz="2400" dirty="0"/>
              <a:t>517-927-1527  cell</a:t>
            </a:r>
            <a:br>
              <a:rPr lang="en-US" sz="2400" dirty="0"/>
            </a:br>
            <a:r>
              <a:rPr lang="en-US" sz="2400" dirty="0"/>
              <a:t>800-656-2434  office</a:t>
            </a:r>
            <a:br>
              <a:rPr lang="en-US" sz="2400" dirty="0"/>
            </a:br>
            <a:r>
              <a:rPr lang="en-US" sz="2400" dirty="0"/>
              <a:t>517-324-6009 Fax</a:t>
            </a:r>
            <a:br>
              <a:rPr lang="en-US" sz="2400" dirty="0"/>
            </a:br>
            <a:r>
              <a:rPr lang="en-US" sz="2400" dirty="0"/>
              <a:t>tcovingt@mphi.org   </a:t>
            </a:r>
          </a:p>
          <a:p>
            <a:endParaRPr lang="en-US" dirty="0"/>
          </a:p>
        </p:txBody>
      </p:sp>
    </p:spTree>
    <p:extLst>
      <p:ext uri="{BB962C8B-B14F-4D97-AF65-F5344CB8AC3E}">
        <p14:creationId xmlns:p14="http://schemas.microsoft.com/office/powerpoint/2010/main" val="3310691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229600" cy="1143000"/>
          </a:xfrm>
        </p:spPr>
        <p:txBody>
          <a:bodyPr>
            <a:normAutofit/>
          </a:bodyPr>
          <a:lstStyle/>
          <a:p>
            <a:pPr algn="ctr"/>
            <a:r>
              <a:rPr lang="en-US" sz="4800" dirty="0" smtClean="0"/>
              <a:t>CDR in 2016</a:t>
            </a:r>
            <a:endParaRPr lang="en-US" sz="4800" dirty="0"/>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762" b="96858" l="1759" r="99167"/>
                    </a14:imgEffect>
                  </a14:imgLayer>
                </a14:imgProps>
              </a:ext>
              <a:ext uri="{28A0092B-C50C-407E-A947-70E740481C1C}">
                <a14:useLocalDpi xmlns:a14="http://schemas.microsoft.com/office/drawing/2010/main" val="0"/>
              </a:ext>
            </a:extLst>
          </a:blip>
          <a:stretch>
            <a:fillRect/>
          </a:stretch>
        </p:blipFill>
        <p:spPr>
          <a:xfrm>
            <a:off x="4572000" y="1066800"/>
            <a:ext cx="4362693" cy="5271587"/>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011568262"/>
              </p:ext>
            </p:extLst>
          </p:nvPr>
        </p:nvGraphicFramePr>
        <p:xfrm>
          <a:off x="-228600" y="2201612"/>
          <a:ext cx="5562600" cy="3382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485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1563"/>
            <a:ext cx="9118344" cy="61125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idx="1"/>
          </p:nvPr>
        </p:nvSpPr>
        <p:spPr>
          <a:xfrm>
            <a:off x="6629401" y="5540203"/>
            <a:ext cx="2356472" cy="10891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Autofit/>
          </a:bodyPr>
          <a:lstStyle/>
          <a:p>
            <a:pPr marL="0" indent="0" algn="ctr">
              <a:buNone/>
            </a:pPr>
            <a:r>
              <a:rPr lang="en-US" sz="2000" dirty="0"/>
              <a:t>State Action for Policy, Practice, Prevention</a:t>
            </a:r>
          </a:p>
        </p:txBody>
      </p:sp>
      <p:sp>
        <p:nvSpPr>
          <p:cNvPr id="4" name="Rounded Rectangle 3"/>
          <p:cNvSpPr/>
          <p:nvPr/>
        </p:nvSpPr>
        <p:spPr>
          <a:xfrm>
            <a:off x="2880067" y="805449"/>
            <a:ext cx="2998999" cy="76390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2000" dirty="0" smtClean="0">
                <a:solidFill>
                  <a:prstClr val="black"/>
                </a:solidFill>
              </a:rPr>
              <a:t>Review Team</a:t>
            </a:r>
            <a:r>
              <a:rPr lang="en-US" sz="2000" dirty="0">
                <a:solidFill>
                  <a:prstClr val="black"/>
                </a:solidFill>
              </a:rPr>
              <a:t>: Case Selection</a:t>
            </a:r>
          </a:p>
        </p:txBody>
      </p:sp>
      <p:sp>
        <p:nvSpPr>
          <p:cNvPr id="5" name="Down Arrow 4"/>
          <p:cNvSpPr/>
          <p:nvPr/>
        </p:nvSpPr>
        <p:spPr>
          <a:xfrm>
            <a:off x="4167698" y="1600200"/>
            <a:ext cx="251902" cy="325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sp>
        <p:nvSpPr>
          <p:cNvPr id="6" name="Rounded Rectangle 5"/>
          <p:cNvSpPr/>
          <p:nvPr/>
        </p:nvSpPr>
        <p:spPr>
          <a:xfrm>
            <a:off x="2728031" y="1921641"/>
            <a:ext cx="3365853" cy="8541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2000" dirty="0" smtClean="0">
                <a:solidFill>
                  <a:prstClr val="black"/>
                </a:solidFill>
              </a:rPr>
              <a:t>Team Members </a:t>
            </a:r>
            <a:r>
              <a:rPr lang="en-US" sz="2000" dirty="0">
                <a:solidFill>
                  <a:prstClr val="black"/>
                </a:solidFill>
              </a:rPr>
              <a:t>bring records to review</a:t>
            </a:r>
          </a:p>
        </p:txBody>
      </p:sp>
      <p:sp>
        <p:nvSpPr>
          <p:cNvPr id="8" name="Rounded Rectangle 7"/>
          <p:cNvSpPr/>
          <p:nvPr/>
        </p:nvSpPr>
        <p:spPr>
          <a:xfrm>
            <a:off x="2915022" y="3090119"/>
            <a:ext cx="2991869" cy="768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2000" dirty="0">
                <a:solidFill>
                  <a:prstClr val="black"/>
                </a:solidFill>
              </a:rPr>
              <a:t>Case </a:t>
            </a:r>
            <a:r>
              <a:rPr lang="en-US" sz="2000" dirty="0" smtClean="0">
                <a:solidFill>
                  <a:prstClr val="black"/>
                </a:solidFill>
              </a:rPr>
              <a:t>Review Discussion</a:t>
            </a:r>
            <a:endParaRPr lang="en-US" sz="2000" dirty="0">
              <a:solidFill>
                <a:prstClr val="black"/>
              </a:solidFill>
            </a:endParaRPr>
          </a:p>
        </p:txBody>
      </p:sp>
      <p:sp>
        <p:nvSpPr>
          <p:cNvPr id="10" name="Rounded Rectangle 9"/>
          <p:cNvSpPr/>
          <p:nvPr/>
        </p:nvSpPr>
        <p:spPr>
          <a:xfrm>
            <a:off x="2701798" y="4246415"/>
            <a:ext cx="3392086" cy="11603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2000" dirty="0">
                <a:solidFill>
                  <a:prstClr val="black"/>
                </a:solidFill>
              </a:rPr>
              <a:t>Recommendations  and Data Entry into National CDR-CRS</a:t>
            </a:r>
          </a:p>
        </p:txBody>
      </p:sp>
      <p:sp>
        <p:nvSpPr>
          <p:cNvPr id="12" name="Rounded Rectangle 11"/>
          <p:cNvSpPr/>
          <p:nvPr/>
        </p:nvSpPr>
        <p:spPr>
          <a:xfrm>
            <a:off x="25656" y="4153205"/>
            <a:ext cx="2279888" cy="13468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en-US" sz="2000" dirty="0">
                <a:solidFill>
                  <a:prstClr val="black"/>
                </a:solidFill>
              </a:rPr>
              <a:t>Local Action for Policy, Practice, Prevention</a:t>
            </a:r>
          </a:p>
        </p:txBody>
      </p:sp>
      <p:sp>
        <p:nvSpPr>
          <p:cNvPr id="23" name="Rounded Rectangle 22"/>
          <p:cNvSpPr/>
          <p:nvPr/>
        </p:nvSpPr>
        <p:spPr>
          <a:xfrm>
            <a:off x="6797424" y="4337269"/>
            <a:ext cx="2040201" cy="80363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2000" dirty="0">
                <a:solidFill>
                  <a:prstClr val="black"/>
                </a:solidFill>
              </a:rPr>
              <a:t>State Advisory Board</a:t>
            </a:r>
          </a:p>
        </p:txBody>
      </p:sp>
      <p:sp>
        <p:nvSpPr>
          <p:cNvPr id="24" name="Down Arrow 23"/>
          <p:cNvSpPr/>
          <p:nvPr/>
        </p:nvSpPr>
        <p:spPr>
          <a:xfrm>
            <a:off x="4127664" y="2765919"/>
            <a:ext cx="251902" cy="325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sp>
        <p:nvSpPr>
          <p:cNvPr id="26" name="Down Arrow 25"/>
          <p:cNvSpPr/>
          <p:nvPr/>
        </p:nvSpPr>
        <p:spPr>
          <a:xfrm>
            <a:off x="4127664" y="3887651"/>
            <a:ext cx="251902" cy="325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sp>
        <p:nvSpPr>
          <p:cNvPr id="28" name="Down Arrow 27"/>
          <p:cNvSpPr/>
          <p:nvPr/>
        </p:nvSpPr>
        <p:spPr>
          <a:xfrm rot="5400000" flipH="1" flipV="1">
            <a:off x="6297376" y="4409643"/>
            <a:ext cx="263663" cy="670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sp>
        <p:nvSpPr>
          <p:cNvPr id="29" name="Down Arrow 28"/>
          <p:cNvSpPr/>
          <p:nvPr/>
        </p:nvSpPr>
        <p:spPr>
          <a:xfrm rot="16200000" flipV="1">
            <a:off x="2390635" y="4598529"/>
            <a:ext cx="193178" cy="363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sp>
        <p:nvSpPr>
          <p:cNvPr id="30" name="Down Arrow 29"/>
          <p:cNvSpPr/>
          <p:nvPr/>
        </p:nvSpPr>
        <p:spPr>
          <a:xfrm>
            <a:off x="7681686" y="5177569"/>
            <a:ext cx="251902" cy="325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sp>
        <p:nvSpPr>
          <p:cNvPr id="7" name="Rectangle 6"/>
          <p:cNvSpPr/>
          <p:nvPr/>
        </p:nvSpPr>
        <p:spPr>
          <a:xfrm>
            <a:off x="0" y="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542" y="107540"/>
            <a:ext cx="2440305" cy="523220"/>
          </a:xfrm>
          <a:prstGeom prst="rect">
            <a:avLst/>
          </a:prstGeom>
          <a:noFill/>
        </p:spPr>
        <p:txBody>
          <a:bodyPr wrap="square" rtlCol="0">
            <a:spAutoFit/>
          </a:bodyPr>
          <a:lstStyle/>
          <a:p>
            <a:r>
              <a:rPr lang="en-US" sz="2800" b="1" dirty="0" smtClean="0">
                <a:solidFill>
                  <a:schemeClr val="bg1"/>
                </a:solidFill>
              </a:rPr>
              <a:t>The Process</a:t>
            </a:r>
            <a:endParaRPr lang="en-US" sz="2800" b="1" dirty="0">
              <a:solidFill>
                <a:schemeClr val="bg1"/>
              </a:solidFill>
            </a:endParaRPr>
          </a:p>
        </p:txBody>
      </p:sp>
    </p:spTree>
    <p:extLst>
      <p:ext uri="{BB962C8B-B14F-4D97-AF65-F5344CB8AC3E}">
        <p14:creationId xmlns:p14="http://schemas.microsoft.com/office/powerpoint/2010/main" val="191174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National CDR Case Reporting System</a:t>
            </a:r>
            <a:endParaRPr lang="en-US" sz="3300" dirty="0"/>
          </a:p>
        </p:txBody>
      </p:sp>
      <p:sp>
        <p:nvSpPr>
          <p:cNvPr id="3" name="Content Placeholder 2"/>
          <p:cNvSpPr>
            <a:spLocks noGrp="1"/>
          </p:cNvSpPr>
          <p:nvPr>
            <p:ph idx="1"/>
          </p:nvPr>
        </p:nvSpPr>
        <p:spPr>
          <a:xfrm>
            <a:off x="436178" y="1813718"/>
            <a:ext cx="4288221" cy="4449763"/>
          </a:xfrm>
        </p:spPr>
        <p:txBody>
          <a:bodyPr>
            <a:normAutofit fontScale="92500" lnSpcReduction="20000"/>
          </a:bodyPr>
          <a:lstStyle/>
          <a:p>
            <a:pPr marL="0" indent="0">
              <a:buNone/>
            </a:pPr>
            <a:r>
              <a:rPr lang="en-US" dirty="0" smtClean="0"/>
              <a:t>National CDR Case Reporting System since 2005, that allows for data to be collected, entered, analyzed and  aggregated across programs at the local, state and national level.</a:t>
            </a:r>
          </a:p>
          <a:p>
            <a:pPr marL="0" indent="0">
              <a:buNone/>
            </a:pPr>
            <a:r>
              <a:rPr lang="en-US" dirty="0" smtClean="0"/>
              <a:t>-Web Based</a:t>
            </a:r>
          </a:p>
          <a:p>
            <a:pPr marL="0" indent="0">
              <a:buNone/>
            </a:pPr>
            <a:r>
              <a:rPr lang="en-US" dirty="0" smtClean="0"/>
              <a:t>-Over 1200 data elements</a:t>
            </a:r>
          </a:p>
          <a:p>
            <a:pPr marL="0" indent="0">
              <a:buNone/>
            </a:pPr>
            <a:r>
              <a:rPr lang="en-US" dirty="0" smtClean="0"/>
              <a:t>-Free</a:t>
            </a:r>
          </a:p>
          <a:p>
            <a:pPr marL="0" indent="0">
              <a:buNone/>
            </a:pPr>
            <a:r>
              <a:rPr lang="en-US" dirty="0" smtClean="0"/>
              <a:t>-Housed at Michigan </a:t>
            </a:r>
          </a:p>
          <a:p>
            <a:pPr marL="0" indent="0">
              <a:buNone/>
            </a:pPr>
            <a:r>
              <a:rPr lang="en-US" dirty="0"/>
              <a:t> </a:t>
            </a:r>
            <a:r>
              <a:rPr lang="en-US" dirty="0" smtClean="0"/>
              <a:t>Public Health Institute</a:t>
            </a:r>
            <a:endParaRPr lang="en-US" dirty="0"/>
          </a:p>
          <a:p>
            <a:pPr marL="0" indent="0">
              <a:buNone/>
            </a:pPr>
            <a:endParaRPr lang="en-US" dirty="0"/>
          </a:p>
        </p:txBody>
      </p:sp>
      <p:pic>
        <p:nvPicPr>
          <p:cNvPr id="4" name="Content Placeholder 3"/>
          <p:cNvPicPr>
            <a:picLocks noChangeAspect="1"/>
          </p:cNvPicPr>
          <p:nvPr/>
        </p:nvPicPr>
        <p:blipFill>
          <a:blip r:embed="rId2"/>
          <a:stretch>
            <a:fillRect/>
          </a:stretch>
        </p:blipFill>
        <p:spPr>
          <a:xfrm>
            <a:off x="5051708" y="2133600"/>
            <a:ext cx="3645602" cy="3352800"/>
          </a:xfrm>
          <a:prstGeom prst="rect">
            <a:avLst/>
          </a:prstGeom>
        </p:spPr>
      </p:pic>
    </p:spTree>
    <p:extLst>
      <p:ext uri="{BB962C8B-B14F-4D97-AF65-F5344CB8AC3E}">
        <p14:creationId xmlns:p14="http://schemas.microsoft.com/office/powerpoint/2010/main" val="194417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15025" cy="745629"/>
          </a:xfrm>
        </p:spPr>
        <p:txBody>
          <a:bodyPr>
            <a:noAutofit/>
          </a:bodyPr>
          <a:lstStyle/>
          <a:p>
            <a:r>
              <a:rPr lang="en-US" sz="4400" dirty="0"/>
              <a:t>The Case Reporting System: By the Numbers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592561"/>
              </p:ext>
            </p:extLst>
          </p:nvPr>
        </p:nvGraphicFramePr>
        <p:xfrm>
          <a:off x="609600" y="2271715"/>
          <a:ext cx="7620000" cy="359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05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Limitations*</a:t>
            </a:r>
            <a:endParaRPr lang="en-US" sz="4400" dirty="0"/>
          </a:p>
        </p:txBody>
      </p:sp>
      <p:sp>
        <p:nvSpPr>
          <p:cNvPr id="3" name="Content Placeholder 2"/>
          <p:cNvSpPr>
            <a:spLocks noGrp="1"/>
          </p:cNvSpPr>
          <p:nvPr>
            <p:ph idx="1"/>
          </p:nvPr>
        </p:nvSpPr>
        <p:spPr>
          <a:xfrm>
            <a:off x="457200" y="1828801"/>
            <a:ext cx="8229600" cy="3581400"/>
          </a:xfrm>
        </p:spPr>
        <p:txBody>
          <a:bodyPr>
            <a:normAutofit fontScale="25000" lnSpcReduction="20000"/>
          </a:bodyPr>
          <a:lstStyle/>
          <a:p>
            <a:r>
              <a:rPr lang="en-US" sz="8600" dirty="0" smtClean="0"/>
              <a:t>Except in a few states that review 100% of all SUIDs, it is not population data and rates cannot be calculated, and there may be cases.  </a:t>
            </a:r>
          </a:p>
          <a:p>
            <a:endParaRPr lang="en-US" sz="8600" dirty="0"/>
          </a:p>
          <a:p>
            <a:r>
              <a:rPr lang="en-US" sz="8600" dirty="0" smtClean="0"/>
              <a:t>Standards vary across jurisdictions as to quality of scene investigations and case reviews.</a:t>
            </a:r>
          </a:p>
          <a:p>
            <a:endParaRPr lang="en-US" sz="8600" dirty="0" smtClean="0"/>
          </a:p>
          <a:p>
            <a:r>
              <a:rPr lang="en-US" sz="8600" dirty="0" smtClean="0"/>
              <a:t>There may be missing and/or incomplete information.</a:t>
            </a:r>
          </a:p>
          <a:p>
            <a:pPr marL="0" indent="0">
              <a:buNone/>
            </a:pPr>
            <a:endParaRPr lang="en-US" sz="8600" dirty="0"/>
          </a:p>
          <a:p>
            <a:r>
              <a:rPr lang="en-US" sz="8600" dirty="0" smtClean="0"/>
              <a:t>Teams may classify deaths different than the coroner or medical examiner</a:t>
            </a:r>
          </a:p>
          <a:p>
            <a:pPr marL="0" indent="0">
              <a:buNone/>
            </a:pPr>
            <a:endParaRPr lang="en-US" sz="1600" dirty="0"/>
          </a:p>
          <a:p>
            <a:pPr marL="0" indent="0">
              <a:buNone/>
            </a:pPr>
            <a:endParaRPr lang="en-US" sz="1600" dirty="0" smtClean="0"/>
          </a:p>
          <a:p>
            <a:endParaRPr lang="en-US" sz="1600" dirty="0"/>
          </a:p>
          <a:p>
            <a:endParaRPr lang="en-US" sz="1600" dirty="0" smtClean="0"/>
          </a:p>
          <a:p>
            <a:endParaRPr lang="en-US" sz="1600" dirty="0"/>
          </a:p>
          <a:p>
            <a:pPr marL="0" indent="0">
              <a:buNone/>
            </a:pPr>
            <a:r>
              <a:rPr lang="en-US" sz="6400" dirty="0" smtClean="0"/>
              <a:t>*Covington </a:t>
            </a:r>
            <a:r>
              <a:rPr lang="en-US" sz="6400" dirty="0"/>
              <a:t>T. The US National Child Death Review Case Reporting System</a:t>
            </a:r>
            <a:r>
              <a:rPr lang="en-US" sz="6400" i="1" dirty="0"/>
              <a:t>, Injury Prevention </a:t>
            </a:r>
            <a:r>
              <a:rPr lang="en-US" sz="6400" i="1" dirty="0" smtClean="0"/>
              <a:t>     </a:t>
            </a:r>
            <a:r>
              <a:rPr lang="en-US" sz="6400" dirty="0" smtClean="0"/>
              <a:t>2011</a:t>
            </a:r>
            <a:r>
              <a:rPr lang="en-US" sz="6400" dirty="0"/>
              <a:t>; 17 (Supplement 1): 34-37</a:t>
            </a:r>
            <a:endParaRPr lang="en-US" sz="6400" dirty="0">
              <a:ea typeface="Times New Roman" panose="02020603050405020304" pitchFamily="18" charset="0"/>
              <a:cs typeface="Times New Roman" panose="02020603050405020304" pitchFamily="18" charset="0"/>
            </a:endParaRPr>
          </a:p>
          <a:p>
            <a:endParaRPr lang="en-US" sz="9600" dirty="0"/>
          </a:p>
        </p:txBody>
      </p:sp>
    </p:spTree>
    <p:extLst>
      <p:ext uri="{BB962C8B-B14F-4D97-AF65-F5344CB8AC3E}">
        <p14:creationId xmlns:p14="http://schemas.microsoft.com/office/powerpoint/2010/main" val="290740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352800" y="5486400"/>
            <a:ext cx="5257800" cy="889186"/>
          </a:xfrm>
          <a:prstGeom prst="rect">
            <a:avLst/>
          </a:prstGeom>
        </p:spPr>
        <p:txBody>
          <a:bodyPr vert="horz" wrap="square" lIns="0" tIns="0" rIns="0" bIns="0" rtlCol="0">
            <a:noAutofit/>
          </a:bodyPr>
          <a:lstStyle/>
          <a:p>
            <a:pPr marL="11206"/>
            <a:r>
              <a:rPr sz="3600" b="1" spc="-13" dirty="0">
                <a:solidFill>
                  <a:srgbClr val="FFFFFF"/>
                </a:solidFill>
                <a:latin typeface="Calibri"/>
                <a:cs typeface="Calibri"/>
              </a:rPr>
              <a:t>Successful </a:t>
            </a:r>
            <a:r>
              <a:rPr sz="3600" b="1" spc="-18" dirty="0">
                <a:solidFill>
                  <a:srgbClr val="FFFFFF"/>
                </a:solidFill>
                <a:latin typeface="Calibri"/>
                <a:cs typeface="Calibri"/>
              </a:rPr>
              <a:t>teams</a:t>
            </a:r>
            <a:endParaRPr sz="3600" dirty="0">
              <a:latin typeface="Calibri"/>
              <a:cs typeface="Calibri"/>
            </a:endParaRPr>
          </a:p>
          <a:p>
            <a:pPr marL="11206">
              <a:lnSpc>
                <a:spcPts val="3384"/>
              </a:lnSpc>
            </a:pPr>
            <a:r>
              <a:rPr sz="3600" b="1" spc="-22" dirty="0">
                <a:solidFill>
                  <a:srgbClr val="FFFFFF"/>
                </a:solidFill>
                <a:latin typeface="Calibri"/>
                <a:cs typeface="Calibri"/>
              </a:rPr>
              <a:t>mak</a:t>
            </a:r>
            <a:r>
              <a:rPr sz="3600" b="1" spc="-18" dirty="0">
                <a:solidFill>
                  <a:srgbClr val="FFFFFF"/>
                </a:solidFill>
                <a:latin typeface="Calibri"/>
                <a:cs typeface="Calibri"/>
              </a:rPr>
              <a:t>e </a:t>
            </a:r>
            <a:r>
              <a:rPr sz="3600" b="1" spc="-13" dirty="0">
                <a:solidFill>
                  <a:srgbClr val="FFFFFF"/>
                </a:solidFill>
                <a:latin typeface="Calibri"/>
                <a:cs typeface="Calibri"/>
              </a:rPr>
              <a:t>prevention</a:t>
            </a:r>
            <a:r>
              <a:rPr sz="3600" b="1" spc="-4" dirty="0">
                <a:solidFill>
                  <a:srgbClr val="FFFFFF"/>
                </a:solidFill>
                <a:latin typeface="Calibri"/>
                <a:cs typeface="Calibri"/>
              </a:rPr>
              <a:t> </a:t>
            </a:r>
            <a:r>
              <a:rPr sz="3600" b="1" spc="-18" dirty="0">
                <a:solidFill>
                  <a:srgbClr val="FFFFFF"/>
                </a:solidFill>
                <a:latin typeface="Calibri"/>
                <a:cs typeface="Calibri"/>
              </a:rPr>
              <a:t>a</a:t>
            </a:r>
            <a:r>
              <a:rPr sz="3600" b="1" spc="-4" dirty="0">
                <a:solidFill>
                  <a:srgbClr val="FFFFFF"/>
                </a:solidFill>
                <a:latin typeface="Calibri"/>
                <a:cs typeface="Calibri"/>
              </a:rPr>
              <a:t> </a:t>
            </a:r>
            <a:r>
              <a:rPr sz="3600" b="1" spc="-13" dirty="0">
                <a:solidFill>
                  <a:srgbClr val="FFFFFF"/>
                </a:solidFill>
                <a:latin typeface="Calibri"/>
                <a:cs typeface="Calibri"/>
              </a:rPr>
              <a:t>priority</a:t>
            </a:r>
            <a:endParaRPr sz="3600" dirty="0">
              <a:latin typeface="Calibri"/>
              <a:cs typeface="Calibri"/>
            </a:endParaRPr>
          </a:p>
        </p:txBody>
      </p:sp>
      <p:sp>
        <p:nvSpPr>
          <p:cNvPr id="3" name="TextBox 2"/>
          <p:cNvSpPr txBox="1"/>
          <p:nvPr/>
        </p:nvSpPr>
        <p:spPr>
          <a:xfrm>
            <a:off x="609600" y="381000"/>
            <a:ext cx="7886700" cy="707886"/>
          </a:xfrm>
          <a:prstGeom prst="rect">
            <a:avLst/>
          </a:prstGeom>
          <a:noFill/>
        </p:spPr>
        <p:txBody>
          <a:bodyPr wrap="square" rtlCol="0">
            <a:spAutoFit/>
          </a:bodyPr>
          <a:lstStyle/>
          <a:p>
            <a:r>
              <a:rPr lang="en-US" sz="4000" dirty="0" smtClean="0">
                <a:solidFill>
                  <a:schemeClr val="bg1"/>
                </a:solidFill>
              </a:rPr>
              <a:t>Sleep Related Infant Deaths</a:t>
            </a:r>
            <a:endParaRPr lang="en-US" sz="4000" dirty="0">
              <a:solidFill>
                <a:schemeClr val="bg1"/>
              </a:solidFill>
            </a:endParaRPr>
          </a:p>
        </p:txBody>
      </p:sp>
      <p:pic>
        <p:nvPicPr>
          <p:cNvPr id="5" name="Picture 4"/>
          <p:cNvPicPr>
            <a:picLocks noChangeAspect="1"/>
          </p:cNvPicPr>
          <p:nvPr/>
        </p:nvPicPr>
        <p:blipFill rotWithShape="1">
          <a:blip r:embed="rId2"/>
          <a:srcRect t="2381"/>
          <a:stretch/>
        </p:blipFill>
        <p:spPr>
          <a:xfrm>
            <a:off x="260631" y="2209800"/>
            <a:ext cx="8883369" cy="3124200"/>
          </a:xfrm>
          <a:prstGeom prst="rect">
            <a:avLst/>
          </a:prstGeom>
        </p:spPr>
      </p:pic>
    </p:spTree>
    <p:extLst>
      <p:ext uri="{BB962C8B-B14F-4D97-AF65-F5344CB8AC3E}">
        <p14:creationId xmlns:p14="http://schemas.microsoft.com/office/powerpoint/2010/main" val="264565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 y="1752600"/>
            <a:ext cx="8839200" cy="4981991"/>
          </a:xfrm>
          <a:prstGeom prst="rect">
            <a:avLst/>
          </a:prstGeom>
        </p:spPr>
      </p:pic>
    </p:spTree>
    <p:extLst>
      <p:ext uri="{BB962C8B-B14F-4D97-AF65-F5344CB8AC3E}">
        <p14:creationId xmlns:p14="http://schemas.microsoft.com/office/powerpoint/2010/main" val="461788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1199</Words>
  <Application>Microsoft Office PowerPoint</Application>
  <PresentationFormat>On-screen Show (4:3)</PresentationFormat>
  <Paragraphs>120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Bumper Pads as a Factor in Sleep Related Infant and Child Deaths: Data from the National Child Death Review Case Reporting System</vt:lpstr>
      <vt:lpstr>Child Death Review</vt:lpstr>
      <vt:lpstr>CDR in 2016</vt:lpstr>
      <vt:lpstr>PowerPoint Presentation</vt:lpstr>
      <vt:lpstr>National CDR Case Reporting System</vt:lpstr>
      <vt:lpstr>The Case Reporting System: By the Numbers</vt:lpstr>
      <vt:lpstr>Limitations*</vt:lpstr>
      <vt:lpstr>PowerPoint Presentation</vt:lpstr>
      <vt:lpstr>PowerPoint Presentation</vt:lpstr>
      <vt:lpstr>Collected through 2008-November 2013</vt:lpstr>
      <vt:lpstr>Collected November 2013-present</vt:lpstr>
      <vt:lpstr>Presentation of Data from Clean Dataset: Data download 2/11/16  and approved by states for release:  n=95,691 </vt:lpstr>
      <vt:lpstr>PowerPoint Presentation</vt:lpstr>
      <vt:lpstr>PowerPoint Presentation</vt:lpstr>
      <vt:lpstr>Scene Investigation Agencies, not mutually exclusive</vt:lpstr>
      <vt:lpstr>Collected through 2008-November 2013,  55 cases</vt:lpstr>
      <vt:lpstr>Collected November 2013-present, 7 cases of 82 where bumper pad was present</vt:lpstr>
      <vt:lpstr>Out of all 62 cases, Narratives Describe Bumper Pad as Obstructing Airway in 30 cases</vt:lpstr>
      <vt:lpstr>30 Cases from Narratives:</vt:lpstr>
      <vt:lpstr>Narratives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Allegrucci</dc:creator>
  <cp:lastModifiedBy>CUSB</cp:lastModifiedBy>
  <cp:revision>57</cp:revision>
  <cp:lastPrinted>2016-03-28T19:18:10Z</cp:lastPrinted>
  <dcterms:created xsi:type="dcterms:W3CDTF">2016-03-14T14:20:07Z</dcterms:created>
  <dcterms:modified xsi:type="dcterms:W3CDTF">2016-10-26T12:05:11Z</dcterms:modified>
</cp:coreProperties>
</file>