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8" r:id="rId2"/>
    <p:sldId id="359" r:id="rId3"/>
    <p:sldId id="360" r:id="rId4"/>
    <p:sldId id="361" r:id="rId5"/>
    <p:sldId id="3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CC66"/>
    <a:srgbClr val="000080"/>
    <a:srgbClr val="0F8215"/>
    <a:srgbClr val="00FF00"/>
    <a:srgbClr val="31859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0420" autoAdjust="0"/>
    <p:restoredTop sz="88639" autoAdjust="0"/>
  </p:normalViewPr>
  <p:slideViewPr>
    <p:cSldViewPr>
      <p:cViewPr>
        <p:scale>
          <a:sx n="94" d="100"/>
          <a:sy n="94" d="100"/>
        </p:scale>
        <p:origin x="-213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30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58B23-DD03-E443-9ABF-ABDB625710F4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3E704-3C29-9344-9C69-A0807E09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86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21895B-5EF2-4E4C-A204-1518E4971ACB}" type="datetimeFigureOut">
              <a:rPr lang="en-US"/>
              <a:pPr>
                <a:defRPr/>
              </a:pPr>
              <a:t>11/2/2016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785F87-6033-3044-92B3-E888253A50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77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600">
              <a:solidFill>
                <a:srgbClr val="008000"/>
              </a:solidFill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639EA47-B912-CF46-A76E-BB75EB42EA25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sz="1400" b="1">
                <a:latin typeface="Calibri" charset="0"/>
              </a:rPr>
              <a:t>Incidents</a:t>
            </a:r>
            <a:r>
              <a:rPr lang="en-US" sz="1400">
                <a:latin typeface="Calibri" charset="0"/>
              </a:rPr>
              <a:t> – </a:t>
            </a:r>
            <a:r>
              <a:rPr lang="en-US" sz="1400">
                <a:solidFill>
                  <a:srgbClr val="0F8215"/>
                </a:solidFill>
                <a:latin typeface="Calibri" charset="0"/>
              </a:rPr>
              <a:t>from sources such as consumer complaints, media articles, medical examiners</a:t>
            </a:r>
          </a:p>
          <a:p>
            <a:endParaRPr lang="en-US" sz="1400">
              <a:solidFill>
                <a:srgbClr val="0F8215"/>
              </a:solidFill>
              <a:latin typeface="Calibri" charset="0"/>
            </a:endParaRPr>
          </a:p>
          <a:p>
            <a:r>
              <a:rPr lang="en-US" sz="1400">
                <a:solidFill>
                  <a:srgbClr val="0F8215"/>
                </a:solidFill>
                <a:latin typeface="Calibri" charset="0"/>
              </a:rPr>
              <a:t>182 non-fatal incidents. We classified these as 146 injuries and 36 “concerns” of caregivers who identified problems with bumpers, but with no injury. We further classified the injuries by mechanism</a:t>
            </a:r>
            <a:r>
              <a:rPr lang="en-US" sz="1400">
                <a:latin typeface="Calibri" charset="0"/>
              </a:rPr>
              <a:t>. </a:t>
            </a:r>
          </a:p>
          <a:p>
            <a:endParaRPr lang="en-US" sz="140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US" sz="1600">
              <a:solidFill>
                <a:srgbClr val="008000"/>
              </a:solidFill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175ED9C-D680-3847-896E-4EC33D29F63B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>
                <a:solidFill>
                  <a:srgbClr val="008000"/>
                </a:solidFill>
                <a:latin typeface="Calibri" charset="0"/>
              </a:rPr>
              <a:t>Near- suffocations occurred with the youngest infants -- 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FE4F96F-894E-A74A-A0BC-FEDEE71C6C7A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44196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F8215"/>
                </a:solidFill>
                <a:latin typeface="Calibri" charset="0"/>
              </a:rPr>
              <a:t>Choking, ingestion, strangulations occurred to next oldest infants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197D547-2F77-ED46-9E3B-113EE8CC66CD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008000"/>
                </a:solidFill>
                <a:latin typeface="Calibri" charset="0"/>
              </a:rPr>
              <a:t>Falls occurred with the oldest infants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B5D4E21-59D6-754F-B734-8AEFE4A1B845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16A51-D669-400D-85AD-536C7026442A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BA942-6FBF-FB45-9903-A30B764049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6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5B53B-59B3-4B23-AF4F-AD4BF1D86046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3568-419F-DE42-B407-EA4D9566FF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5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35A70-3AC3-4DFD-9E54-E0D40C191D00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CDAEA-3E38-6341-B620-EF69303C52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0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14E80-64CC-4481-B205-A21B9A8B18E3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51AB7-D681-0A43-A1D5-EC69F52E3F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2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EB46-0F89-44C9-A1DD-0BF6538F20FD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BA0C-241F-B046-AD3E-FBD62EDD1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73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4B54-5F04-43E8-81F5-1CA7D28FE556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FC13-33FE-EC40-A77C-2FC02029AC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9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86EE-C478-405E-88E1-6679793C5ADB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02A67-8DFB-F847-BB82-D0F046EDC3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1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D7A80-1EAA-4939-A980-F35321EF256E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D5E51-8B6F-5449-AE71-F34080673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3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D87A8-D888-4AB0-A2C2-CAF886A776F9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B0CB6-AED4-FD40-B66D-E6900D45D9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9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BB976-BA50-44DB-9169-9A04472BADC8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8F64C-B011-8040-9FC5-08C0208B34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1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8B441-A701-4733-9700-F0B64CA1E2E5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1F4F9-A2B8-2344-9C4F-38D70D92C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63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803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A52D2E8-BD97-4993-90C1-063098B82937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B1834B1B-30B9-A746-9318-66BC272F6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>
            <a:alpha val="1411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20574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000080"/>
                </a:solidFill>
                <a:latin typeface="Calibri" charset="0"/>
              </a:rPr>
              <a:t>Apparent Life-Threatening Events (ALTEs) from Crib Bumpers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3611563"/>
            <a:ext cx="8001000" cy="4603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0" name="TextBox 1"/>
          <p:cNvSpPr txBox="1">
            <a:spLocks noChangeArrowheads="1"/>
          </p:cNvSpPr>
          <p:nvPr/>
        </p:nvSpPr>
        <p:spPr bwMode="auto">
          <a:xfrm>
            <a:off x="2057400" y="4495800"/>
            <a:ext cx="67056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b="1" dirty="0">
                <a:solidFill>
                  <a:srgbClr val="000080"/>
                </a:solidFill>
              </a:rPr>
              <a:t>Bradley Thach, MD</a:t>
            </a:r>
          </a:p>
          <a:p>
            <a:pPr algn="r" eaLnBrk="1" hangingPunct="1"/>
            <a:r>
              <a:rPr lang="en-US" sz="1800" b="1" dirty="0">
                <a:solidFill>
                  <a:srgbClr val="000080"/>
                </a:solidFill>
              </a:rPr>
              <a:t>Neonatologist, St. Louis Children's Hospital</a:t>
            </a:r>
          </a:p>
          <a:p>
            <a:pPr algn="r" eaLnBrk="1" hangingPunct="1"/>
            <a:r>
              <a:rPr lang="en-US" sz="1800" b="1" dirty="0" smtClean="0">
                <a:solidFill>
                  <a:srgbClr val="000080"/>
                </a:solidFill>
              </a:rPr>
              <a:t>                    Professor </a:t>
            </a:r>
            <a:r>
              <a:rPr lang="en-US" sz="1800" b="1" dirty="0">
                <a:solidFill>
                  <a:srgbClr val="000080"/>
                </a:solidFill>
              </a:rPr>
              <a:t>of Pediatrics, Washington University </a:t>
            </a:r>
            <a:r>
              <a:rPr lang="en-US" sz="1800" dirty="0"/>
              <a:t>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51AB7-D681-0A43-A1D5-EC69F52E3FE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>
            <a:alpha val="1411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/>
          <a:lstStyle/>
          <a:p>
            <a:pPr algn="l">
              <a:defRPr/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Calibri" charset="0"/>
              </a:rPr>
              <a:t>Incident bumper data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Calibri" charset="0"/>
            </a:endParaRPr>
          </a:p>
        </p:txBody>
      </p:sp>
      <p:sp>
        <p:nvSpPr>
          <p:cNvPr id="53250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610600" cy="44196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Clr>
                <a:schemeClr val="accent6">
                  <a:lumMod val="50000"/>
                </a:schemeClr>
              </a:buClr>
              <a:buSzPct val="139000"/>
              <a:defRPr/>
            </a:pPr>
            <a:r>
              <a:rPr lang="en-US" b="1" dirty="0" smtClean="0">
                <a:solidFill>
                  <a:srgbClr val="000080"/>
                </a:solidFill>
                <a:latin typeface="Calibri" charset="0"/>
              </a:rPr>
              <a:t>Incidents identified from CPSC data bases -- </a:t>
            </a:r>
            <a:r>
              <a:rPr lang="en-US" b="1" dirty="0" smtClean="0">
                <a:solidFill>
                  <a:srgbClr val="000080"/>
                </a:solidFill>
              </a:rPr>
              <a:t>January 1990 to October 2012</a:t>
            </a:r>
          </a:p>
          <a:p>
            <a:pPr eaLnBrk="1" hangingPunct="1">
              <a:spcAft>
                <a:spcPts val="1200"/>
              </a:spcAft>
              <a:buClr>
                <a:schemeClr val="accent6">
                  <a:lumMod val="50000"/>
                </a:schemeClr>
              </a:buClr>
              <a:buSzPct val="139000"/>
              <a:defRPr/>
            </a:pPr>
            <a:r>
              <a:rPr lang="en-US" b="1" dirty="0" smtClean="0">
                <a:solidFill>
                  <a:srgbClr val="000080"/>
                </a:solidFill>
              </a:rPr>
              <a:t>Identified 146 incidents</a:t>
            </a:r>
          </a:p>
          <a:p>
            <a:pPr eaLnBrk="1" hangingPunct="1">
              <a:spcAft>
                <a:spcPts val="1200"/>
              </a:spcAft>
              <a:buClr>
                <a:schemeClr val="accent6">
                  <a:lumMod val="50000"/>
                </a:schemeClr>
              </a:buClr>
              <a:buSzPct val="139000"/>
              <a:defRPr/>
            </a:pPr>
            <a:r>
              <a:rPr lang="en-US" b="1" dirty="0" smtClean="0">
                <a:solidFill>
                  <a:srgbClr val="000080"/>
                </a:solidFill>
              </a:rPr>
              <a:t>From these, we identified 11 apparent life-threatening events</a:t>
            </a:r>
          </a:p>
        </p:txBody>
      </p:sp>
      <p:sp>
        <p:nvSpPr>
          <p:cNvPr id="6" name="Rectangle 5"/>
          <p:cNvSpPr/>
          <p:nvPr/>
        </p:nvSpPr>
        <p:spPr>
          <a:xfrm flipV="1">
            <a:off x="381000" y="1524000"/>
            <a:ext cx="81534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51AB7-D681-0A43-A1D5-EC69F52E3FE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>
            <a:alpha val="1411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984807"/>
                </a:solidFill>
                <a:latin typeface="Calibri" charset="0"/>
              </a:rPr>
              <a:t>Near Suffocation ALTEs</a:t>
            </a:r>
          </a:p>
        </p:txBody>
      </p:sp>
      <p:sp>
        <p:nvSpPr>
          <p:cNvPr id="53250" name="Content Placeholder 4"/>
          <p:cNvSpPr>
            <a:spLocks noGrp="1"/>
          </p:cNvSpPr>
          <p:nvPr>
            <p:ph idx="1"/>
          </p:nvPr>
        </p:nvSpPr>
        <p:spPr>
          <a:xfrm>
            <a:off x="304800" y="1447800"/>
            <a:ext cx="5486400" cy="4953000"/>
          </a:xfrm>
        </p:spPr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Baby Monitor alarmed </a:t>
            </a: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– 1 MOM </a:t>
            </a: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infant found face pressed against </a:t>
            </a: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bumper.</a:t>
            </a:r>
            <a:endParaRPr lang="en-US" sz="2000" b="1" dirty="0">
              <a:solidFill>
                <a:srgbClr val="000080"/>
              </a:solidFill>
              <a:latin typeface="Calibri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endParaRPr lang="en-US" sz="800" b="1" dirty="0">
              <a:solidFill>
                <a:srgbClr val="000080"/>
              </a:solidFill>
              <a:latin typeface="Calibri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Baby Monitor alarmed – 6 MOF found </a:t>
            </a: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with head between crib and bumper – pale, lips </a:t>
            </a: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blue.</a:t>
            </a:r>
            <a:endParaRPr lang="en-US" sz="2000" b="1" dirty="0">
              <a:solidFill>
                <a:srgbClr val="000080"/>
              </a:solidFill>
              <a:latin typeface="Calibri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endParaRPr lang="en-US" sz="800" b="1" dirty="0">
              <a:solidFill>
                <a:srgbClr val="000080"/>
              </a:solidFill>
              <a:latin typeface="Calibri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3</a:t>
            </a: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 MOM found </a:t>
            </a: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with face in bumper, blue, limp, not breathing: respiratory distress syndrome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endParaRPr lang="en-US" sz="800" b="1" dirty="0">
              <a:solidFill>
                <a:srgbClr val="000080"/>
              </a:solidFill>
              <a:latin typeface="Calibri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2 MOM found </a:t>
            </a: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lodged in corner under bumper pad with arm stuck through crib slats.  Face red from not being able to </a:t>
            </a: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breathe.</a:t>
            </a:r>
            <a:endParaRPr lang="en-US" sz="2000" b="1" dirty="0">
              <a:solidFill>
                <a:srgbClr val="000080"/>
              </a:solidFill>
              <a:latin typeface="Calibri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endParaRPr lang="en-US" sz="800" b="1" dirty="0">
              <a:solidFill>
                <a:srgbClr val="000080"/>
              </a:solidFill>
              <a:latin typeface="Calibri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4 MOM found </a:t>
            </a: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wedged between bumper pad and mattress. “DX; transient </a:t>
            </a:r>
            <a:r>
              <a:rPr lang="en-US" sz="2000" b="1" dirty="0" smtClean="0">
                <a:solidFill>
                  <a:srgbClr val="000080"/>
                </a:solidFill>
                <a:latin typeface="Calibri" charset="0"/>
              </a:rPr>
              <a:t>cyanosis </a:t>
            </a:r>
            <a:r>
              <a:rPr lang="en-US" sz="2000" b="1" dirty="0">
                <a:solidFill>
                  <a:srgbClr val="000080"/>
                </a:solidFill>
                <a:latin typeface="Calibri" charset="0"/>
              </a:rPr>
              <a:t>probably second to position now resolved.”</a:t>
            </a:r>
          </a:p>
        </p:txBody>
      </p:sp>
      <p:pic>
        <p:nvPicPr>
          <p:cNvPr id="18436" name="Content Placeholder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709" t="13390" r="29021" b="13390"/>
          <a:stretch>
            <a:fillRect/>
          </a:stretch>
        </p:blipFill>
        <p:spPr bwMode="auto">
          <a:xfrm>
            <a:off x="5715000" y="1447800"/>
            <a:ext cx="29368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pic>
        <p:nvPicPr>
          <p:cNvPr id="18437" name="Content Placeholder 3" descr="Screen Shot 2015-08-03 at 6.52.38 P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928" t="6982" r="27113" b="19347"/>
          <a:stretch>
            <a:fillRect/>
          </a:stretch>
        </p:blipFill>
        <p:spPr bwMode="auto">
          <a:xfrm>
            <a:off x="5791200" y="3886200"/>
            <a:ext cx="297815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1000" y="1066800"/>
            <a:ext cx="8077200" cy="730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51AB7-D681-0A43-A1D5-EC69F52E3FE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>
            <a:alpha val="1411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984807"/>
                </a:solidFill>
                <a:latin typeface="Calibri" charset="0"/>
              </a:rPr>
              <a:t>Choking, Ingestion, Strangulation ALTEs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spcAft>
                <a:spcPts val="1200"/>
              </a:spcAft>
              <a:buClr>
                <a:schemeClr val="accent6">
                  <a:lumMod val="50000"/>
                </a:schemeClr>
              </a:buClr>
              <a:buSzPct val="150000"/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000080"/>
                </a:solidFill>
                <a:latin typeface="Calibri" charset="0"/>
              </a:rPr>
              <a:t>13 MOF swallowed a piece of plastic from crib bumper.</a:t>
            </a:r>
          </a:p>
          <a:p>
            <a:pPr>
              <a:spcAft>
                <a:spcPts val="1200"/>
              </a:spcAft>
              <a:buClr>
                <a:schemeClr val="accent6">
                  <a:lumMod val="50000"/>
                </a:schemeClr>
              </a:buClr>
              <a:buSzPct val="150000"/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000080"/>
                </a:solidFill>
                <a:latin typeface="Calibri" charset="0"/>
              </a:rPr>
              <a:t>Baby monitor alarmed and 7 MOF infant found with crib bumper strap obstructing her airway.</a:t>
            </a:r>
          </a:p>
          <a:p>
            <a:pPr>
              <a:spcAft>
                <a:spcPts val="1200"/>
              </a:spcAft>
              <a:buClr>
                <a:schemeClr val="accent6">
                  <a:lumMod val="50000"/>
                </a:schemeClr>
              </a:buClr>
              <a:buSzPct val="150000"/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000080"/>
                </a:solidFill>
                <a:latin typeface="Calibri" charset="0"/>
              </a:rPr>
              <a:t>6 MOF “suffered temporary anoxia” from suspected strangulation from tie down straps.  Infant stopped breathing but cousin rescued her in time. </a:t>
            </a:r>
          </a:p>
          <a:p>
            <a:pPr marL="0" indent="0">
              <a:buClr>
                <a:srgbClr val="000080"/>
              </a:buClr>
              <a:buFont typeface="Arial" charset="0"/>
              <a:buNone/>
              <a:defRPr/>
            </a:pP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</a:endParaRPr>
          </a:p>
          <a:p>
            <a:pPr marL="457200" lvl="1" indent="0">
              <a:buFont typeface="Arial" charset="0"/>
              <a:buNone/>
              <a:defRPr/>
            </a:pPr>
            <a:endParaRPr lang="en-US" b="1" dirty="0" smtClean="0">
              <a:latin typeface="Calibri" charset="0"/>
            </a:endParaRPr>
          </a:p>
          <a:p>
            <a:pPr lvl="1"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676400"/>
            <a:ext cx="8077200" cy="730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51AB7-D681-0A43-A1D5-EC69F52E3FE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>
            <a:alpha val="1411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algn="l"/>
            <a:r>
              <a:rPr lang="en-US" b="1">
                <a:solidFill>
                  <a:srgbClr val="984807"/>
                </a:solidFill>
                <a:latin typeface="Calibri" charset="0"/>
              </a:rPr>
              <a:t>ATLEs from Falls – all went to ER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7244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800" dirty="0" smtClean="0">
              <a:latin typeface="Calibri" charset="0"/>
            </a:endParaRPr>
          </a:p>
          <a:p>
            <a:pPr>
              <a:spcAft>
                <a:spcPts val="1200"/>
              </a:spcAft>
              <a:buClr>
                <a:schemeClr val="accent2"/>
              </a:buClr>
              <a:buSzPct val="150000"/>
              <a:defRPr/>
            </a:pPr>
            <a:r>
              <a:rPr lang="en-US" sz="2400" b="1" dirty="0" smtClean="0">
                <a:solidFill>
                  <a:srgbClr val="000080"/>
                </a:solidFill>
                <a:latin typeface="Calibri" charset="0"/>
              </a:rPr>
              <a:t>10 MOF “fell from the crib, stepped on </a:t>
            </a:r>
            <a:br>
              <a:rPr lang="en-US" sz="2400" b="1" dirty="0" smtClean="0">
                <a:solidFill>
                  <a:srgbClr val="000080"/>
                </a:solidFill>
                <a:latin typeface="Calibri" charset="0"/>
              </a:rPr>
            </a:br>
            <a:r>
              <a:rPr lang="en-US" sz="2400" b="1" dirty="0" smtClean="0">
                <a:solidFill>
                  <a:srgbClr val="000080"/>
                </a:solidFill>
                <a:latin typeface="Calibri" charset="0"/>
              </a:rPr>
              <a:t>crib bumper” – closed head injury.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SzPct val="150000"/>
              <a:defRPr/>
            </a:pPr>
            <a:r>
              <a:rPr lang="en-US" sz="2400" b="1" dirty="0" smtClean="0">
                <a:solidFill>
                  <a:srgbClr val="000080"/>
                </a:solidFill>
                <a:latin typeface="Calibri" charset="0"/>
              </a:rPr>
              <a:t>17 MOF “Mom thinks baby climbed onto</a:t>
            </a:r>
            <a:br>
              <a:rPr lang="en-US" sz="2400" b="1" dirty="0" smtClean="0">
                <a:solidFill>
                  <a:srgbClr val="000080"/>
                </a:solidFill>
                <a:latin typeface="Calibri" charset="0"/>
              </a:rPr>
            </a:br>
            <a:r>
              <a:rPr lang="en-US" sz="2400" b="1" dirty="0" smtClean="0">
                <a:solidFill>
                  <a:srgbClr val="000080"/>
                </a:solidFill>
                <a:latin typeface="Calibri" charset="0"/>
              </a:rPr>
              <a:t>bumper pads and fell out.” Closed head</a:t>
            </a:r>
            <a:br>
              <a:rPr lang="en-US" sz="2400" b="1" dirty="0" smtClean="0">
                <a:solidFill>
                  <a:srgbClr val="000080"/>
                </a:solidFill>
                <a:latin typeface="Calibri" charset="0"/>
              </a:rPr>
            </a:br>
            <a:r>
              <a:rPr lang="en-US" sz="2400" b="1" dirty="0" smtClean="0">
                <a:solidFill>
                  <a:srgbClr val="000080"/>
                </a:solidFill>
                <a:latin typeface="Calibri" charset="0"/>
              </a:rPr>
              <a:t>injury.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SzPct val="150000"/>
              <a:defRPr/>
            </a:pPr>
            <a:r>
              <a:rPr lang="en-US" sz="2400" b="1" dirty="0" smtClean="0">
                <a:solidFill>
                  <a:srgbClr val="000080"/>
                </a:solidFill>
                <a:latin typeface="Calibri" charset="0"/>
              </a:rPr>
              <a:t>7 MOF “victim pulled herself up and stepped on crib padding” – crib was at the highest mattress setting. Head injury.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SzPct val="150000"/>
              <a:defRPr/>
            </a:pPr>
            <a:r>
              <a:rPr lang="en-US" sz="2400" b="1" dirty="0" smtClean="0">
                <a:solidFill>
                  <a:srgbClr val="000080"/>
                </a:solidFill>
                <a:latin typeface="Calibri" charset="0"/>
              </a:rPr>
              <a:t>9 MOF “used her bumper pad as a step,” climbed up and leaned over the side of the rail.  Lost her balance and fell over the side.  Head injury.</a:t>
            </a:r>
            <a:endParaRPr lang="en-US" sz="2400" b="1" dirty="0">
              <a:solidFill>
                <a:srgbClr val="000080"/>
              </a:solidFill>
              <a:latin typeface="Calibri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341438"/>
            <a:ext cx="8077200" cy="730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2533" name="Picture 3" descr="Screen Shot 2015-07-30 at 6.21.04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28800"/>
            <a:ext cx="28352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51AB7-D681-0A43-A1D5-EC69F52E3FE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11415</TotalTime>
  <Words>314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Apparent Life-Threatening Events (ALTEs) from Crib Bumpers</vt:lpstr>
      <vt:lpstr>Incident bumper data</vt:lpstr>
      <vt:lpstr>Near Suffocation ALTEs</vt:lpstr>
      <vt:lpstr>Choking, Ingestion, Strangulation ALTEs</vt:lpstr>
      <vt:lpstr>ATLEs from Falls – all went to ER</vt:lpstr>
    </vt:vector>
  </TitlesOfParts>
  <Company>U.S CPSC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njscheers</dc:creator>
  <cp:lastModifiedBy>CUSB</cp:lastModifiedBy>
  <cp:revision>454</cp:revision>
  <cp:lastPrinted>2016-10-25T13:43:22Z</cp:lastPrinted>
  <dcterms:created xsi:type="dcterms:W3CDTF">2012-06-15T18:50:58Z</dcterms:created>
  <dcterms:modified xsi:type="dcterms:W3CDTF">2016-11-02T17:36:01Z</dcterms:modified>
</cp:coreProperties>
</file>