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260" r:id="rId3"/>
    <p:sldId id="354" r:id="rId4"/>
    <p:sldId id="338" r:id="rId5"/>
    <p:sldId id="305" r:id="rId6"/>
    <p:sldId id="357" r:id="rId7"/>
    <p:sldId id="347" r:id="rId8"/>
    <p:sldId id="344" r:id="rId9"/>
    <p:sldId id="346" r:id="rId10"/>
    <p:sldId id="356" r:id="rId11"/>
    <p:sldId id="350" r:id="rId12"/>
    <p:sldId id="345" r:id="rId13"/>
    <p:sldId id="349" r:id="rId14"/>
    <p:sldId id="348" r:id="rId15"/>
    <p:sldId id="351" r:id="rId16"/>
    <p:sldId id="32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66"/>
    <a:srgbClr val="000080"/>
    <a:srgbClr val="0F8215"/>
    <a:srgbClr val="00FF00"/>
    <a:srgbClr val="31859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0420" autoAdjust="0"/>
    <p:restoredTop sz="88639" autoAdjust="0"/>
  </p:normalViewPr>
  <p:slideViewPr>
    <p:cSldViewPr>
      <p:cViewPr>
        <p:scale>
          <a:sx n="94" d="100"/>
          <a:sy n="94" d="100"/>
        </p:scale>
        <p:origin x="-213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3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58B23-DD03-E443-9ABF-ABDB625710F4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E704-3C29-9344-9C69-A0807E09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21895B-5EF2-4E4C-A204-1518E4971ACB}" type="datetimeFigureOut">
              <a:rPr lang="en-US"/>
              <a:pPr>
                <a:defRPr/>
              </a:pPr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785F87-6033-3044-92B3-E888253A5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2678-813D-674F-B09A-6AFD18FB4AB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53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D79682-C750-9942-A40E-84065DB641B4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460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608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BC9DC0-1BD5-4449-91C9-44C7934BF49B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4403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4036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041BD1-54ED-3844-AA05-83DB099C8C5B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3584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584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B6A74C-EAE2-5C4E-BBF2-BE6595240317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3993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9940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3425BB-D7D3-AD4D-9B66-2B844DD6CA34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4198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1988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D79682-C750-9942-A40E-84065DB641B4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4608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46084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3D2D91-6050-C142-B639-9F920612F423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5017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F7D6AE-39F9-EC48-BBCF-78065B3BAF56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1741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66800" y="7620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C6B7F4-7333-0142-9877-E1920745E504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1945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19460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4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0262E4-03FC-B848-AE5C-F49EB64FD118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7A5079-888B-D747-9F1D-DB5BA8324E2B}" type="slidenum">
              <a:rPr lang="en-US" sz="1200"/>
              <a:pPr eaLnBrk="1" hangingPunct="1"/>
              <a:t>5</a:t>
            </a:fld>
            <a:endParaRPr lang="en-US" sz="1200" dirty="0"/>
          </a:p>
        </p:txBody>
      </p:sp>
      <p:sp>
        <p:nvSpPr>
          <p:cNvPr id="2355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2678-813D-674F-B09A-6AFD18FB4AB8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  <p:sp>
        <p:nvSpPr>
          <p:cNvPr id="15363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E39D7A-157B-3940-992D-0E5FF98C5C67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317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933104-22FB-684F-8FE6-D60148733D91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  <p:sp>
        <p:nvSpPr>
          <p:cNvPr id="33795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921AB8-CF05-DE48-A9FE-7F8219D735CC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37891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hangingPunct="0">
              <a:spcBef>
                <a:spcPct val="30000"/>
              </a:spcBef>
            </a:pPr>
            <a:endParaRPr lang="en-US" sz="1200" dirty="0">
              <a:latin typeface="Calibri" charset="0"/>
            </a:endParaRPr>
          </a:p>
        </p:txBody>
      </p:sp>
      <p:sp>
        <p:nvSpPr>
          <p:cNvPr id="37892" name="Notes Placeholder 1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6A51-D669-400D-85AD-536C7026442A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A942-6FBF-FB45-9903-A30B76404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6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B53B-59B3-4B23-AF4F-AD4BF1D86046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3568-419F-DE42-B407-EA4D9566F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5A70-3AC3-4DFD-9E54-E0D40C191D00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DAEA-3E38-6341-B620-EF69303C5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4E80-64CC-4481-B205-A21B9A8B18E3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1AB7-D681-0A43-A1D5-EC69F52E3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EB46-0F89-44C9-A1DD-0BF6538F20FD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BA0C-241F-B046-AD3E-FBD62EDD1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3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B54-5F04-43E8-81F5-1CA7D28FE556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FC13-33FE-EC40-A77C-2FC02029A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86EE-C478-405E-88E1-6679793C5ADB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2A67-8DFB-F847-BB82-D0F046EDC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7A80-1EAA-4939-A980-F35321EF256E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5E51-8B6F-5449-AE71-F34080673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87A8-D888-4AB0-A2C2-CAF886A776F9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0CB6-AED4-FD40-B66D-E6900D45D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B976-BA50-44DB-9169-9A04472BADC8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F64C-B011-8040-9FC5-08C0208B3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B441-A701-4733-9700-F0B64CA1E2E5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F4F9-A2B8-2344-9C4F-38D70D92C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CA52D2E8-BD97-4993-90C1-063098B82937}" type="datetime1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1834B1B-30B9-A746-9318-66BC272F6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143000"/>
          </a:xfrm>
          <a:prstGeom prst="actionButtonForwardNex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charset="0"/>
              </a:rPr>
              <a:t>Review of Crib Bumper Deaths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7467600" cy="12954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CC66"/>
                </a:solidFill>
                <a:latin typeface="Arial" charset="0"/>
                <a:cs typeface="Arial" charset="0"/>
              </a:rPr>
              <a:t>NJ Scheers, PhD </a:t>
            </a:r>
          </a:p>
          <a:p>
            <a:pPr algn="r"/>
            <a:r>
              <a:rPr lang="en-US" sz="2400" b="1" dirty="0">
                <a:solidFill>
                  <a:srgbClr val="FFCC66"/>
                </a:solidFill>
                <a:latin typeface="Arial" charset="0"/>
                <a:cs typeface="Arial" charset="0"/>
              </a:rPr>
              <a:t>BDS Data Analytics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971800"/>
            <a:ext cx="7543800" cy="4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Face Against Bumper (Case #44)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60" name="TextBox 2"/>
          <p:cNvSpPr txBox="1">
            <a:spLocks noChangeAspect="1" noChangeArrowheads="1"/>
          </p:cNvSpPr>
          <p:nvPr/>
        </p:nvSpPr>
        <p:spPr bwMode="auto">
          <a:xfrm>
            <a:off x="457200" y="1295400"/>
            <a:ext cx="5486388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Certificate</a:t>
            </a:r>
            <a:r>
              <a:rPr lang="en-US" sz="2000" b="1" dirty="0" smtClean="0">
                <a:latin typeface="Gill Sans MT"/>
                <a:cs typeface="Gill Sans MT"/>
              </a:rPr>
              <a:t>:  “</a:t>
            </a:r>
            <a:r>
              <a:rPr lang="en-US" sz="2000" dirty="0" smtClean="0">
                <a:latin typeface="Gill Sans MT"/>
                <a:cs typeface="Gill Sans MT"/>
              </a:rPr>
              <a:t>Face became pressed against crib bumper pad while sleeping – Asphyxia; suffocation.” 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 </a:t>
            </a:r>
            <a:r>
              <a:rPr lang="en-US" sz="2000" dirty="0">
                <a:latin typeface="Gill Sans MT"/>
                <a:cs typeface="Gill Sans MT"/>
              </a:rPr>
              <a:t>Opinion: …"22 month old male with severe cerebral palsy died as a result of asphyxia due to obstruction of the nose and mouth by the crib bumper pad when he maneuvered into a position while sleeping from which he could not extricate himself" 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father recreated the death scene but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ea typeface="Times New Roman"/>
                <a:cs typeface="Gill Sans MT"/>
              </a:rPr>
              <a:t>there was no photograph.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Unknown.</a:t>
            </a:r>
            <a:r>
              <a:rPr lang="en-US" sz="2000" dirty="0" smtClean="0">
                <a:latin typeface="Gill Sans MT"/>
                <a:cs typeface="Gill Sans MT"/>
              </a:rPr>
              <a:t>  “Recreation -Victim’s face pointed away from bumper.”  </a:t>
            </a:r>
            <a:r>
              <a:rPr lang="en-US" sz="2000" b="1" dirty="0" smtClean="0">
                <a:latin typeface="Gill Sans MT"/>
                <a:cs typeface="Gill Sans MT"/>
              </a:rPr>
              <a:t>Incorrect according to ME.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895600" cy="2529947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2" name="Straight Arrow Connector 11"/>
          <p:cNvCxnSpPr/>
          <p:nvPr/>
        </p:nvCxnSpPr>
        <p:spPr>
          <a:xfrm flipV="1">
            <a:off x="7309821" y="3438146"/>
            <a:ext cx="132232" cy="9909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5024"/>
          <p:cNvSpPr txBox="1"/>
          <p:nvPr/>
        </p:nvSpPr>
        <p:spPr>
          <a:xfrm>
            <a:off x="6400800" y="4267200"/>
            <a:ext cx="2008901" cy="53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Gill Sans MT"/>
                <a:ea typeface="ＭＳ 明朝"/>
                <a:cs typeface="Gill Sans MT"/>
              </a:rPr>
              <a:t>Positioner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#49)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8382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457200" y="947202"/>
            <a:ext cx="5410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Probable Asphyxia, obstruction of nose and mouth. Face wedged against bumper</a:t>
            </a:r>
            <a:r>
              <a:rPr lang="en-US" sz="2000" b="1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mattress of crib.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Probable asphyxia due to obstruction of the nose and mouth. Found unresponsive lying with face wedged against the bumper of crib and the mattress.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Police reports: father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found the baby had "flipped over, crawled up over the [nursing pillow] and his face was against the padded bumper and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mattress"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with his "mouth up against the bumper almost wedged between the mattress and the bumper.”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latin typeface="Gill Sans MT"/>
                <a:cs typeface="Gill Sans MT"/>
              </a:rPr>
              <a:t>: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</p:txBody>
      </p:sp>
      <p:pic>
        <p:nvPicPr>
          <p:cNvPr id="43013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2178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371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/>
                <a:cs typeface="Gill Sans MT"/>
              </a:rPr>
              <a:t>Police</a:t>
            </a:r>
            <a:r>
              <a:rPr lang="en-US" sz="1600" b="1" dirty="0" smtClean="0"/>
              <a:t> officer pointing to area where child was found.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467600" y="1981200"/>
            <a:ext cx="990600" cy="1066800"/>
          </a:xfrm>
          <a:prstGeom prst="straightConnector1">
            <a:avLst/>
          </a:prstGeom>
          <a:ln w="57150" cmpd="sng"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#58)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3065" b="13065"/>
          <a:stretch>
            <a:fillRect/>
          </a:stretch>
        </p:blipFill>
        <p:spPr>
          <a:xfrm>
            <a:off x="5783263" y="1524000"/>
            <a:ext cx="3028950" cy="1828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 bwMode="auto">
          <a:xfrm>
            <a:off x="5638800" y="3505200"/>
            <a:ext cx="3325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9906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457200" y="1219200"/>
            <a:ext cx="51054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</a:t>
            </a:r>
            <a:r>
              <a:rPr lang="en-US" sz="2000" b="1" dirty="0">
                <a:latin typeface="Gill Sans MT"/>
                <a:cs typeface="Gill Sans MT"/>
              </a:rPr>
              <a:t>: </a:t>
            </a:r>
            <a:r>
              <a:rPr lang="en-US" sz="2000" dirty="0">
                <a:latin typeface="Gill Sans MT"/>
                <a:cs typeface="Gill Sans MT"/>
              </a:rPr>
              <a:t>A 6 MOM decedent found in crib with face between bumper pad and mattress.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dirty="0">
                <a:latin typeface="Gill Sans MT"/>
                <a:cs typeface="Gill Sans MT"/>
              </a:rPr>
              <a:t> “Suffocation in non-standard sleeping environment: (A) infant reportedly found face-down with face wedged between mattress and bumper pads of crib. (B) numerous pillows, blankets and stuffed animals present with the crib.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Mother reported baby’s left arm was over the pad and he appeared to have been pulling the bumper pad toward his face.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#59)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144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381000" y="1143000"/>
            <a:ext cx="5257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Asphyxia; wedging of face in mattress.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 smtClean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cause of death is attributed to asphyxia from the face being wedged between a crib bumper</a:t>
            </a:r>
            <a:r>
              <a:rPr lang="en-US" sz="2000" b="1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mattress. The baby reportedly rolled over a positioner and was found in the above described position.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victim was found prone between a sleep positioner and a bumper, with his face where the bumper meets or intersects with the mattress. He recently was diagnosed with infant asthma.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grpSp>
        <p:nvGrpSpPr>
          <p:cNvPr id="38917" name="Group 6"/>
          <p:cNvGrpSpPr>
            <a:grpSpLocks noChangeAspect="1"/>
          </p:cNvGrpSpPr>
          <p:nvPr/>
        </p:nvGrpSpPr>
        <p:grpSpPr bwMode="auto">
          <a:xfrm>
            <a:off x="5638800" y="1524000"/>
            <a:ext cx="3208338" cy="3246438"/>
            <a:chOff x="12065" y="0"/>
            <a:chExt cx="2321966" cy="2130648"/>
          </a:xfrm>
        </p:grpSpPr>
        <p:pic>
          <p:nvPicPr>
            <p:cNvPr id="3891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" y="0"/>
              <a:ext cx="2252345" cy="161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7"/>
            <p:cNvSpPr txBox="1"/>
            <p:nvPr/>
          </p:nvSpPr>
          <p:spPr>
            <a:xfrm>
              <a:off x="1007029" y="1700351"/>
              <a:ext cx="1327002" cy="430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atin typeface="Gill Sans MT"/>
                  <a:ea typeface="ＭＳ 明朝"/>
                  <a:cs typeface="Gill Sans MT"/>
                </a:rPr>
                <a:t>Positioner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172473" y="1050217"/>
              <a:ext cx="203359" cy="700144"/>
            </a:xfrm>
            <a:prstGeom prst="straightConnector1">
              <a:avLst/>
            </a:prstGeom>
            <a:ln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#66)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381000" y="1371600"/>
            <a:ext cx="5029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Positional Asphyxia (Wedging). Positional Asphyxia sustained when became wedged between crib pads</a:t>
            </a:r>
            <a:r>
              <a:rPr lang="en-US" sz="2000" dirty="0">
                <a:solidFill>
                  <a:srgbClr val="DD0806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and pillow.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 smtClean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Positional asphyxia (wedging). Infant found with face between pillow and crib bumper.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The victim was found face down with his head tilted to the left, wedged between a nursing pillow and the bumper. Based on the reenactment photos, his face appears to be into the pillow.</a:t>
            </a: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: Unknown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4096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#9)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457200" y="1447800"/>
            <a:ext cx="47244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latin typeface="Gill Sans MT"/>
                <a:cs typeface="Gill Sans MT"/>
              </a:rPr>
              <a:t>Sudden Infant Death Syndrome</a:t>
            </a:r>
          </a:p>
          <a:p>
            <a:pPr eaLnBrk="1" hangingPunct="1"/>
            <a:endParaRPr lang="en-US" sz="16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Sudden Infant Death Syndrome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16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Infant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found with his face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straight down into a quilt with his head in the corner of the crib. The fringe of the quilt may have covered his head.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Cyanosis noted around nose and mouth. </a:t>
            </a:r>
            <a:endParaRPr lang="en-US" sz="2000" dirty="0" smtClean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dirty="0" smtClean="0">
                <a:solidFill>
                  <a:srgbClr val="000080"/>
                </a:solidFill>
                <a:latin typeface="Gill Sans MT"/>
                <a:cs typeface="Gill Sans MT"/>
              </a:rPr>
              <a:t>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Unlikely</a:t>
            </a:r>
            <a:endParaRPr lang="en-US" sz="2000" dirty="0">
              <a:latin typeface="Gill Sans MT"/>
              <a:cs typeface="Gill Sans MT"/>
            </a:endParaRPr>
          </a:p>
        </p:txBody>
      </p:sp>
      <p:grpSp>
        <p:nvGrpSpPr>
          <p:cNvPr id="45061" name="Group 6"/>
          <p:cNvGrpSpPr>
            <a:grpSpLocks noChangeAspect="1"/>
          </p:cNvGrpSpPr>
          <p:nvPr/>
        </p:nvGrpSpPr>
        <p:grpSpPr bwMode="auto">
          <a:xfrm>
            <a:off x="5486401" y="1371600"/>
            <a:ext cx="3091222" cy="2514600"/>
            <a:chOff x="287225" y="-399062"/>
            <a:chExt cx="2330380" cy="1881293"/>
          </a:xfrm>
        </p:grpSpPr>
        <p:pic>
          <p:nvPicPr>
            <p:cNvPr id="45062" name="Picture 7" descr="냨г냰гĈ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70" y="-57009"/>
              <a:ext cx="2272935" cy="153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063" name="AutoShape 6"/>
            <p:cNvCxnSpPr>
              <a:cxnSpLocks noChangeShapeType="1"/>
            </p:cNvCxnSpPr>
            <p:nvPr/>
          </p:nvCxnSpPr>
          <p:spPr bwMode="auto">
            <a:xfrm>
              <a:off x="976564" y="-57009"/>
              <a:ext cx="402114" cy="627098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5064" name="Text Box 7"/>
            <p:cNvSpPr txBox="1">
              <a:spLocks noChangeArrowheads="1"/>
            </p:cNvSpPr>
            <p:nvPr/>
          </p:nvSpPr>
          <p:spPr bwMode="auto">
            <a:xfrm>
              <a:off x="287225" y="-399062"/>
              <a:ext cx="1436123" cy="285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latin typeface="Gill Sans MT"/>
                  <a:ea typeface="ＭＳ 明朝" charset="0"/>
                  <a:cs typeface="Gill Sans MT"/>
                </a:rPr>
                <a:t>Infant’s Head</a:t>
              </a:r>
              <a:endParaRPr lang="en-US" sz="2000" dirty="0">
                <a:latin typeface="Gill Sans MT"/>
                <a:ea typeface="ＭＳ 明朝" charset="0"/>
                <a:cs typeface="Gill Sans M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2200" y="3962400"/>
            <a:ext cx="19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MT"/>
                <a:cs typeface="Gill Sans MT"/>
              </a:rPr>
              <a:t>Victim as Found</a:t>
            </a:r>
            <a:endParaRPr lang="en-US" b="1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2362200"/>
          </a:xfrm>
        </p:spPr>
        <p:txBody>
          <a:bodyPr/>
          <a:lstStyle/>
          <a:p>
            <a:pPr marL="0" lvl="1" indent="0">
              <a:buClr>
                <a:srgbClr val="FFCC66"/>
              </a:buClr>
              <a:buSzPct val="120000"/>
              <a:buFont typeface="Arial" charset="0"/>
              <a:buNone/>
            </a:pPr>
            <a:endParaRPr lang="en-US" dirty="0" smtClean="0">
              <a:solidFill>
                <a:srgbClr val="FFCC66"/>
              </a:solidFill>
              <a:latin typeface="Calibri" charset="0"/>
            </a:endParaRPr>
          </a:p>
          <a:p>
            <a:pPr marL="0" lvl="1" indent="0">
              <a:buClr>
                <a:srgbClr val="FFCC66"/>
              </a:buClr>
              <a:buSzPct val="120000"/>
              <a:buFont typeface="Arial" charset="0"/>
              <a:buNone/>
            </a:pPr>
            <a:endParaRPr lang="en-US" dirty="0">
              <a:solidFill>
                <a:srgbClr val="FFCC66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81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These cases illustrate that crib bumpers can cause asphyxia/suffocation.  </a:t>
            </a: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There are many more bumper deaths that were identified by Medical Examiners/pathologists than by CPSC staff.</a:t>
            </a: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Gill Sans MT"/>
              <a:cs typeface="Gill Sans MT"/>
            </a:endParaRPr>
          </a:p>
          <a:p>
            <a:pPr marL="285750" indent="-285750">
              <a:buClr>
                <a:srgbClr val="FFCC66"/>
              </a:buClr>
              <a:buSzPct val="15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The CPSC </a:t>
            </a:r>
            <a:r>
              <a:rPr lang="en-US" sz="2800" dirty="0">
                <a:solidFill>
                  <a:schemeClr val="bg1"/>
                </a:solidFill>
                <a:latin typeface="Gill Sans MT"/>
                <a:cs typeface="Gill Sans MT"/>
              </a:rPr>
              <a:t>team often disagrees with the M</a:t>
            </a:r>
            <a:r>
              <a:rPr lang="en-US" sz="2800" dirty="0" smtClean="0">
                <a:solidFill>
                  <a:schemeClr val="bg1"/>
                </a:solidFill>
                <a:latin typeface="Gill Sans MT"/>
                <a:cs typeface="Gill Sans MT"/>
              </a:rPr>
              <a:t>edical Examiners/pathologists’ diagnoses.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381000" y="16002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Review bumper deaths in cribs from our 2016 Journal of Pediatrics article.</a:t>
            </a:r>
          </a:p>
          <a:p>
            <a:pPr lvl="1" eaLnBrk="1" hangingPunct="1"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43 of the 48 deaths match deaths reviewed in CPSC’s 2016 staff briefing package.  </a:t>
            </a:r>
          </a:p>
          <a:p>
            <a:pPr lvl="1" eaLnBrk="1" hangingPunct="1">
              <a:spcAft>
                <a:spcPts val="8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r>
              <a:rPr lang="en-US" dirty="0" smtClean="0">
                <a:solidFill>
                  <a:srgbClr val="FFCC66"/>
                </a:solidFill>
                <a:latin typeface="Gill Sans MT"/>
                <a:cs typeface="Gill Sans MT"/>
              </a:rPr>
              <a:t>5 bumper deaths from the 1980s not reviewed by CPSC staff.</a:t>
            </a:r>
          </a:p>
          <a:p>
            <a:pPr eaLnBrk="1" hangingPunct="1">
              <a:spcAft>
                <a:spcPts val="8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defRPr/>
            </a:pPr>
            <a:endParaRPr lang="en-US" b="1" dirty="0">
              <a:solidFill>
                <a:srgbClr val="FFCC66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381000" y="12954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Purpose</a:t>
            </a:r>
            <a:endParaRPr lang="en-US" sz="3200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FCC66"/>
                </a:solidFill>
                <a:latin typeface="Gill Sans MT"/>
                <a:cs typeface="Gill Sans MT"/>
              </a:rPr>
              <a:t>Death Reports</a:t>
            </a:r>
            <a:endParaRPr lang="en-US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14338" name="Content Placeholder 9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37 asphyxia/suffocation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specifically describe bumper involvement: 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“wedged between pillow and bumper pad.”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“face pressed against bumper pad.”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6 SIDS/SUID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-  likely bumper-related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“head hanging off recliner and face pressed </a:t>
            </a:r>
            <a:b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</a:b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 against crib bumper.”</a:t>
            </a:r>
          </a:p>
          <a:p>
            <a:pPr marL="457200" lvl="1" indent="0" eaLnBrk="1" hangingPunct="1">
              <a:spcAft>
                <a:spcPts val="1800"/>
              </a:spcAft>
              <a:buClr>
                <a:srgbClr val="FFCC66"/>
              </a:buClr>
              <a:buSzPct val="120000"/>
              <a:buNone/>
              <a:defRPr/>
            </a:pP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charset="0"/>
              </a:rPr>
              <a:t> </a:t>
            </a:r>
          </a:p>
          <a:p>
            <a:pPr lvl="1"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381000" y="12192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Bumper (Not Clutter</a:t>
            </a:r>
            <a:r>
              <a:rPr lang="en-US" sz="32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) – 32 deaths</a:t>
            </a:r>
            <a:endParaRPr lang="en-US" sz="3200" b="1" dirty="0">
              <a:solidFill>
                <a:srgbClr val="FFCC66"/>
              </a:solidFill>
              <a:latin typeface="Gill Sans MT"/>
              <a:cs typeface="Gill Sans MT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648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edging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/crib mattress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F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ace against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12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 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Arm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caught 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mattress/side rails -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face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pressed against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between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crib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bureau after a likely climb out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 </a:t>
            </a:r>
          </a:p>
          <a:p>
            <a:pPr>
              <a:spcAft>
                <a:spcPts val="1200"/>
              </a:spcAft>
              <a:buClr>
                <a:srgbClr val="FFCC66"/>
              </a:buClr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trangulations from bumper tie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).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381000" y="1447800"/>
            <a:ext cx="8153400" cy="460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CC66"/>
                </a:solidFill>
                <a:latin typeface="Gill Sans MT"/>
                <a:cs typeface="Gill Sans MT"/>
              </a:rPr>
              <a:t>Bumper and Other Object – 16 deaths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3886200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 pillow and 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9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-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recliner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and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5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- cosleeping twin and bumper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),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>
              <a:spcAft>
                <a:spcPts val="1200"/>
              </a:spcAft>
              <a:buClr>
                <a:srgbClr val="FFCC66"/>
              </a:buClr>
              <a:buSzPct val="120000"/>
              <a:defRPr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Wedged in crib depression- bumper prevented infant from turning her face to breathe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(</a:t>
            </a: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).</a:t>
            </a:r>
          </a:p>
          <a:p>
            <a:pPr>
              <a:buClr>
                <a:srgbClr val="FFCC66"/>
              </a:buClr>
              <a:buSzPct val="120000"/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7620000" cy="76200"/>
          </a:xfrm>
          <a:prstGeom prst="rect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229600" cy="1143000"/>
          </a:xfrm>
          <a:prstGeom prst="actionButtonForwardNex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CPSC Staff </a:t>
            </a:r>
            <a:r>
              <a:rPr lang="en-US" sz="36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 Team </a:t>
            </a: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Review: </a:t>
            </a:r>
            <a:b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</a:br>
            <a:r>
              <a:rPr lang="en-US" sz="3600" b="1" dirty="0" smtClean="0">
                <a:solidFill>
                  <a:srgbClr val="FFCC66"/>
                </a:solidFill>
                <a:latin typeface="Gill Sans MT"/>
                <a:cs typeface="Gill Sans MT"/>
              </a:rPr>
              <a:t>Addressability of </a:t>
            </a:r>
            <a:r>
              <a:rPr lang="en-US" sz="3600" b="1" dirty="0">
                <a:solidFill>
                  <a:srgbClr val="FFCC66"/>
                </a:solidFill>
                <a:latin typeface="Gill Sans MT"/>
                <a:cs typeface="Gill Sans MT"/>
              </a:rPr>
              <a:t>43 deaths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467600" cy="2819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3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“Likely”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17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“Unknown”</a:t>
            </a:r>
          </a:p>
          <a:p>
            <a:pPr eaLnBrk="1" hangingPunct="1">
              <a:spcAft>
                <a:spcPts val="1800"/>
              </a:spcAft>
              <a:buClr>
                <a:srgbClr val="FFCC66"/>
              </a:buClr>
              <a:buSzPct val="120000"/>
              <a:defRPr/>
            </a:pPr>
            <a:r>
              <a:rPr lang="en-US" sz="2800" b="1" dirty="0">
                <a:solidFill>
                  <a:srgbClr val="FFCC66"/>
                </a:solidFill>
                <a:latin typeface="Gill Sans MT"/>
                <a:cs typeface="Gill Sans MT"/>
              </a:rPr>
              <a:t>23</a:t>
            </a: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Gill Sans MT"/>
                <a:cs typeface="Gill Sans MT"/>
              </a:rPr>
              <a:t>deaths considered “Unlikely</a:t>
            </a:r>
            <a:endParaRPr lang="en-US" sz="2800" b="1" dirty="0">
              <a:solidFill>
                <a:srgbClr val="FFCC6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362200"/>
            <a:ext cx="7543800" cy="46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80"/>
                </a:solidFill>
                <a:latin typeface="Gill Sans MT"/>
                <a:cs typeface="Gill Sans MT"/>
              </a:rPr>
              <a:t>CPSC Team </a:t>
            </a:r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Addressability</a:t>
            </a:r>
            <a:r>
              <a:rPr lang="en-US" sz="3200" b="1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“Likely”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BumperPat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t="-2418" r="-7583" b="2418"/>
          <a:stretch/>
        </p:blipFill>
        <p:spPr bwMode="auto">
          <a:xfrm>
            <a:off x="3505200" y="1447800"/>
            <a:ext cx="237638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1209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0" y="4267200"/>
            <a:ext cx="2895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ill Sans MT"/>
                <a:cs typeface="Gill Sans MT"/>
              </a:rPr>
              <a:t>Autopsy:</a:t>
            </a:r>
            <a:r>
              <a:rPr lang="en-US" dirty="0" smtClean="0">
                <a:latin typeface="Gill Sans MT"/>
                <a:cs typeface="Gill Sans MT"/>
              </a:rPr>
              <a:t> Found </a:t>
            </a:r>
            <a:r>
              <a:rPr lang="en-US" dirty="0">
                <a:latin typeface="Gill Sans MT"/>
                <a:cs typeface="Gill Sans MT"/>
              </a:rPr>
              <a:t>with neck extended and face buried into a bumper. Nose and mouth completely blocked by the </a:t>
            </a:r>
            <a:r>
              <a:rPr lang="en-US" dirty="0" smtClean="0">
                <a:latin typeface="Gill Sans MT"/>
                <a:cs typeface="Gill Sans MT"/>
              </a:rPr>
              <a:t>bumper</a:t>
            </a:r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dirty="0" smtClean="0">
                <a:latin typeface="Gill Sans MT"/>
                <a:cs typeface="Gill Sans MT"/>
              </a:rPr>
              <a:t>confirmed by lividity pattern on decedent’s face.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9800" y="1550075"/>
            <a:ext cx="2819400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endParaRPr lang="en-US" sz="800" dirty="0">
              <a:latin typeface="Gill Sans MT"/>
              <a:cs typeface="Gill Sans M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ill Sans MT"/>
                <a:cs typeface="Gill Sans MT"/>
              </a:rPr>
              <a:t>Autopsy</a:t>
            </a:r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:  Decedent found dead in a crib with her face into a bumper pad.</a:t>
            </a:r>
          </a:p>
          <a:p>
            <a:endParaRPr lang="en-US" sz="8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Gill Sans MT"/>
                <a:cs typeface="Gill Sans MT"/>
              </a:rPr>
              <a:t>Death Certificate</a:t>
            </a:r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: Suffocated in corner of crib against crib bumper.</a:t>
            </a:r>
          </a:p>
          <a:p>
            <a:endParaRPr lang="en-US" sz="8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ill Sans MT"/>
                <a:cs typeface="Gill Sans MT"/>
              </a:rPr>
              <a:t>No photographs</a:t>
            </a:r>
            <a:endParaRPr lang="en-US" dirty="0">
              <a:solidFill>
                <a:schemeClr val="tx1"/>
              </a:solidFill>
              <a:latin typeface="Gill Sans MT"/>
              <a:cs typeface="Gill Sans M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#42</a:t>
            </a:r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114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#32</a:t>
            </a:r>
            <a:endParaRPr lang="en-US" sz="1800" dirty="0">
              <a:latin typeface="Gill Sans MT"/>
              <a:cs typeface="Gill Sans M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29400" y="114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Gill Sans MT"/>
                <a:cs typeface="Gill Sans MT"/>
              </a:rPr>
              <a:t>Case </a:t>
            </a:r>
            <a:r>
              <a:rPr lang="en-US" sz="1800" dirty="0" smtClean="0">
                <a:latin typeface="Gill Sans MT"/>
                <a:cs typeface="Gill Sans MT"/>
              </a:rPr>
              <a:t>#30</a:t>
            </a:r>
            <a:endParaRPr lang="en-US" sz="1800" dirty="0">
              <a:latin typeface="Gill Sans MT"/>
              <a:cs typeface="Gill Sans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" y="1447800"/>
            <a:ext cx="2463600" cy="20351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3505200"/>
            <a:ext cx="2971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800" dirty="0">
              <a:latin typeface="Gill Sans MT"/>
              <a:cs typeface="Gill Sans MT"/>
            </a:endParaRPr>
          </a:p>
          <a:p>
            <a:r>
              <a:rPr lang="en-US" b="1" dirty="0" smtClean="0">
                <a:latin typeface="Gill Sans MT"/>
                <a:cs typeface="Gill Sans MT"/>
              </a:rPr>
              <a:t>Autopsy:</a:t>
            </a:r>
            <a:r>
              <a:rPr lang="en-US" dirty="0" smtClean="0">
                <a:latin typeface="Gill Sans MT"/>
                <a:cs typeface="Gill Sans MT"/>
              </a:rPr>
              <a:t> Positional asphyxia while laying (sic) face down in thick, soft crib bumper padding at the corner of the crib. 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445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Face Against Bumper (Case #20)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193" r="-1736" b="-1193"/>
          <a:stretch>
            <a:fillRect/>
          </a:stretch>
        </p:blipFill>
        <p:spPr bwMode="auto">
          <a:xfrm>
            <a:off x="6324600" y="1447800"/>
            <a:ext cx="2243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914400"/>
            <a:ext cx="8077200" cy="76200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4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 </a:t>
            </a:r>
            <a:r>
              <a:rPr lang="en-US" sz="2000" dirty="0">
                <a:latin typeface="Gill Sans MT"/>
                <a:cs typeface="Gill Sans MT"/>
              </a:rPr>
              <a:t>Positional Asphyxia</a:t>
            </a:r>
            <a:endParaRPr lang="en-US" sz="2000" b="1" dirty="0"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endParaRPr lang="en-US" sz="1600" b="1" dirty="0"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</a:t>
            </a:r>
            <a:r>
              <a:rPr lang="en-US" sz="2000" dirty="0">
                <a:solidFill>
                  <a:srgbClr val="000080"/>
                </a:solidFill>
                <a:latin typeface="Gill Sans MT"/>
                <a:cs typeface="Gill Sans MT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“infant's face [found] in a corner of the crib and </a:t>
            </a:r>
            <a:r>
              <a:rPr lang="en-US" sz="2000" dirty="0">
                <a:latin typeface="Gill Sans MT"/>
                <a:cs typeface="Gill Sans MT"/>
              </a:rPr>
              <a:t>covered by a pad along the edge of the crib,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 which would cause asphyxiation due to obstruction of airflow. </a:t>
            </a:r>
            <a:r>
              <a:rPr lang="en-US" sz="2000" b="1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A crease noted on the infant's forehead is consistent with an impression from the edge of the crib and further supports this conclusion.”</a:t>
            </a:r>
          </a:p>
          <a:p>
            <a:pPr marL="0" indent="0">
              <a:buFont typeface="Arial" charset="0"/>
              <a:buNone/>
            </a:pPr>
            <a:endParaRPr lang="en-US" altLang="ja-JP" sz="16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0" indent="0">
              <a:buFont typeface="Arial" charset="0"/>
              <a:buNone/>
            </a:pPr>
            <a:r>
              <a:rPr lang="en-US" altLang="ja-JP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</a:t>
            </a:r>
            <a:r>
              <a:rPr lang="en-US" altLang="ja-JP" sz="2000" dirty="0">
                <a:solidFill>
                  <a:srgbClr val="000080"/>
                </a:solidFill>
                <a:latin typeface="Gill Sans MT"/>
                <a:cs typeface="Gill Sans MT"/>
              </a:rPr>
              <a:t>:</a:t>
            </a:r>
            <a:r>
              <a:rPr lang="en-US" altLang="ja-JP" sz="2000" dirty="0">
                <a:solidFill>
                  <a:srgbClr val="000000"/>
                </a:solidFill>
                <a:latin typeface="Gill Sans MT"/>
                <a:cs typeface="Gill Sans MT"/>
              </a:rPr>
              <a:t> Pediatric forensic pathologist agreed with autopsy findings.</a:t>
            </a:r>
          </a:p>
          <a:p>
            <a:pPr marL="0" indent="0">
              <a:buFont typeface="Arial" charset="0"/>
              <a:buNone/>
            </a:pPr>
            <a:endParaRPr lang="en-US" altLang="ja-JP" sz="1600" dirty="0">
              <a:solidFill>
                <a:srgbClr val="000000"/>
              </a:solidFill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en-US" altLang="ja-JP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 </a:t>
            </a:r>
            <a:r>
              <a:rPr lang="en-US" altLang="ja-JP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Unknown</a:t>
            </a:r>
            <a:endParaRPr lang="en-US" altLang="ja-JP" sz="2000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Wedging with Bumper (Case #21)</a:t>
            </a:r>
            <a:endParaRPr lang="en-US" sz="3200" b="1" dirty="0">
              <a:solidFill>
                <a:srgbClr val="000080"/>
              </a:solidFill>
              <a:latin typeface="Gill Sans MT"/>
              <a:cs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7412038" cy="85725"/>
          </a:xfrm>
          <a:prstGeom prst="rect">
            <a:avLst/>
          </a:prstGeom>
          <a:solidFill>
            <a:schemeClr val="accent6">
              <a:lumMod val="75000"/>
              <a:alpha val="78038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868" name="Content Placeholder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 b="11311"/>
          <a:stretch>
            <a:fillRect/>
          </a:stretch>
        </p:blipFill>
        <p:spPr>
          <a:xfrm>
            <a:off x="5486400" y="1676400"/>
            <a:ext cx="3505200" cy="1927225"/>
          </a:xfrm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510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Death Certificate: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Not Available</a:t>
            </a:r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endParaRPr lang="en-US" sz="2000" b="1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Autopsy:</a:t>
            </a:r>
            <a:r>
              <a:rPr lang="en-US" sz="2000" dirty="0">
                <a:latin typeface="Gill Sans MT"/>
                <a:cs typeface="Gill Sans MT"/>
              </a:rPr>
              <a:t> Asphyxia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lang="en-US" sz="2000" dirty="0">
                <a:latin typeface="Gill Sans MT"/>
                <a:cs typeface="Gill Sans MT"/>
              </a:rPr>
              <a:t>by suffocation. Infant became wedged between the mattress and the bumper pad of the crib.</a:t>
            </a: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Narrative: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 Father found the baby on his stomach in his crib with his "arms up and his face into the soft padding" surrounding the inside of the crib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  <a:cs typeface="Gill Sans MT"/>
              </a:rPr>
              <a:t>. The </a:t>
            </a:r>
            <a:r>
              <a:rPr lang="en-US" sz="2000" dirty="0">
                <a:solidFill>
                  <a:srgbClr val="000000"/>
                </a:solidFill>
                <a:latin typeface="Gill Sans MT"/>
                <a:cs typeface="Gill Sans MT"/>
              </a:rPr>
              <a:t>father also noted that the color around the infant's nose and mouth was white and the rest of his face was red.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r>
              <a:rPr lang="en-US" sz="2000" b="1" dirty="0">
                <a:solidFill>
                  <a:srgbClr val="000080"/>
                </a:solidFill>
                <a:latin typeface="Gill Sans MT"/>
                <a:cs typeface="Gill Sans MT"/>
              </a:rPr>
              <a:t>CPSC Team Addressability:</a:t>
            </a:r>
            <a:r>
              <a:rPr lang="en-US" sz="2000" dirty="0">
                <a:latin typeface="Gill Sans MT"/>
                <a:cs typeface="Gill Sans MT"/>
              </a:rPr>
              <a:t>  </a:t>
            </a:r>
            <a:r>
              <a:rPr lang="en-US" sz="2000" b="1" dirty="0" smtClean="0">
                <a:solidFill>
                  <a:srgbClr val="000080"/>
                </a:solidFill>
                <a:latin typeface="Gill Sans MT"/>
                <a:cs typeface="Gill Sans MT"/>
              </a:rPr>
              <a:t>Unlikely</a:t>
            </a:r>
            <a:endParaRPr lang="en-US" sz="2000" dirty="0">
              <a:latin typeface="Gill Sans MT"/>
              <a:cs typeface="Gill Sans MT"/>
            </a:endParaRP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51AB7-D681-0A43-A1D5-EC69F52E3F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11415</TotalTime>
  <Words>1159</Words>
  <Application>Microsoft Office PowerPoint</Application>
  <PresentationFormat>On-screen Show (4:3)</PresentationFormat>
  <Paragraphs>148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Review of Crib Bumper Deaths</vt:lpstr>
      <vt:lpstr>Purpose</vt:lpstr>
      <vt:lpstr>Death Reports</vt:lpstr>
      <vt:lpstr>Bumper (Not Clutter) – 32 deaths</vt:lpstr>
      <vt:lpstr>Bumper and Other Object – 16 deaths</vt:lpstr>
      <vt:lpstr>CPSC Staff  Team Review:  Addressability of 43 deaths</vt:lpstr>
      <vt:lpstr>CPSC Team Addressability: “Likely”</vt:lpstr>
      <vt:lpstr>Face Against Bumper (Case #20)</vt:lpstr>
      <vt:lpstr>Wedging with Bumper (Case #21)</vt:lpstr>
      <vt:lpstr>Face Against Bumper (Case #44)</vt:lpstr>
      <vt:lpstr>Wedging with Bumper (Case #49)</vt:lpstr>
      <vt:lpstr>Wedging with Bumper (Case #58)</vt:lpstr>
      <vt:lpstr>Wedging with Bumper (Case #59)</vt:lpstr>
      <vt:lpstr>Wedging with Bumper (Case #66)</vt:lpstr>
      <vt:lpstr>Wedging with Bumper (Case #9)</vt:lpstr>
      <vt:lpstr>Conclusion</vt:lpstr>
    </vt:vector>
  </TitlesOfParts>
  <Company>U.S CPSC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njscheers</dc:creator>
  <cp:lastModifiedBy>CUSB</cp:lastModifiedBy>
  <cp:revision>454</cp:revision>
  <cp:lastPrinted>2016-10-25T13:43:22Z</cp:lastPrinted>
  <dcterms:created xsi:type="dcterms:W3CDTF">2012-06-15T18:50:58Z</dcterms:created>
  <dcterms:modified xsi:type="dcterms:W3CDTF">2016-11-02T17:34:50Z</dcterms:modified>
</cp:coreProperties>
</file>