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22" r:id="rId2"/>
    <p:sldId id="260" r:id="rId3"/>
    <p:sldId id="354" r:id="rId4"/>
    <p:sldId id="338" r:id="rId5"/>
    <p:sldId id="305" r:id="rId6"/>
    <p:sldId id="357" r:id="rId7"/>
    <p:sldId id="347" r:id="rId8"/>
    <p:sldId id="344" r:id="rId9"/>
    <p:sldId id="346" r:id="rId10"/>
    <p:sldId id="356" r:id="rId11"/>
    <p:sldId id="350" r:id="rId12"/>
    <p:sldId id="345" r:id="rId13"/>
    <p:sldId id="349" r:id="rId14"/>
    <p:sldId id="348" r:id="rId15"/>
    <p:sldId id="351" r:id="rId16"/>
    <p:sldId id="323" r:id="rId17"/>
    <p:sldId id="358" r:id="rId18"/>
    <p:sldId id="359" r:id="rId19"/>
    <p:sldId id="360" r:id="rId20"/>
    <p:sldId id="361" r:id="rId21"/>
    <p:sldId id="362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FFCC66"/>
    <a:srgbClr val="000080"/>
    <a:srgbClr val="0F8215"/>
    <a:srgbClr val="00FF00"/>
    <a:srgbClr val="31859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40420" autoAdjust="0"/>
    <p:restoredTop sz="88639" autoAdjust="0"/>
  </p:normalViewPr>
  <p:slideViewPr>
    <p:cSldViewPr>
      <p:cViewPr>
        <p:scale>
          <a:sx n="94" d="100"/>
          <a:sy n="94" d="100"/>
        </p:scale>
        <p:origin x="-2136" y="-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-3304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158B23-DD03-E443-9ABF-ABDB625710F4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93E704-3C29-9344-9C69-A0807E095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8869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C21895B-5EF2-4E4C-A204-1518E4971ACB}" type="datetimeFigureOut">
              <a:rPr lang="en-US"/>
              <a:pPr>
                <a:defRPr/>
              </a:pPr>
              <a:t>10/25/2016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5785F87-6033-3044-92B3-E888253A50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7778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536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7EC2678-813D-674F-B09A-6AFD18FB4AB8}" type="slidenum">
              <a:rPr lang="en-US" sz="1200"/>
              <a:pPr eaLnBrk="1" hangingPunct="1"/>
              <a:t>1</a:t>
            </a:fld>
            <a:endParaRPr lang="en-US" sz="1200" dirty="0"/>
          </a:p>
        </p:txBody>
      </p:sp>
      <p:sp>
        <p:nvSpPr>
          <p:cNvPr id="15363" name="Notes Placeholder 1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57200" eaLnBrk="0" hangingPunct="0">
              <a:spcBef>
                <a:spcPct val="30000"/>
              </a:spcBef>
            </a:pPr>
            <a:endParaRPr lang="en-US" sz="1200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608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3D79682-C750-9942-A40E-84065DB641B4}" type="slidenum">
              <a:rPr lang="en-US" sz="1200"/>
              <a:pPr eaLnBrk="1" hangingPunct="1"/>
              <a:t>10</a:t>
            </a:fld>
            <a:endParaRPr lang="en-US" sz="1200" dirty="0"/>
          </a:p>
        </p:txBody>
      </p:sp>
      <p:sp>
        <p:nvSpPr>
          <p:cNvPr id="46083" name="Notes Placeholder 1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57200" eaLnBrk="0" hangingPunct="0">
              <a:spcBef>
                <a:spcPct val="30000"/>
              </a:spcBef>
            </a:pPr>
            <a:endParaRPr lang="en-US" sz="1200" dirty="0">
              <a:latin typeface="Calibri" charset="0"/>
            </a:endParaRPr>
          </a:p>
        </p:txBody>
      </p:sp>
      <p:sp>
        <p:nvSpPr>
          <p:cNvPr id="46084" name="Notes Placeholder 1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403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2BC9DC0-1BD5-4449-91C9-44C7934BF49B}" type="slidenum">
              <a:rPr lang="en-US" sz="1200"/>
              <a:pPr eaLnBrk="1" hangingPunct="1"/>
              <a:t>11</a:t>
            </a:fld>
            <a:endParaRPr lang="en-US" sz="1200" dirty="0"/>
          </a:p>
        </p:txBody>
      </p:sp>
      <p:sp>
        <p:nvSpPr>
          <p:cNvPr id="44035" name="Notes Placeholder 1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57200" eaLnBrk="0" hangingPunct="0">
              <a:spcBef>
                <a:spcPct val="30000"/>
              </a:spcBef>
            </a:pPr>
            <a:endParaRPr lang="en-US" sz="1200" dirty="0">
              <a:latin typeface="Calibri" charset="0"/>
            </a:endParaRPr>
          </a:p>
        </p:txBody>
      </p:sp>
      <p:sp>
        <p:nvSpPr>
          <p:cNvPr id="44036" name="Notes Placeholder 1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584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C041BD1-54ED-3844-AA05-83DB099C8C5B}" type="slidenum">
              <a:rPr lang="en-US" sz="1200"/>
              <a:pPr eaLnBrk="1" hangingPunct="1"/>
              <a:t>12</a:t>
            </a:fld>
            <a:endParaRPr lang="en-US" sz="1200" dirty="0"/>
          </a:p>
        </p:txBody>
      </p:sp>
      <p:sp>
        <p:nvSpPr>
          <p:cNvPr id="35843" name="Notes Placeholder 1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57200" eaLnBrk="0" hangingPunct="0">
              <a:spcBef>
                <a:spcPct val="30000"/>
              </a:spcBef>
            </a:pPr>
            <a:endParaRPr lang="en-US" sz="1200" dirty="0">
              <a:latin typeface="Calibri" charset="0"/>
            </a:endParaRPr>
          </a:p>
        </p:txBody>
      </p:sp>
      <p:sp>
        <p:nvSpPr>
          <p:cNvPr id="35844" name="Notes Placeholder 1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b="1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993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9B6A74C-EAE2-5C4E-BBF2-BE6595240317}" type="slidenum">
              <a:rPr lang="en-US" sz="1200"/>
              <a:pPr eaLnBrk="1" hangingPunct="1"/>
              <a:t>13</a:t>
            </a:fld>
            <a:endParaRPr lang="en-US" sz="1200" dirty="0"/>
          </a:p>
        </p:txBody>
      </p:sp>
      <p:sp>
        <p:nvSpPr>
          <p:cNvPr id="39939" name="Notes Placeholder 1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57200" eaLnBrk="0" hangingPunct="0">
              <a:spcBef>
                <a:spcPct val="30000"/>
              </a:spcBef>
            </a:pPr>
            <a:endParaRPr lang="en-US" sz="1200" dirty="0">
              <a:latin typeface="Calibri" charset="0"/>
            </a:endParaRPr>
          </a:p>
        </p:txBody>
      </p:sp>
      <p:sp>
        <p:nvSpPr>
          <p:cNvPr id="39940" name="Notes Placeholder 1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198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53425BB-D7D3-AD4D-9B66-2B844DD6CA34}" type="slidenum">
              <a:rPr lang="en-US" sz="1200"/>
              <a:pPr eaLnBrk="1" hangingPunct="1"/>
              <a:t>14</a:t>
            </a:fld>
            <a:endParaRPr lang="en-US" sz="1200" dirty="0"/>
          </a:p>
        </p:txBody>
      </p:sp>
      <p:sp>
        <p:nvSpPr>
          <p:cNvPr id="41987" name="Notes Placeholder 1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57200" eaLnBrk="0" hangingPunct="0">
              <a:spcBef>
                <a:spcPct val="30000"/>
              </a:spcBef>
            </a:pPr>
            <a:endParaRPr lang="en-US" sz="1200" dirty="0">
              <a:latin typeface="Calibri" charset="0"/>
            </a:endParaRPr>
          </a:p>
        </p:txBody>
      </p:sp>
      <p:sp>
        <p:nvSpPr>
          <p:cNvPr id="41988" name="Notes Placeholder 1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608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3D79682-C750-9942-A40E-84065DB641B4}" type="slidenum">
              <a:rPr lang="en-US" sz="1200"/>
              <a:pPr eaLnBrk="1" hangingPunct="1"/>
              <a:t>15</a:t>
            </a:fld>
            <a:endParaRPr lang="en-US" sz="1200" dirty="0"/>
          </a:p>
        </p:txBody>
      </p:sp>
      <p:sp>
        <p:nvSpPr>
          <p:cNvPr id="46083" name="Notes Placeholder 1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57200" eaLnBrk="0" hangingPunct="0">
              <a:spcBef>
                <a:spcPct val="30000"/>
              </a:spcBef>
            </a:pPr>
            <a:endParaRPr lang="en-US" sz="1200" dirty="0">
              <a:latin typeface="Calibri" charset="0"/>
            </a:endParaRPr>
          </a:p>
        </p:txBody>
      </p:sp>
      <p:sp>
        <p:nvSpPr>
          <p:cNvPr id="46084" name="Notes Placeholder 1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600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017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C3D2D91-6050-C142-B639-9F920612F423}" type="slidenum">
              <a:rPr lang="en-US" sz="1200"/>
              <a:pPr eaLnBrk="1" hangingPunct="1"/>
              <a:t>16</a:t>
            </a:fld>
            <a:endParaRPr lang="en-US" sz="1200" dirty="0"/>
          </a:p>
        </p:txBody>
      </p:sp>
      <p:sp>
        <p:nvSpPr>
          <p:cNvPr id="50179" name="Notes Placeholder 1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57200" eaLnBrk="0" hangingPunct="0">
              <a:spcBef>
                <a:spcPct val="30000"/>
              </a:spcBef>
            </a:pPr>
            <a:endParaRPr lang="en-US" sz="1200" dirty="0">
              <a:latin typeface="Calibri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1600">
              <a:solidFill>
                <a:srgbClr val="008000"/>
              </a:solidFill>
              <a:latin typeface="Calibri" charset="0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639EA47-B912-CF46-A76E-BB75EB42EA25}" type="slidenum">
              <a:rPr lang="en-US" sz="1200"/>
              <a:pPr eaLnBrk="1" hangingPunct="1"/>
              <a:t>17</a:t>
            </a:fld>
            <a:endParaRPr lang="en-US"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 eaLnBrk="1" hangingPunct="1"/>
            <a:r>
              <a:rPr lang="en-US" sz="1400" b="1">
                <a:latin typeface="Calibri" charset="0"/>
              </a:rPr>
              <a:t>Incidents</a:t>
            </a:r>
            <a:r>
              <a:rPr lang="en-US" sz="1400">
                <a:latin typeface="Calibri" charset="0"/>
              </a:rPr>
              <a:t> – </a:t>
            </a:r>
            <a:r>
              <a:rPr lang="en-US" sz="1400">
                <a:solidFill>
                  <a:srgbClr val="0F8215"/>
                </a:solidFill>
                <a:latin typeface="Calibri" charset="0"/>
              </a:rPr>
              <a:t>from sources such as consumer complaints, media articles, medical examiners</a:t>
            </a:r>
          </a:p>
          <a:p>
            <a:endParaRPr lang="en-US" sz="1400">
              <a:solidFill>
                <a:srgbClr val="0F8215"/>
              </a:solidFill>
              <a:latin typeface="Calibri" charset="0"/>
            </a:endParaRPr>
          </a:p>
          <a:p>
            <a:r>
              <a:rPr lang="en-US" sz="1400">
                <a:solidFill>
                  <a:srgbClr val="0F8215"/>
                </a:solidFill>
                <a:latin typeface="Calibri" charset="0"/>
              </a:rPr>
              <a:t>182 non-fatal incidents. We classified these as 146 injuries and 36 “concerns” of caregivers who identified problems with bumpers, but with no injury. We further classified the injuries by mechanism</a:t>
            </a:r>
            <a:r>
              <a:rPr lang="en-US" sz="1400">
                <a:latin typeface="Calibri" charset="0"/>
              </a:rPr>
              <a:t>. </a:t>
            </a:r>
          </a:p>
          <a:p>
            <a:endParaRPr lang="en-US" sz="1400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endParaRPr lang="en-US" sz="1600">
              <a:solidFill>
                <a:srgbClr val="008000"/>
              </a:solidFill>
              <a:latin typeface="Calibri" charset="0"/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175ED9C-D680-3847-896E-4EC33D29F63B}" type="slidenum">
              <a:rPr lang="en-US" sz="1200"/>
              <a:pPr eaLnBrk="1" hangingPunct="1"/>
              <a:t>18</a:t>
            </a:fld>
            <a:endParaRPr lang="en-US" sz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1600">
                <a:solidFill>
                  <a:srgbClr val="008000"/>
                </a:solidFill>
                <a:latin typeface="Calibri" charset="0"/>
              </a:rPr>
              <a:t>Near- suffocations occurred with the youngest infants -- </a:t>
            </a: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FE4F96F-894E-A74A-A0BC-FEDEE71C6C7A}" type="slidenum">
              <a:rPr lang="en-US" sz="1200"/>
              <a:pPr eaLnBrk="1" hangingPunct="1"/>
              <a:t>19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741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3F7D6AE-39F9-EC48-BBCF-78065B3BAF56}" type="slidenum">
              <a:rPr lang="en-US" sz="1200"/>
              <a:pPr eaLnBrk="1" hangingPunct="1"/>
              <a:t>2</a:t>
            </a:fld>
            <a:endParaRPr lang="en-US" sz="1200" dirty="0"/>
          </a:p>
        </p:txBody>
      </p:sp>
      <p:sp>
        <p:nvSpPr>
          <p:cNvPr id="17411" name="Notes Placeholder 1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57200" eaLnBrk="0" hangingPunct="0">
              <a:spcBef>
                <a:spcPct val="30000"/>
              </a:spcBef>
            </a:pPr>
            <a:endParaRPr lang="en-US" sz="1200" dirty="0">
              <a:latin typeface="Calibri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44196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600">
                <a:solidFill>
                  <a:srgbClr val="0F8215"/>
                </a:solidFill>
                <a:latin typeface="Calibri" charset="0"/>
              </a:rPr>
              <a:t>Choking, ingestion, strangulations occurred to next oldest infants</a:t>
            </a: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197D547-2F77-ED46-9E3B-113EE8CC66CD}" type="slidenum">
              <a:rPr lang="en-US" sz="1200"/>
              <a:pPr eaLnBrk="1" hangingPunct="1"/>
              <a:t>20</a:t>
            </a:fld>
            <a:endParaRPr lang="en-US" sz="12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600">
                <a:solidFill>
                  <a:srgbClr val="008000"/>
                </a:solidFill>
                <a:latin typeface="Calibri" charset="0"/>
              </a:rPr>
              <a:t>Falls occurred with the oldest infants</a:t>
            </a: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B5D4E21-59D6-754F-B734-8AEFE4A1B845}" type="slidenum">
              <a:rPr lang="en-US" sz="1200"/>
              <a:pPr eaLnBrk="1" hangingPunct="1"/>
              <a:t>21</a:t>
            </a:fld>
            <a:endParaRPr 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066800" y="7620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945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4C6B7F4-7333-0142-9877-E1920745E504}" type="slidenum">
              <a:rPr lang="en-US" sz="1200"/>
              <a:pPr eaLnBrk="1" hangingPunct="1"/>
              <a:t>3</a:t>
            </a:fld>
            <a:endParaRPr lang="en-US" sz="1200" dirty="0"/>
          </a:p>
        </p:txBody>
      </p:sp>
      <p:sp>
        <p:nvSpPr>
          <p:cNvPr id="19459" name="Notes Placeholder 1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57200" eaLnBrk="0" hangingPunct="0">
              <a:spcBef>
                <a:spcPct val="30000"/>
              </a:spcBef>
            </a:pPr>
            <a:endParaRPr lang="en-US" sz="1200" dirty="0">
              <a:latin typeface="Calibri" charset="0"/>
            </a:endParaRPr>
          </a:p>
        </p:txBody>
      </p:sp>
      <p:sp>
        <p:nvSpPr>
          <p:cNvPr id="19460" name="Notes Placeholder 1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400" kern="1200" dirty="0">
              <a:solidFill>
                <a:schemeClr val="tx1"/>
              </a:solidFill>
              <a:effectLst/>
              <a:latin typeface="+mn-lt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150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90262E4-03FC-B848-AE5C-F49EB64FD118}" type="slidenum">
              <a:rPr lang="en-US" sz="1200"/>
              <a:pPr eaLnBrk="1" hangingPunct="1"/>
              <a:t>4</a:t>
            </a:fld>
            <a:endParaRPr lang="en-US" sz="1200" dirty="0"/>
          </a:p>
        </p:txBody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355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07A5079-888B-D747-9F1D-DB5BA8324E2B}" type="slidenum">
              <a:rPr lang="en-US" sz="1200"/>
              <a:pPr eaLnBrk="1" hangingPunct="1"/>
              <a:t>5</a:t>
            </a:fld>
            <a:endParaRPr lang="en-US" sz="1200" dirty="0"/>
          </a:p>
        </p:txBody>
      </p:sp>
      <p:sp>
        <p:nvSpPr>
          <p:cNvPr id="23555" name="Notes Placeholder 1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57200" eaLnBrk="0" hangingPunct="0">
              <a:spcBef>
                <a:spcPct val="30000"/>
              </a:spcBef>
            </a:pPr>
            <a:endParaRPr lang="en-US" sz="1200" dirty="0">
              <a:latin typeface="Calibri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 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536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7EC2678-813D-674F-B09A-6AFD18FB4AB8}" type="slidenum">
              <a:rPr lang="en-US" sz="1200"/>
              <a:pPr eaLnBrk="1" hangingPunct="1"/>
              <a:t>6</a:t>
            </a:fld>
            <a:endParaRPr lang="en-US" sz="1200" dirty="0"/>
          </a:p>
        </p:txBody>
      </p:sp>
      <p:sp>
        <p:nvSpPr>
          <p:cNvPr id="15363" name="Notes Placeholder 1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57200" eaLnBrk="0" hangingPunct="0">
              <a:spcBef>
                <a:spcPct val="30000"/>
              </a:spcBef>
            </a:pPr>
            <a:endParaRPr lang="en-US" sz="1200" dirty="0">
              <a:latin typeface="Calibri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174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6E39D7A-157B-3940-992D-0E5FF98C5C67}" type="slidenum">
              <a:rPr lang="en-US" sz="1200"/>
              <a:pPr eaLnBrk="1" hangingPunct="1"/>
              <a:t>7</a:t>
            </a:fld>
            <a:endParaRPr lang="en-US" sz="1200" dirty="0"/>
          </a:p>
        </p:txBody>
      </p:sp>
      <p:sp>
        <p:nvSpPr>
          <p:cNvPr id="31747" name="Notes Placeholder 1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57200" eaLnBrk="0" hangingPunct="0">
              <a:spcBef>
                <a:spcPct val="30000"/>
              </a:spcBef>
            </a:pPr>
            <a:endParaRPr lang="en-US" sz="1200" dirty="0">
              <a:latin typeface="Calibri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379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D933104-22FB-684F-8FE6-D60148733D91}" type="slidenum">
              <a:rPr lang="en-US" sz="1200"/>
              <a:pPr eaLnBrk="1" hangingPunct="1"/>
              <a:t>8</a:t>
            </a:fld>
            <a:endParaRPr lang="en-US" sz="1200" dirty="0"/>
          </a:p>
        </p:txBody>
      </p:sp>
      <p:sp>
        <p:nvSpPr>
          <p:cNvPr id="33795" name="Notes Placeholder 1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57200" eaLnBrk="0" hangingPunct="0">
              <a:spcBef>
                <a:spcPct val="30000"/>
              </a:spcBef>
            </a:pPr>
            <a:endParaRPr lang="en-US" sz="1200" dirty="0">
              <a:latin typeface="Calibri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  <a:defRPr/>
            </a:pPr>
            <a:endParaRPr lang="en-US" sz="1600" dirty="0" smtClean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789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8921AB8-CF05-DE48-A9FE-7F8219D735CC}" type="slidenum">
              <a:rPr lang="en-US" sz="1200"/>
              <a:pPr eaLnBrk="1" hangingPunct="1"/>
              <a:t>9</a:t>
            </a:fld>
            <a:endParaRPr lang="en-US" sz="1200" dirty="0"/>
          </a:p>
        </p:txBody>
      </p:sp>
      <p:sp>
        <p:nvSpPr>
          <p:cNvPr id="37891" name="Notes Placeholder 1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57200" eaLnBrk="0" hangingPunct="0">
              <a:spcBef>
                <a:spcPct val="30000"/>
              </a:spcBef>
            </a:pPr>
            <a:endParaRPr lang="en-US" sz="1200" dirty="0">
              <a:latin typeface="Calibri" charset="0"/>
            </a:endParaRPr>
          </a:p>
        </p:txBody>
      </p:sp>
      <p:sp>
        <p:nvSpPr>
          <p:cNvPr id="37892" name="Notes Placeholder 1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600" dirty="0" smtClean="0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16A51-D669-400D-85AD-536C7026442A}" type="datetime1">
              <a:rPr lang="en-US" smtClean="0"/>
              <a:t>10/25/2016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BA942-6FBF-FB45-9903-A30B764049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161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5B53B-59B3-4B23-AF4F-AD4BF1D86046}" type="datetime1">
              <a:rPr lang="en-US" smtClean="0"/>
              <a:t>10/25/2016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83568-419F-DE42-B407-EA4D9566FF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053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35A70-3AC3-4DFD-9E54-E0D40C191D00}" type="datetime1">
              <a:rPr lang="en-US" smtClean="0"/>
              <a:t>10/25/2016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CDAEA-3E38-6341-B620-EF69303C52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805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14E80-64CC-4481-B205-A21B9A8B18E3}" type="datetime1">
              <a:rPr lang="en-US" smtClean="0"/>
              <a:t>10/25/2016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51AB7-D681-0A43-A1D5-EC69F52E3F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126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BEB46-0F89-44C9-A1DD-0BF6538F20FD}" type="datetime1">
              <a:rPr lang="en-US" smtClean="0"/>
              <a:t>10/25/2016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DBA0C-241F-B046-AD3E-FBD62EDD1B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735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44B54-5F04-43E8-81F5-1CA7D28FE556}" type="datetime1">
              <a:rPr lang="en-US" smtClean="0"/>
              <a:t>10/25/2016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3FC13-33FE-EC40-A77C-2FC02029AC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491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486EE-C478-405E-88E1-6679793C5ADB}" type="datetime1">
              <a:rPr lang="en-US" smtClean="0"/>
              <a:t>10/25/2016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02A67-8DFB-F847-BB82-D0F046EDC3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412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D7A80-1EAA-4939-A980-F35321EF256E}" type="datetime1">
              <a:rPr lang="en-US" smtClean="0"/>
              <a:t>10/25/2016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D5E51-8B6F-5449-AE71-F340806733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232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D87A8-D888-4AB0-A2C2-CAF886A776F9}" type="datetime1">
              <a:rPr lang="en-US" smtClean="0"/>
              <a:t>10/25/2016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B0CB6-AED4-FD40-B66D-E6900D45D9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892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BB976-BA50-44DB-9169-9A04472BADC8}" type="datetime1">
              <a:rPr lang="en-US" smtClean="0"/>
              <a:t>10/25/2016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8F64C-B011-8040-9FC5-08C0208B34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519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8B441-A701-4733-9700-F0B64CA1E2E5}" type="datetime1">
              <a:rPr lang="en-US" smtClean="0"/>
              <a:t>10/25/2016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1F4F9-A2B8-2344-9C4F-38D70D92C3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633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alpha val="78038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  <a:cs typeface="+mn-cs"/>
              </a:defRPr>
            </a:lvl1pPr>
          </a:lstStyle>
          <a:p>
            <a:pPr>
              <a:defRPr/>
            </a:pPr>
            <a:fld id="{CA52D2E8-BD97-4993-90C1-063098B82937}" type="datetime1">
              <a:rPr lang="en-US" smtClean="0"/>
              <a:t>10/25/2016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  <a:cs typeface="+mn-cs"/>
              </a:defRPr>
            </a:lvl1pPr>
          </a:lstStyle>
          <a:p>
            <a:pPr>
              <a:defRPr/>
            </a:pPr>
            <a:fld id="{B1834B1B-30B9-A746-9318-66BC272F6E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itle 1"/>
          <p:cNvSpPr>
            <a:spLocks noGrp="1"/>
          </p:cNvSpPr>
          <p:nvPr>
            <p:ph type="ctrTitle"/>
          </p:nvPr>
        </p:nvSpPr>
        <p:spPr>
          <a:xfrm>
            <a:off x="457200" y="1905000"/>
            <a:ext cx="8229600" cy="1143000"/>
          </a:xfrm>
          <a:prstGeom prst="actionButtonForwardNext">
            <a:avLst/>
          </a:prstGeom>
        </p:spPr>
        <p:txBody>
          <a:bodyPr/>
          <a:lstStyle/>
          <a:p>
            <a:pPr algn="r">
              <a:defRPr/>
            </a:pPr>
            <a:r>
              <a:rPr lang="en-US" sz="40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alibri" charset="0"/>
              </a:rPr>
              <a:t>Review of Crib Bumper Deaths</a:t>
            </a:r>
            <a:endParaRPr lang="en-US" sz="3600" b="1" dirty="0">
              <a:solidFill>
                <a:schemeClr val="accent5">
                  <a:lumMod val="40000"/>
                  <a:lumOff val="60000"/>
                </a:schemeClr>
              </a:solidFill>
              <a:latin typeface="Calibri" charset="0"/>
            </a:endParaRPr>
          </a:p>
        </p:txBody>
      </p:sp>
      <p:sp>
        <p:nvSpPr>
          <p:cNvPr id="14339" name="Subtitle 2"/>
          <p:cNvSpPr>
            <a:spLocks noGrp="1"/>
          </p:cNvSpPr>
          <p:nvPr>
            <p:ph type="subTitle" idx="1"/>
          </p:nvPr>
        </p:nvSpPr>
        <p:spPr>
          <a:xfrm>
            <a:off x="1143000" y="3810000"/>
            <a:ext cx="7467600" cy="1295400"/>
          </a:xfrm>
        </p:spPr>
        <p:txBody>
          <a:bodyPr/>
          <a:lstStyle/>
          <a:p>
            <a:pPr algn="r"/>
            <a:r>
              <a:rPr lang="en-US" b="1" dirty="0">
                <a:solidFill>
                  <a:srgbClr val="FFCC66"/>
                </a:solidFill>
                <a:latin typeface="Arial" charset="0"/>
                <a:cs typeface="Arial" charset="0"/>
              </a:rPr>
              <a:t>NJ Scheers, PhD </a:t>
            </a:r>
          </a:p>
          <a:p>
            <a:pPr algn="r"/>
            <a:r>
              <a:rPr lang="en-US" sz="2400" b="1" dirty="0">
                <a:solidFill>
                  <a:srgbClr val="FFCC66"/>
                </a:solidFill>
                <a:latin typeface="Arial" charset="0"/>
                <a:cs typeface="Arial" charset="0"/>
              </a:rPr>
              <a:t>BDS Data Analytics</a:t>
            </a:r>
          </a:p>
        </p:txBody>
      </p:sp>
      <p:sp>
        <p:nvSpPr>
          <p:cNvPr id="2" name="Rectangle 1"/>
          <p:cNvSpPr/>
          <p:nvPr/>
        </p:nvSpPr>
        <p:spPr>
          <a:xfrm>
            <a:off x="1219200" y="2971800"/>
            <a:ext cx="7543800" cy="4603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80">
            <a:alpha val="1411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944563"/>
          </a:xfrm>
        </p:spPr>
        <p:txBody>
          <a:bodyPr/>
          <a:lstStyle/>
          <a:p>
            <a:pPr algn="l"/>
            <a:r>
              <a:rPr lang="en-US" sz="3200" b="1" dirty="0" smtClean="0">
                <a:solidFill>
                  <a:srgbClr val="000080"/>
                </a:solidFill>
                <a:latin typeface="Gill Sans MT"/>
                <a:cs typeface="Gill Sans MT"/>
              </a:rPr>
              <a:t>Face Against Bumper (Case #44)</a:t>
            </a:r>
            <a:endParaRPr lang="en-US" sz="3200" b="1" dirty="0">
              <a:solidFill>
                <a:srgbClr val="000080"/>
              </a:solidFill>
              <a:latin typeface="Gill Sans MT"/>
              <a:cs typeface="Gill Sans M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1066800"/>
            <a:ext cx="7412038" cy="85725"/>
          </a:xfrm>
          <a:prstGeom prst="rect">
            <a:avLst/>
          </a:prstGeom>
          <a:solidFill>
            <a:schemeClr val="accent6">
              <a:lumMod val="75000"/>
              <a:alpha val="78038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5060" name="TextBox 2"/>
          <p:cNvSpPr txBox="1">
            <a:spLocks noChangeAspect="1" noChangeArrowheads="1"/>
          </p:cNvSpPr>
          <p:nvPr/>
        </p:nvSpPr>
        <p:spPr bwMode="auto">
          <a:xfrm>
            <a:off x="457200" y="1295400"/>
            <a:ext cx="5486388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 dirty="0">
                <a:solidFill>
                  <a:srgbClr val="000080"/>
                </a:solidFill>
                <a:latin typeface="Gill Sans MT"/>
                <a:cs typeface="Gill Sans MT"/>
              </a:rPr>
              <a:t>Death </a:t>
            </a:r>
            <a:r>
              <a:rPr lang="en-US" sz="2000" b="1" dirty="0" smtClean="0">
                <a:solidFill>
                  <a:srgbClr val="000080"/>
                </a:solidFill>
                <a:latin typeface="Gill Sans MT"/>
                <a:cs typeface="Gill Sans MT"/>
              </a:rPr>
              <a:t>Certificate</a:t>
            </a:r>
            <a:r>
              <a:rPr lang="en-US" sz="2000" b="1" dirty="0" smtClean="0">
                <a:latin typeface="Gill Sans MT"/>
                <a:cs typeface="Gill Sans MT"/>
              </a:rPr>
              <a:t>:  “</a:t>
            </a:r>
            <a:r>
              <a:rPr lang="en-US" sz="2000" dirty="0" smtClean="0">
                <a:latin typeface="Gill Sans MT"/>
                <a:cs typeface="Gill Sans MT"/>
              </a:rPr>
              <a:t>Face became pressed against crib bumper pad while sleeping – Asphyxia; suffocation.” </a:t>
            </a:r>
          </a:p>
          <a:p>
            <a:pPr eaLnBrk="1" hangingPunct="1"/>
            <a:endParaRPr lang="en-US" sz="1600" b="1" dirty="0">
              <a:latin typeface="Gill Sans MT"/>
              <a:cs typeface="Gill Sans MT"/>
            </a:endParaRPr>
          </a:p>
          <a:p>
            <a:pPr eaLnBrk="1" hangingPunct="1"/>
            <a:r>
              <a:rPr lang="en-US" sz="2000" b="1" dirty="0" smtClean="0">
                <a:solidFill>
                  <a:srgbClr val="000080"/>
                </a:solidFill>
                <a:latin typeface="Gill Sans MT"/>
                <a:cs typeface="Gill Sans MT"/>
              </a:rPr>
              <a:t>Autopsy: </a:t>
            </a:r>
            <a:r>
              <a:rPr lang="en-US" sz="2000" dirty="0">
                <a:latin typeface="Gill Sans MT"/>
                <a:cs typeface="Gill Sans MT"/>
              </a:rPr>
              <a:t>Opinion: …"22 month old male with severe cerebral palsy died as a result of asphyxia due to obstruction of the nose and mouth by the crib bumper pad when he maneuvered into a position while sleeping from which he could not extricate himself" </a:t>
            </a:r>
            <a:endParaRPr lang="en-US" sz="2000" b="1" dirty="0">
              <a:latin typeface="Gill Sans MT"/>
              <a:cs typeface="Gill Sans MT"/>
            </a:endParaRPr>
          </a:p>
          <a:p>
            <a:pPr eaLnBrk="1" hangingPunct="1"/>
            <a:endParaRPr lang="en-US" sz="1600" dirty="0">
              <a:latin typeface="Gill Sans MT"/>
              <a:cs typeface="Gill Sans MT"/>
            </a:endParaRPr>
          </a:p>
          <a:p>
            <a:pPr eaLnBrk="1" hangingPunct="1"/>
            <a:r>
              <a:rPr lang="en-US" sz="2000" b="1" dirty="0" smtClean="0">
                <a:solidFill>
                  <a:srgbClr val="000080"/>
                </a:solidFill>
                <a:latin typeface="Gill Sans MT"/>
                <a:cs typeface="Gill Sans MT"/>
              </a:rPr>
              <a:t>Narrative: </a:t>
            </a:r>
            <a:r>
              <a:rPr lang="en-US" sz="2000" dirty="0" smtClean="0">
                <a:solidFill>
                  <a:srgbClr val="000000"/>
                </a:solidFill>
                <a:latin typeface="Gill Sans MT"/>
                <a:ea typeface="Times New Roman"/>
                <a:cs typeface="Gill Sans MT"/>
              </a:rPr>
              <a:t>The </a:t>
            </a:r>
            <a:r>
              <a:rPr lang="en-US" sz="2000" dirty="0">
                <a:solidFill>
                  <a:srgbClr val="000000"/>
                </a:solidFill>
                <a:latin typeface="Gill Sans MT"/>
                <a:ea typeface="Times New Roman"/>
                <a:cs typeface="Gill Sans MT"/>
              </a:rPr>
              <a:t>father recreated the death scene but </a:t>
            </a:r>
            <a:r>
              <a:rPr lang="en-US" sz="2000" dirty="0" smtClean="0">
                <a:solidFill>
                  <a:srgbClr val="000000"/>
                </a:solidFill>
                <a:latin typeface="Gill Sans MT"/>
                <a:ea typeface="Times New Roman"/>
                <a:cs typeface="Gill Sans MT"/>
              </a:rPr>
              <a:t>there was no photograph.</a:t>
            </a:r>
          </a:p>
          <a:p>
            <a:pPr eaLnBrk="1" hangingPunct="1"/>
            <a:endParaRPr lang="en-US" sz="1600" dirty="0">
              <a:latin typeface="Gill Sans MT"/>
              <a:cs typeface="Gill Sans MT"/>
            </a:endParaRPr>
          </a:p>
          <a:p>
            <a:pPr eaLnBrk="1" hangingPunct="1"/>
            <a:r>
              <a:rPr lang="en-US" sz="2000" b="1" dirty="0">
                <a:solidFill>
                  <a:srgbClr val="000080"/>
                </a:solidFill>
                <a:latin typeface="Gill Sans MT"/>
                <a:cs typeface="Gill Sans MT"/>
              </a:rPr>
              <a:t>CPSC Team Addressability</a:t>
            </a:r>
            <a:r>
              <a:rPr lang="en-US" sz="2000" dirty="0">
                <a:solidFill>
                  <a:srgbClr val="000080"/>
                </a:solidFill>
                <a:latin typeface="Gill Sans MT"/>
                <a:cs typeface="Gill Sans MT"/>
              </a:rPr>
              <a:t>: </a:t>
            </a:r>
            <a:r>
              <a:rPr lang="en-US" sz="2000" b="1" dirty="0" smtClean="0">
                <a:solidFill>
                  <a:srgbClr val="000080"/>
                </a:solidFill>
                <a:latin typeface="Gill Sans MT"/>
                <a:cs typeface="Gill Sans MT"/>
              </a:rPr>
              <a:t>Unknown.</a:t>
            </a:r>
            <a:r>
              <a:rPr lang="en-US" sz="2000" dirty="0" smtClean="0">
                <a:latin typeface="Gill Sans MT"/>
                <a:cs typeface="Gill Sans MT"/>
              </a:rPr>
              <a:t>  “Recreation -Victim’s face pointed away from bumper.”  </a:t>
            </a:r>
            <a:r>
              <a:rPr lang="en-US" sz="2000" b="1" dirty="0" smtClean="0">
                <a:latin typeface="Gill Sans MT"/>
                <a:cs typeface="Gill Sans MT"/>
              </a:rPr>
              <a:t>Incorrect according to ME.</a:t>
            </a:r>
          </a:p>
          <a:p>
            <a:pPr eaLnBrk="1" hangingPunct="1"/>
            <a:endParaRPr lang="en-US" sz="1800" dirty="0"/>
          </a:p>
          <a:p>
            <a:pPr eaLnBrk="1" hangingPunct="1"/>
            <a:endParaRPr lang="en-US" sz="1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447800"/>
            <a:ext cx="2895600" cy="2529947"/>
          </a:xfrm>
          <a:prstGeom prst="rect">
            <a:avLst/>
          </a:prstGeom>
          <a:noFill/>
          <a:ln>
            <a:noFill/>
          </a:ln>
          <a:extLst/>
        </p:spPr>
      </p:pic>
      <p:cxnSp>
        <p:nvCxnSpPr>
          <p:cNvPr id="12" name="Straight Arrow Connector 11"/>
          <p:cNvCxnSpPr/>
          <p:nvPr/>
        </p:nvCxnSpPr>
        <p:spPr>
          <a:xfrm flipV="1">
            <a:off x="7309821" y="3438146"/>
            <a:ext cx="132232" cy="990982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Box 15024"/>
          <p:cNvSpPr txBox="1"/>
          <p:nvPr/>
        </p:nvSpPr>
        <p:spPr>
          <a:xfrm>
            <a:off x="6400800" y="4267200"/>
            <a:ext cx="2008901" cy="5334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effectLst/>
                <a:latin typeface="Gill Sans MT"/>
                <a:ea typeface="ＭＳ 明朝"/>
                <a:cs typeface="Gill Sans MT"/>
              </a:rPr>
              <a:t>Positioner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751AB7-D681-0A43-A1D5-EC69F52E3FEC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572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80">
            <a:alpha val="1411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944562"/>
          </a:xfrm>
        </p:spPr>
        <p:txBody>
          <a:bodyPr/>
          <a:lstStyle/>
          <a:p>
            <a:pPr algn="l"/>
            <a:r>
              <a:rPr lang="en-US" sz="3200" b="1" dirty="0" smtClean="0">
                <a:solidFill>
                  <a:srgbClr val="000080"/>
                </a:solidFill>
                <a:latin typeface="Gill Sans MT"/>
                <a:cs typeface="Gill Sans MT"/>
              </a:rPr>
              <a:t>Wedging with Bumper (Case #49)</a:t>
            </a:r>
            <a:endParaRPr lang="en-US" sz="3200" b="1" dirty="0">
              <a:solidFill>
                <a:srgbClr val="000080"/>
              </a:solidFill>
              <a:latin typeface="Gill Sans MT"/>
              <a:cs typeface="Gill Sans M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838200"/>
            <a:ext cx="7412038" cy="85725"/>
          </a:xfrm>
          <a:prstGeom prst="rect">
            <a:avLst/>
          </a:prstGeom>
          <a:solidFill>
            <a:schemeClr val="accent6">
              <a:lumMod val="75000"/>
              <a:alpha val="78038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3012" name="TextBox 2"/>
          <p:cNvSpPr txBox="1">
            <a:spLocks noChangeArrowheads="1"/>
          </p:cNvSpPr>
          <p:nvPr/>
        </p:nvSpPr>
        <p:spPr bwMode="auto">
          <a:xfrm>
            <a:off x="457200" y="947202"/>
            <a:ext cx="5410200" cy="5139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 dirty="0">
                <a:solidFill>
                  <a:srgbClr val="000080"/>
                </a:solidFill>
                <a:latin typeface="Gill Sans MT"/>
                <a:cs typeface="Gill Sans MT"/>
              </a:rPr>
              <a:t>Death Certificate</a:t>
            </a:r>
            <a:r>
              <a:rPr lang="en-US" sz="2000" b="1" dirty="0" smtClean="0">
                <a:solidFill>
                  <a:srgbClr val="000080"/>
                </a:solidFill>
                <a:latin typeface="Gill Sans MT"/>
                <a:cs typeface="Gill Sans MT"/>
              </a:rPr>
              <a:t>:  </a:t>
            </a:r>
            <a:r>
              <a:rPr lang="en-US" sz="2000" dirty="0">
                <a:solidFill>
                  <a:srgbClr val="000000"/>
                </a:solidFill>
                <a:latin typeface="Gill Sans MT"/>
                <a:cs typeface="Gill Sans MT"/>
              </a:rPr>
              <a:t>Probable Asphyxia, obstruction of nose and mouth. Face wedged against bumper</a:t>
            </a:r>
            <a:r>
              <a:rPr lang="en-US" sz="2000" b="1" dirty="0">
                <a:solidFill>
                  <a:srgbClr val="DD0806"/>
                </a:solidFill>
                <a:latin typeface="Gill Sans MT"/>
                <a:cs typeface="Gill Sans MT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Gill Sans MT"/>
                <a:cs typeface="Gill Sans MT"/>
              </a:rPr>
              <a:t>and mattress of crib.</a:t>
            </a:r>
            <a:endParaRPr lang="en-US" sz="2000" b="1" dirty="0">
              <a:latin typeface="Gill Sans MT"/>
              <a:cs typeface="Gill Sans MT"/>
            </a:endParaRPr>
          </a:p>
          <a:p>
            <a:pPr eaLnBrk="1" hangingPunct="1"/>
            <a:endParaRPr lang="en-US" sz="1600" b="1" dirty="0">
              <a:latin typeface="Gill Sans MT"/>
              <a:cs typeface="Gill Sans MT"/>
            </a:endParaRPr>
          </a:p>
          <a:p>
            <a:pPr eaLnBrk="1" hangingPunct="1"/>
            <a:r>
              <a:rPr lang="en-US" sz="2000" b="1" dirty="0">
                <a:solidFill>
                  <a:srgbClr val="000080"/>
                </a:solidFill>
                <a:latin typeface="Gill Sans MT"/>
                <a:cs typeface="Gill Sans MT"/>
              </a:rPr>
              <a:t>Autopsy</a:t>
            </a:r>
            <a:r>
              <a:rPr lang="en-US" sz="2000" b="1" dirty="0" smtClean="0">
                <a:solidFill>
                  <a:srgbClr val="000080"/>
                </a:solidFill>
                <a:latin typeface="Gill Sans MT"/>
                <a:cs typeface="Gill Sans MT"/>
              </a:rPr>
              <a:t>:  </a:t>
            </a:r>
            <a:r>
              <a:rPr lang="en-US" sz="2000" dirty="0">
                <a:solidFill>
                  <a:srgbClr val="000000"/>
                </a:solidFill>
                <a:latin typeface="Gill Sans MT"/>
                <a:cs typeface="Gill Sans MT"/>
              </a:rPr>
              <a:t>Probable asphyxia due to obstruction of the nose and mouth. Found unresponsive lying with face wedged against the bumper of crib and the mattress.</a:t>
            </a:r>
            <a:endParaRPr lang="en-US" sz="2000" b="1" dirty="0">
              <a:latin typeface="Gill Sans MT"/>
              <a:cs typeface="Gill Sans MT"/>
            </a:endParaRPr>
          </a:p>
          <a:p>
            <a:pPr eaLnBrk="1" hangingPunct="1"/>
            <a:endParaRPr lang="en-US" sz="1600" dirty="0">
              <a:latin typeface="Gill Sans MT"/>
              <a:cs typeface="Gill Sans MT"/>
            </a:endParaRPr>
          </a:p>
          <a:p>
            <a:pPr eaLnBrk="1" hangingPunct="1"/>
            <a:r>
              <a:rPr lang="en-US" sz="2000" b="1" dirty="0">
                <a:solidFill>
                  <a:srgbClr val="000080"/>
                </a:solidFill>
                <a:latin typeface="Gill Sans MT"/>
                <a:cs typeface="Gill Sans MT"/>
              </a:rPr>
              <a:t>Narrative: </a:t>
            </a:r>
            <a:r>
              <a:rPr lang="en-US" sz="2000" b="1" dirty="0" smtClean="0">
                <a:solidFill>
                  <a:srgbClr val="000080"/>
                </a:solidFill>
                <a:latin typeface="Gill Sans MT"/>
                <a:cs typeface="Gill Sans MT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Gill Sans MT"/>
                <a:cs typeface="Gill Sans MT"/>
              </a:rPr>
              <a:t>Police reports: father </a:t>
            </a:r>
            <a:r>
              <a:rPr lang="en-US" sz="2000" dirty="0">
                <a:solidFill>
                  <a:srgbClr val="000000"/>
                </a:solidFill>
                <a:latin typeface="Gill Sans MT"/>
                <a:cs typeface="Gill Sans MT"/>
              </a:rPr>
              <a:t>found the baby had "flipped over, crawled up over the [nursing pillow] and his face was against the padded bumper and </a:t>
            </a:r>
            <a:r>
              <a:rPr lang="en-US" sz="2000" dirty="0" smtClean="0">
                <a:solidFill>
                  <a:srgbClr val="000000"/>
                </a:solidFill>
                <a:latin typeface="Gill Sans MT"/>
                <a:cs typeface="Gill Sans MT"/>
              </a:rPr>
              <a:t>mattress" </a:t>
            </a:r>
            <a:r>
              <a:rPr lang="en-US" sz="2000" dirty="0">
                <a:solidFill>
                  <a:srgbClr val="000000"/>
                </a:solidFill>
                <a:latin typeface="Gill Sans MT"/>
                <a:cs typeface="Gill Sans MT"/>
              </a:rPr>
              <a:t>with his "mouth up against the bumper almost wedged between the mattress and the bumper.”</a:t>
            </a:r>
          </a:p>
          <a:p>
            <a:pPr eaLnBrk="1" hangingPunct="1"/>
            <a:endParaRPr lang="en-US" sz="1600" dirty="0">
              <a:latin typeface="Gill Sans MT"/>
              <a:cs typeface="Gill Sans MT"/>
            </a:endParaRPr>
          </a:p>
          <a:p>
            <a:pPr eaLnBrk="1" hangingPunct="1"/>
            <a:r>
              <a:rPr lang="en-US" sz="2000" b="1" dirty="0">
                <a:solidFill>
                  <a:srgbClr val="000080"/>
                </a:solidFill>
                <a:latin typeface="Gill Sans MT"/>
                <a:cs typeface="Gill Sans MT"/>
              </a:rPr>
              <a:t>CPSC Team Addressability</a:t>
            </a:r>
            <a:r>
              <a:rPr lang="en-US" sz="2000" dirty="0">
                <a:latin typeface="Gill Sans MT"/>
                <a:cs typeface="Gill Sans MT"/>
              </a:rPr>
              <a:t>: </a:t>
            </a:r>
            <a:r>
              <a:rPr lang="en-US" sz="2000" b="1" dirty="0" smtClean="0">
                <a:solidFill>
                  <a:srgbClr val="000080"/>
                </a:solidFill>
                <a:latin typeface="Gill Sans MT"/>
                <a:cs typeface="Gill Sans MT"/>
              </a:rPr>
              <a:t>Unknown</a:t>
            </a:r>
            <a:endParaRPr lang="en-US" sz="2000" dirty="0">
              <a:latin typeface="Gill Sans MT"/>
              <a:cs typeface="Gill Sans MT"/>
            </a:endParaRPr>
          </a:p>
        </p:txBody>
      </p:sp>
      <p:pic>
        <p:nvPicPr>
          <p:cNvPr id="43013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057400"/>
            <a:ext cx="3217862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91200" y="1371600"/>
            <a:ext cx="3200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Gill Sans MT"/>
                <a:cs typeface="Gill Sans MT"/>
              </a:rPr>
              <a:t>Police</a:t>
            </a:r>
            <a:r>
              <a:rPr lang="en-US" sz="1600" b="1" dirty="0" smtClean="0"/>
              <a:t> officer pointing to area where child was found.</a:t>
            </a:r>
            <a:endParaRPr lang="en-US" sz="1600" b="1" dirty="0"/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7467600" y="1981200"/>
            <a:ext cx="990600" cy="1066800"/>
          </a:xfrm>
          <a:prstGeom prst="straightConnector1">
            <a:avLst/>
          </a:prstGeom>
          <a:ln w="57150" cmpd="sng">
            <a:solidFill>
              <a:srgbClr val="95373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751AB7-D681-0A43-A1D5-EC69F52E3FEC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80">
            <a:alpha val="1411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944562"/>
          </a:xfrm>
        </p:spPr>
        <p:txBody>
          <a:bodyPr/>
          <a:lstStyle/>
          <a:p>
            <a:pPr algn="l"/>
            <a:r>
              <a:rPr lang="en-US" sz="3200" b="1" dirty="0" smtClean="0">
                <a:solidFill>
                  <a:srgbClr val="000080"/>
                </a:solidFill>
                <a:latin typeface="Gill Sans MT"/>
                <a:cs typeface="Gill Sans MT"/>
              </a:rPr>
              <a:t>Wedging with Bumper (Case #58)</a:t>
            </a:r>
            <a:endParaRPr lang="en-US" sz="3200" b="1" dirty="0">
              <a:solidFill>
                <a:srgbClr val="000080"/>
              </a:solidFill>
              <a:latin typeface="Gill Sans MT"/>
              <a:cs typeface="Gill Sans M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7" t="13065" b="13065"/>
          <a:stretch>
            <a:fillRect/>
          </a:stretch>
        </p:blipFill>
        <p:spPr>
          <a:xfrm>
            <a:off x="5783263" y="1524000"/>
            <a:ext cx="3028950" cy="1828800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2" b="8752"/>
          <a:stretch>
            <a:fillRect/>
          </a:stretch>
        </p:blipFill>
        <p:spPr bwMode="auto">
          <a:xfrm>
            <a:off x="5638800" y="3505200"/>
            <a:ext cx="332581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81000" y="990600"/>
            <a:ext cx="7412038" cy="85725"/>
          </a:xfrm>
          <a:prstGeom prst="rect">
            <a:avLst/>
          </a:prstGeom>
          <a:solidFill>
            <a:schemeClr val="accent6">
              <a:lumMod val="75000"/>
              <a:alpha val="78038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4822" name="TextBox 1"/>
          <p:cNvSpPr txBox="1">
            <a:spLocks noChangeArrowheads="1"/>
          </p:cNvSpPr>
          <p:nvPr/>
        </p:nvSpPr>
        <p:spPr bwMode="auto">
          <a:xfrm>
            <a:off x="457200" y="1219200"/>
            <a:ext cx="5105400" cy="538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 dirty="0">
                <a:solidFill>
                  <a:srgbClr val="000080"/>
                </a:solidFill>
                <a:latin typeface="Gill Sans MT"/>
                <a:cs typeface="Gill Sans MT"/>
              </a:rPr>
              <a:t>Death Certificate</a:t>
            </a:r>
            <a:r>
              <a:rPr lang="en-US" sz="2000" b="1" dirty="0">
                <a:latin typeface="Gill Sans MT"/>
                <a:cs typeface="Gill Sans MT"/>
              </a:rPr>
              <a:t>: </a:t>
            </a:r>
            <a:r>
              <a:rPr lang="en-US" sz="2000" dirty="0">
                <a:latin typeface="Gill Sans MT"/>
                <a:cs typeface="Gill Sans MT"/>
              </a:rPr>
              <a:t>A 6 MOM decedent found in crib with face between bumper pad and mattress.</a:t>
            </a:r>
          </a:p>
          <a:p>
            <a:pPr eaLnBrk="1" hangingPunct="1"/>
            <a:endParaRPr lang="en-US" sz="1600" b="1" dirty="0">
              <a:latin typeface="Gill Sans MT"/>
              <a:cs typeface="Gill Sans MT"/>
            </a:endParaRPr>
          </a:p>
          <a:p>
            <a:pPr eaLnBrk="1" hangingPunct="1"/>
            <a:r>
              <a:rPr lang="en-US" sz="2000" b="1" dirty="0">
                <a:solidFill>
                  <a:srgbClr val="000080"/>
                </a:solidFill>
                <a:latin typeface="Gill Sans MT"/>
                <a:cs typeface="Gill Sans MT"/>
              </a:rPr>
              <a:t>Autopsy:</a:t>
            </a:r>
            <a:r>
              <a:rPr lang="en-US" sz="2000" dirty="0">
                <a:latin typeface="Gill Sans MT"/>
                <a:cs typeface="Gill Sans MT"/>
              </a:rPr>
              <a:t> “Suffocation in non-standard sleeping environment: (A) infant reportedly found face-down with face wedged between mattress and bumper pads of crib. (B) numerous pillows, blankets and stuffed animals present with the crib.</a:t>
            </a:r>
          </a:p>
          <a:p>
            <a:pPr eaLnBrk="1" hangingPunct="1"/>
            <a:endParaRPr lang="en-US" sz="1600" dirty="0">
              <a:latin typeface="Gill Sans MT"/>
              <a:cs typeface="Gill Sans MT"/>
            </a:endParaRPr>
          </a:p>
          <a:p>
            <a:pPr eaLnBrk="1" hangingPunct="1"/>
            <a:r>
              <a:rPr lang="en-US" sz="2000" b="1" dirty="0">
                <a:solidFill>
                  <a:srgbClr val="000080"/>
                </a:solidFill>
                <a:latin typeface="Gill Sans MT"/>
                <a:cs typeface="Gill Sans MT"/>
              </a:rPr>
              <a:t>Narrative:</a:t>
            </a:r>
            <a:r>
              <a:rPr lang="en-US" sz="2000" b="1" dirty="0">
                <a:latin typeface="Gill Sans MT"/>
                <a:cs typeface="Gill Sans MT"/>
              </a:rPr>
              <a:t> </a:t>
            </a:r>
            <a:r>
              <a:rPr lang="en-US" sz="2000" dirty="0">
                <a:latin typeface="Gill Sans MT"/>
                <a:cs typeface="Gill Sans MT"/>
              </a:rPr>
              <a:t>Mother reported baby’s left arm was over the pad and he appeared to have been pulling the bumper pad toward his face.</a:t>
            </a:r>
          </a:p>
          <a:p>
            <a:pPr eaLnBrk="1" hangingPunct="1"/>
            <a:endParaRPr lang="en-US" sz="1600" dirty="0">
              <a:latin typeface="Gill Sans MT"/>
              <a:cs typeface="Gill Sans MT"/>
            </a:endParaRPr>
          </a:p>
          <a:p>
            <a:pPr eaLnBrk="1" hangingPunct="1"/>
            <a:r>
              <a:rPr lang="en-US" sz="2000" b="1" dirty="0">
                <a:solidFill>
                  <a:srgbClr val="000080"/>
                </a:solidFill>
                <a:latin typeface="Gill Sans MT"/>
                <a:cs typeface="Gill Sans MT"/>
              </a:rPr>
              <a:t>CPSC Team Addressability:</a:t>
            </a:r>
            <a:r>
              <a:rPr lang="en-US" sz="2000" dirty="0">
                <a:latin typeface="Gill Sans MT"/>
                <a:cs typeface="Gill Sans MT"/>
              </a:rPr>
              <a:t> </a:t>
            </a:r>
            <a:r>
              <a:rPr lang="en-US" sz="2000" b="1" dirty="0" smtClean="0">
                <a:solidFill>
                  <a:srgbClr val="000080"/>
                </a:solidFill>
                <a:latin typeface="Gill Sans MT"/>
                <a:cs typeface="Gill Sans MT"/>
              </a:rPr>
              <a:t>Unknown</a:t>
            </a:r>
            <a:endParaRPr lang="en-US" sz="2000" dirty="0">
              <a:latin typeface="Gill Sans MT"/>
              <a:cs typeface="Gill Sans MT"/>
            </a:endParaRPr>
          </a:p>
          <a:p>
            <a:pPr eaLnBrk="1" hangingPunct="1"/>
            <a:endParaRPr lang="en-US" sz="1800" dirty="0"/>
          </a:p>
          <a:p>
            <a:pPr eaLnBrk="1" hangingPunct="1"/>
            <a:endParaRPr lang="en-US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751AB7-D681-0A43-A1D5-EC69F52E3FEC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80">
            <a:alpha val="1411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44562"/>
          </a:xfrm>
        </p:spPr>
        <p:txBody>
          <a:bodyPr/>
          <a:lstStyle/>
          <a:p>
            <a:pPr algn="l"/>
            <a:r>
              <a:rPr lang="en-US" sz="3200" b="1" dirty="0" smtClean="0">
                <a:solidFill>
                  <a:srgbClr val="000080"/>
                </a:solidFill>
                <a:latin typeface="Gill Sans MT"/>
                <a:cs typeface="Gill Sans MT"/>
              </a:rPr>
              <a:t>Wedging with Bumper (Case #59)</a:t>
            </a:r>
            <a:endParaRPr lang="en-US" sz="3200" b="1" dirty="0">
              <a:solidFill>
                <a:srgbClr val="000080"/>
              </a:solidFill>
              <a:latin typeface="Gill Sans MT"/>
              <a:cs typeface="Gill Sans M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914400"/>
            <a:ext cx="7412038" cy="85725"/>
          </a:xfrm>
          <a:prstGeom prst="rect">
            <a:avLst/>
          </a:prstGeom>
          <a:solidFill>
            <a:schemeClr val="accent6">
              <a:lumMod val="75000"/>
              <a:alpha val="78038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8916" name="TextBox 2"/>
          <p:cNvSpPr txBox="1">
            <a:spLocks noChangeArrowheads="1"/>
          </p:cNvSpPr>
          <p:nvPr/>
        </p:nvSpPr>
        <p:spPr bwMode="auto">
          <a:xfrm>
            <a:off x="381000" y="1143000"/>
            <a:ext cx="5257800" cy="538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 dirty="0">
                <a:solidFill>
                  <a:srgbClr val="000080"/>
                </a:solidFill>
                <a:latin typeface="Gill Sans MT"/>
                <a:cs typeface="Gill Sans MT"/>
              </a:rPr>
              <a:t>Death Certificate: </a:t>
            </a:r>
            <a:r>
              <a:rPr lang="en-US" sz="2000" dirty="0">
                <a:solidFill>
                  <a:srgbClr val="000000"/>
                </a:solidFill>
                <a:latin typeface="Gill Sans MT"/>
                <a:cs typeface="Gill Sans MT"/>
              </a:rPr>
              <a:t>Asphyxia; wedging of face in mattress.</a:t>
            </a:r>
            <a:endParaRPr lang="en-US" sz="2000" b="1" dirty="0">
              <a:latin typeface="Gill Sans MT"/>
              <a:cs typeface="Gill Sans MT"/>
            </a:endParaRPr>
          </a:p>
          <a:p>
            <a:pPr eaLnBrk="1" hangingPunct="1"/>
            <a:endParaRPr lang="en-US" sz="1600" b="1" dirty="0">
              <a:latin typeface="Gill Sans MT"/>
              <a:cs typeface="Gill Sans MT"/>
            </a:endParaRPr>
          </a:p>
          <a:p>
            <a:pPr eaLnBrk="1" hangingPunct="1"/>
            <a:r>
              <a:rPr lang="en-US" sz="2000" b="1" dirty="0" smtClean="0">
                <a:solidFill>
                  <a:srgbClr val="000080"/>
                </a:solidFill>
                <a:latin typeface="Gill Sans MT"/>
                <a:cs typeface="Gill Sans MT"/>
              </a:rPr>
              <a:t>Autopsy:</a:t>
            </a:r>
            <a:r>
              <a:rPr lang="en-US" sz="2000" b="1" dirty="0" smtClean="0">
                <a:latin typeface="Gill Sans MT"/>
                <a:cs typeface="Gill Sans MT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Gill Sans MT"/>
                <a:cs typeface="Gill Sans MT"/>
              </a:rPr>
              <a:t>The cause of death is attributed to asphyxia from the face being wedged between a crib bumper</a:t>
            </a:r>
            <a:r>
              <a:rPr lang="en-US" sz="2000" b="1" dirty="0">
                <a:solidFill>
                  <a:srgbClr val="DD0806"/>
                </a:solidFill>
                <a:latin typeface="Gill Sans MT"/>
                <a:cs typeface="Gill Sans MT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Gill Sans MT"/>
                <a:cs typeface="Gill Sans MT"/>
              </a:rPr>
              <a:t>and mattress. The baby reportedly rolled over a positioner and was found in the above described position.</a:t>
            </a:r>
          </a:p>
          <a:p>
            <a:pPr eaLnBrk="1" hangingPunct="1"/>
            <a:endParaRPr lang="en-US" sz="1600" dirty="0">
              <a:latin typeface="Gill Sans MT"/>
              <a:cs typeface="Gill Sans MT"/>
            </a:endParaRPr>
          </a:p>
          <a:p>
            <a:pPr eaLnBrk="1" hangingPunct="1"/>
            <a:r>
              <a:rPr lang="en-US" sz="2000" b="1" dirty="0">
                <a:solidFill>
                  <a:srgbClr val="000080"/>
                </a:solidFill>
                <a:latin typeface="Gill Sans MT"/>
                <a:cs typeface="Gill Sans MT"/>
              </a:rPr>
              <a:t>Narrative: </a:t>
            </a:r>
            <a:r>
              <a:rPr lang="en-US" sz="2000" dirty="0">
                <a:solidFill>
                  <a:srgbClr val="000000"/>
                </a:solidFill>
                <a:latin typeface="Gill Sans MT"/>
                <a:cs typeface="Gill Sans MT"/>
              </a:rPr>
              <a:t>The victim was found prone between a sleep positioner and a bumper, with his face where the bumper meets or intersects with the mattress. He recently was diagnosed with infant asthma.</a:t>
            </a:r>
          </a:p>
          <a:p>
            <a:pPr eaLnBrk="1" hangingPunct="1"/>
            <a:endParaRPr lang="en-US" sz="1600" dirty="0">
              <a:latin typeface="Gill Sans MT"/>
              <a:cs typeface="Gill Sans MT"/>
            </a:endParaRPr>
          </a:p>
          <a:p>
            <a:pPr eaLnBrk="1" hangingPunct="1"/>
            <a:r>
              <a:rPr lang="en-US" sz="2000" b="1" dirty="0">
                <a:solidFill>
                  <a:srgbClr val="000080"/>
                </a:solidFill>
                <a:latin typeface="Gill Sans MT"/>
                <a:cs typeface="Gill Sans MT"/>
              </a:rPr>
              <a:t>CPSC Team Addressability:</a:t>
            </a:r>
            <a:r>
              <a:rPr lang="en-US" sz="2000" dirty="0">
                <a:solidFill>
                  <a:srgbClr val="000080"/>
                </a:solidFill>
                <a:latin typeface="Gill Sans MT"/>
                <a:cs typeface="Gill Sans MT"/>
              </a:rPr>
              <a:t>  </a:t>
            </a:r>
            <a:r>
              <a:rPr lang="en-US" sz="2000" b="1" dirty="0" smtClean="0">
                <a:solidFill>
                  <a:srgbClr val="000080"/>
                </a:solidFill>
                <a:latin typeface="Gill Sans MT"/>
                <a:cs typeface="Gill Sans MT"/>
              </a:rPr>
              <a:t>Unknown</a:t>
            </a:r>
            <a:endParaRPr lang="en-US" sz="2000" dirty="0">
              <a:latin typeface="Gill Sans MT"/>
              <a:cs typeface="Gill Sans MT"/>
            </a:endParaRPr>
          </a:p>
          <a:p>
            <a:pPr eaLnBrk="1" hangingPunct="1"/>
            <a:endParaRPr lang="en-US" sz="1800" dirty="0"/>
          </a:p>
          <a:p>
            <a:pPr eaLnBrk="1" hangingPunct="1"/>
            <a:endParaRPr lang="en-US" sz="1800" dirty="0"/>
          </a:p>
        </p:txBody>
      </p:sp>
      <p:grpSp>
        <p:nvGrpSpPr>
          <p:cNvPr id="38917" name="Group 6"/>
          <p:cNvGrpSpPr>
            <a:grpSpLocks noChangeAspect="1"/>
          </p:cNvGrpSpPr>
          <p:nvPr/>
        </p:nvGrpSpPr>
        <p:grpSpPr bwMode="auto">
          <a:xfrm>
            <a:off x="5638800" y="1524000"/>
            <a:ext cx="3208338" cy="3246438"/>
            <a:chOff x="12065" y="0"/>
            <a:chExt cx="2321966" cy="2130648"/>
          </a:xfrm>
        </p:grpSpPr>
        <p:pic>
          <p:nvPicPr>
            <p:cNvPr id="38918" name="Picture 7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65" y="0"/>
              <a:ext cx="2252345" cy="1616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 Box 17"/>
            <p:cNvSpPr txBox="1"/>
            <p:nvPr/>
          </p:nvSpPr>
          <p:spPr>
            <a:xfrm>
              <a:off x="1007029" y="1700351"/>
              <a:ext cx="1327002" cy="4302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="" xmlns:ma14="http://schemas.microsoft.com/office/mac/drawingml/2011/main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1" dirty="0">
                  <a:latin typeface="Gill Sans MT"/>
                  <a:ea typeface="ＭＳ 明朝"/>
                  <a:cs typeface="Gill Sans MT"/>
                </a:rPr>
                <a:t>Positioner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H="1" flipV="1">
              <a:off x="1172473" y="1050217"/>
              <a:ext cx="203359" cy="700144"/>
            </a:xfrm>
            <a:prstGeom prst="straightConnector1">
              <a:avLst/>
            </a:prstGeom>
            <a:ln>
              <a:solidFill>
                <a:srgbClr val="953735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751AB7-D681-0A43-A1D5-EC69F52E3FEC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80">
            <a:alpha val="1411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algn="l"/>
            <a:r>
              <a:rPr lang="en-US" sz="3200" b="1" dirty="0" smtClean="0">
                <a:solidFill>
                  <a:srgbClr val="000080"/>
                </a:solidFill>
                <a:latin typeface="Gill Sans MT"/>
                <a:cs typeface="Gill Sans MT"/>
              </a:rPr>
              <a:t>Wedging with Bumper (Case #66)</a:t>
            </a:r>
            <a:endParaRPr lang="en-US" sz="3200" b="1" dirty="0">
              <a:solidFill>
                <a:srgbClr val="000080"/>
              </a:solidFill>
              <a:latin typeface="Gill Sans MT"/>
              <a:cs typeface="Gill Sans M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1066800"/>
            <a:ext cx="7412038" cy="85725"/>
          </a:xfrm>
          <a:prstGeom prst="rect">
            <a:avLst/>
          </a:prstGeom>
          <a:solidFill>
            <a:schemeClr val="accent6">
              <a:lumMod val="75000"/>
              <a:alpha val="78038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0964" name="TextBox 2"/>
          <p:cNvSpPr txBox="1">
            <a:spLocks noChangeArrowheads="1"/>
          </p:cNvSpPr>
          <p:nvPr/>
        </p:nvSpPr>
        <p:spPr bwMode="auto">
          <a:xfrm>
            <a:off x="381000" y="1371600"/>
            <a:ext cx="5029200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 dirty="0">
                <a:solidFill>
                  <a:srgbClr val="000080"/>
                </a:solidFill>
                <a:latin typeface="Gill Sans MT"/>
                <a:cs typeface="Gill Sans MT"/>
              </a:rPr>
              <a:t>Death Certificate: </a:t>
            </a:r>
            <a:r>
              <a:rPr lang="en-US" sz="2000" dirty="0">
                <a:solidFill>
                  <a:srgbClr val="000000"/>
                </a:solidFill>
                <a:latin typeface="Gill Sans MT"/>
                <a:cs typeface="Gill Sans MT"/>
              </a:rPr>
              <a:t>Positional Asphyxia (Wedging). Positional Asphyxia sustained when became wedged between crib pads</a:t>
            </a:r>
            <a:r>
              <a:rPr lang="en-US" sz="2000" dirty="0">
                <a:solidFill>
                  <a:srgbClr val="DD0806"/>
                </a:solidFill>
                <a:latin typeface="Gill Sans MT"/>
                <a:cs typeface="Gill Sans MT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Gill Sans MT"/>
                <a:cs typeface="Gill Sans MT"/>
              </a:rPr>
              <a:t>and pillow.</a:t>
            </a:r>
          </a:p>
          <a:p>
            <a:pPr eaLnBrk="1" hangingPunct="1"/>
            <a:endParaRPr lang="en-US" sz="1600" b="1" dirty="0">
              <a:latin typeface="Gill Sans MT"/>
              <a:cs typeface="Gill Sans MT"/>
            </a:endParaRPr>
          </a:p>
          <a:p>
            <a:pPr eaLnBrk="1" hangingPunct="1"/>
            <a:r>
              <a:rPr lang="en-US" sz="2000" b="1" dirty="0" smtClean="0">
                <a:solidFill>
                  <a:srgbClr val="000080"/>
                </a:solidFill>
                <a:latin typeface="Gill Sans MT"/>
                <a:cs typeface="Gill Sans MT"/>
              </a:rPr>
              <a:t>Autopsy:</a:t>
            </a:r>
            <a:r>
              <a:rPr lang="en-US" sz="2000" b="1" dirty="0" smtClean="0">
                <a:latin typeface="Gill Sans MT"/>
                <a:cs typeface="Gill Sans MT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Gill Sans MT"/>
                <a:cs typeface="Gill Sans MT"/>
              </a:rPr>
              <a:t>Positional asphyxia (wedging). Infant found with face between pillow and crib bumper.</a:t>
            </a:r>
          </a:p>
          <a:p>
            <a:pPr eaLnBrk="1" hangingPunct="1"/>
            <a:endParaRPr lang="en-US" sz="1600" dirty="0">
              <a:latin typeface="Gill Sans MT"/>
              <a:cs typeface="Gill Sans MT"/>
            </a:endParaRPr>
          </a:p>
          <a:p>
            <a:pPr eaLnBrk="1" hangingPunct="1"/>
            <a:r>
              <a:rPr lang="en-US" sz="2000" b="1" dirty="0">
                <a:solidFill>
                  <a:srgbClr val="000080"/>
                </a:solidFill>
                <a:latin typeface="Gill Sans MT"/>
                <a:cs typeface="Gill Sans MT"/>
              </a:rPr>
              <a:t>Narrative: </a:t>
            </a:r>
            <a:r>
              <a:rPr lang="en-US" sz="2000" dirty="0">
                <a:solidFill>
                  <a:srgbClr val="000000"/>
                </a:solidFill>
                <a:latin typeface="Gill Sans MT"/>
                <a:cs typeface="Gill Sans MT"/>
              </a:rPr>
              <a:t>The victim was found face down with his head tilted to the left, wedged between a nursing pillow and the bumper. Based on the reenactment photos, his face appears to be into the pillow.</a:t>
            </a:r>
          </a:p>
          <a:p>
            <a:pPr eaLnBrk="1" hangingPunct="1"/>
            <a:endParaRPr lang="en-US" sz="1600" dirty="0">
              <a:latin typeface="Gill Sans MT"/>
              <a:cs typeface="Gill Sans MT"/>
            </a:endParaRPr>
          </a:p>
          <a:p>
            <a:pPr eaLnBrk="1" hangingPunct="1"/>
            <a:r>
              <a:rPr lang="en-US" sz="2000" b="1" dirty="0">
                <a:solidFill>
                  <a:srgbClr val="000080"/>
                </a:solidFill>
                <a:latin typeface="Gill Sans MT"/>
                <a:cs typeface="Gill Sans MT"/>
              </a:rPr>
              <a:t>CPSC Team Addressability</a:t>
            </a:r>
            <a:r>
              <a:rPr lang="en-US" sz="2000" b="1" dirty="0" smtClean="0">
                <a:solidFill>
                  <a:srgbClr val="000080"/>
                </a:solidFill>
                <a:latin typeface="Gill Sans MT"/>
                <a:cs typeface="Gill Sans MT"/>
              </a:rPr>
              <a:t>: Unknown</a:t>
            </a:r>
            <a:endParaRPr lang="en-US" sz="2000" dirty="0">
              <a:latin typeface="Gill Sans MT"/>
              <a:cs typeface="Gill Sans MT"/>
            </a:endParaRPr>
          </a:p>
          <a:p>
            <a:pPr eaLnBrk="1" hangingPunct="1"/>
            <a:endParaRPr lang="en-US" sz="1800" dirty="0"/>
          </a:p>
        </p:txBody>
      </p:sp>
      <p:pic>
        <p:nvPicPr>
          <p:cNvPr id="40965" name="Picture 1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524000"/>
            <a:ext cx="3429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751AB7-D681-0A43-A1D5-EC69F52E3FEC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80">
            <a:alpha val="1411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944563"/>
          </a:xfrm>
        </p:spPr>
        <p:txBody>
          <a:bodyPr/>
          <a:lstStyle/>
          <a:p>
            <a:pPr algn="l"/>
            <a:r>
              <a:rPr lang="en-US" sz="3200" b="1" dirty="0" smtClean="0">
                <a:solidFill>
                  <a:srgbClr val="000080"/>
                </a:solidFill>
                <a:latin typeface="Gill Sans MT"/>
                <a:cs typeface="Gill Sans MT"/>
              </a:rPr>
              <a:t>Wedging with Bumper (Case #9)</a:t>
            </a:r>
            <a:endParaRPr lang="en-US" sz="3200" b="1" dirty="0">
              <a:solidFill>
                <a:srgbClr val="000080"/>
              </a:solidFill>
              <a:latin typeface="Gill Sans MT"/>
              <a:cs typeface="Gill Sans M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1066800"/>
            <a:ext cx="7412038" cy="85725"/>
          </a:xfrm>
          <a:prstGeom prst="rect">
            <a:avLst/>
          </a:prstGeom>
          <a:solidFill>
            <a:schemeClr val="accent6">
              <a:lumMod val="75000"/>
              <a:alpha val="78038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5060" name="TextBox 2"/>
          <p:cNvSpPr txBox="1">
            <a:spLocks noChangeArrowheads="1"/>
          </p:cNvSpPr>
          <p:nvPr/>
        </p:nvSpPr>
        <p:spPr bwMode="auto">
          <a:xfrm>
            <a:off x="457200" y="1447800"/>
            <a:ext cx="4724400" cy="366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 dirty="0">
                <a:solidFill>
                  <a:srgbClr val="000080"/>
                </a:solidFill>
                <a:latin typeface="Gill Sans MT"/>
                <a:cs typeface="Gill Sans MT"/>
              </a:rPr>
              <a:t>Death Certificate: </a:t>
            </a:r>
            <a:r>
              <a:rPr lang="en-US" sz="2000" dirty="0">
                <a:latin typeface="Gill Sans MT"/>
                <a:cs typeface="Gill Sans MT"/>
              </a:rPr>
              <a:t>Sudden Infant Death Syndrome</a:t>
            </a:r>
          </a:p>
          <a:p>
            <a:pPr eaLnBrk="1" hangingPunct="1"/>
            <a:endParaRPr lang="en-US" sz="1600" b="1" dirty="0">
              <a:latin typeface="Gill Sans MT"/>
              <a:cs typeface="Gill Sans MT"/>
            </a:endParaRPr>
          </a:p>
          <a:p>
            <a:pPr eaLnBrk="1" hangingPunct="1"/>
            <a:r>
              <a:rPr lang="en-US" sz="2000" b="1" dirty="0">
                <a:solidFill>
                  <a:srgbClr val="000080"/>
                </a:solidFill>
                <a:latin typeface="Gill Sans MT"/>
                <a:cs typeface="Gill Sans MT"/>
              </a:rPr>
              <a:t>Autopsy:</a:t>
            </a:r>
            <a:r>
              <a:rPr lang="en-US" sz="2000" b="1" dirty="0">
                <a:latin typeface="Gill Sans MT"/>
                <a:cs typeface="Gill Sans MT"/>
              </a:rPr>
              <a:t> </a:t>
            </a:r>
            <a:r>
              <a:rPr lang="en-US" sz="2000" dirty="0">
                <a:latin typeface="Gill Sans MT"/>
                <a:cs typeface="Gill Sans MT"/>
              </a:rPr>
              <a:t>Sudden Infant Death Syndrome</a:t>
            </a:r>
            <a:endParaRPr lang="en-US" sz="2000" b="1" dirty="0">
              <a:latin typeface="Gill Sans MT"/>
              <a:cs typeface="Gill Sans MT"/>
            </a:endParaRPr>
          </a:p>
          <a:p>
            <a:pPr eaLnBrk="1" hangingPunct="1"/>
            <a:endParaRPr lang="en-US" sz="1600" dirty="0">
              <a:latin typeface="Gill Sans MT"/>
              <a:cs typeface="Gill Sans MT"/>
            </a:endParaRPr>
          </a:p>
          <a:p>
            <a:pPr eaLnBrk="1" hangingPunct="1"/>
            <a:r>
              <a:rPr lang="en-US" sz="2000" b="1" dirty="0">
                <a:solidFill>
                  <a:srgbClr val="000080"/>
                </a:solidFill>
                <a:latin typeface="Gill Sans MT"/>
                <a:cs typeface="Gill Sans MT"/>
              </a:rPr>
              <a:t>Narrative:</a:t>
            </a:r>
            <a:r>
              <a:rPr lang="en-US" sz="2000" b="1" dirty="0">
                <a:latin typeface="Gill Sans MT"/>
                <a:cs typeface="Gill Sans MT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Gill Sans MT"/>
                <a:cs typeface="Gill Sans MT"/>
              </a:rPr>
              <a:t>Infant </a:t>
            </a:r>
            <a:r>
              <a:rPr lang="en-US" sz="2000" dirty="0">
                <a:solidFill>
                  <a:srgbClr val="000000"/>
                </a:solidFill>
                <a:latin typeface="Gill Sans MT"/>
                <a:cs typeface="Gill Sans MT"/>
              </a:rPr>
              <a:t>found with his face </a:t>
            </a:r>
            <a:r>
              <a:rPr lang="en-US" sz="2000" dirty="0" smtClean="0">
                <a:solidFill>
                  <a:srgbClr val="000000"/>
                </a:solidFill>
                <a:latin typeface="Gill Sans MT"/>
                <a:cs typeface="Gill Sans MT"/>
              </a:rPr>
              <a:t>straight down into a quilt with his head in the corner of the crib. The fringe of the quilt may have covered his head. </a:t>
            </a:r>
            <a:r>
              <a:rPr lang="en-US" sz="2000" dirty="0">
                <a:solidFill>
                  <a:srgbClr val="000000"/>
                </a:solidFill>
                <a:latin typeface="Gill Sans MT"/>
                <a:cs typeface="Gill Sans MT"/>
              </a:rPr>
              <a:t>Cyanosis noted around nose and mouth. </a:t>
            </a:r>
            <a:endParaRPr lang="en-US" sz="2000" dirty="0" smtClean="0">
              <a:solidFill>
                <a:srgbClr val="000000"/>
              </a:solidFill>
              <a:latin typeface="Gill Sans MT"/>
              <a:cs typeface="Gill Sans MT"/>
            </a:endParaRPr>
          </a:p>
          <a:p>
            <a:pPr eaLnBrk="1" hangingPunct="1"/>
            <a:endParaRPr lang="en-US" sz="2000" dirty="0">
              <a:latin typeface="Gill Sans MT"/>
              <a:cs typeface="Gill Sans MT"/>
            </a:endParaRPr>
          </a:p>
          <a:p>
            <a:pPr eaLnBrk="1" hangingPunct="1"/>
            <a:r>
              <a:rPr lang="en-US" sz="2000" b="1" dirty="0">
                <a:solidFill>
                  <a:srgbClr val="000080"/>
                </a:solidFill>
                <a:latin typeface="Gill Sans MT"/>
                <a:cs typeface="Gill Sans MT"/>
              </a:rPr>
              <a:t>CPSC Team Addressability</a:t>
            </a:r>
            <a:r>
              <a:rPr lang="en-US" sz="2000" dirty="0">
                <a:solidFill>
                  <a:srgbClr val="000080"/>
                </a:solidFill>
                <a:latin typeface="Gill Sans MT"/>
                <a:cs typeface="Gill Sans MT"/>
              </a:rPr>
              <a:t>: </a:t>
            </a:r>
            <a:r>
              <a:rPr lang="en-US" sz="2000" dirty="0" smtClean="0">
                <a:solidFill>
                  <a:srgbClr val="000080"/>
                </a:solidFill>
                <a:latin typeface="Gill Sans MT"/>
                <a:cs typeface="Gill Sans MT"/>
              </a:rPr>
              <a:t> </a:t>
            </a:r>
            <a:r>
              <a:rPr lang="en-US" sz="2000" b="1" dirty="0" smtClean="0">
                <a:solidFill>
                  <a:srgbClr val="000080"/>
                </a:solidFill>
                <a:latin typeface="Gill Sans MT"/>
                <a:cs typeface="Gill Sans MT"/>
              </a:rPr>
              <a:t>Unlikely</a:t>
            </a:r>
            <a:endParaRPr lang="en-US" sz="2000" dirty="0">
              <a:latin typeface="Gill Sans MT"/>
              <a:cs typeface="Gill Sans MT"/>
            </a:endParaRPr>
          </a:p>
        </p:txBody>
      </p:sp>
      <p:grpSp>
        <p:nvGrpSpPr>
          <p:cNvPr id="45061" name="Group 6"/>
          <p:cNvGrpSpPr>
            <a:grpSpLocks noChangeAspect="1"/>
          </p:cNvGrpSpPr>
          <p:nvPr/>
        </p:nvGrpSpPr>
        <p:grpSpPr bwMode="auto">
          <a:xfrm>
            <a:off x="5486401" y="1371600"/>
            <a:ext cx="3091222" cy="2514600"/>
            <a:chOff x="287225" y="-399062"/>
            <a:chExt cx="2330380" cy="1881293"/>
          </a:xfrm>
        </p:grpSpPr>
        <p:pic>
          <p:nvPicPr>
            <p:cNvPr id="45062" name="Picture 7" descr="냨г냰гĈ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670" y="-57009"/>
              <a:ext cx="2272935" cy="1539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45063" name="AutoShape 6"/>
            <p:cNvCxnSpPr>
              <a:cxnSpLocks noChangeShapeType="1"/>
            </p:cNvCxnSpPr>
            <p:nvPr/>
          </p:nvCxnSpPr>
          <p:spPr bwMode="auto">
            <a:xfrm>
              <a:off x="976564" y="-57009"/>
              <a:ext cx="402114" cy="627098"/>
            </a:xfrm>
            <a:prstGeom prst="straightConnector1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622423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45064" name="Text Box 7"/>
            <p:cNvSpPr txBox="1">
              <a:spLocks noChangeArrowheads="1"/>
            </p:cNvSpPr>
            <p:nvPr/>
          </p:nvSpPr>
          <p:spPr bwMode="auto">
            <a:xfrm>
              <a:off x="287225" y="-399062"/>
              <a:ext cx="1436123" cy="28504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 dirty="0">
                  <a:latin typeface="Gill Sans MT"/>
                  <a:ea typeface="ＭＳ 明朝" charset="0"/>
                  <a:cs typeface="Gill Sans MT"/>
                </a:rPr>
                <a:t>Infant’s Head</a:t>
              </a:r>
              <a:endParaRPr lang="en-US" sz="2000" dirty="0">
                <a:latin typeface="Gill Sans MT"/>
                <a:ea typeface="ＭＳ 明朝" charset="0"/>
                <a:cs typeface="Gill Sans MT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6172200" y="3962400"/>
            <a:ext cx="1976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Gill Sans MT"/>
                <a:cs typeface="Gill Sans MT"/>
              </a:rPr>
              <a:t>Victim as Found</a:t>
            </a:r>
            <a:endParaRPr lang="en-US" b="1" dirty="0">
              <a:latin typeface="Gill Sans MT"/>
              <a:cs typeface="Gill Sans M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751AB7-D681-0A43-A1D5-EC69F52E3FEC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pPr algn="l"/>
            <a:r>
              <a:rPr lang="en-US" sz="3200" b="1" dirty="0">
                <a:solidFill>
                  <a:srgbClr val="FFCC66"/>
                </a:solidFill>
                <a:latin typeface="Gill Sans MT"/>
                <a:cs typeface="Gill Sans MT"/>
              </a:rPr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1"/>
            <a:ext cx="8229600" cy="2362200"/>
          </a:xfrm>
        </p:spPr>
        <p:txBody>
          <a:bodyPr/>
          <a:lstStyle/>
          <a:p>
            <a:pPr marL="0" lvl="1" indent="0">
              <a:buClr>
                <a:srgbClr val="FFCC66"/>
              </a:buClr>
              <a:buSzPct val="120000"/>
              <a:buFont typeface="Arial" charset="0"/>
              <a:buNone/>
            </a:pPr>
            <a:endParaRPr lang="en-US" dirty="0" smtClean="0">
              <a:solidFill>
                <a:srgbClr val="FFCC66"/>
              </a:solidFill>
              <a:latin typeface="Calibri" charset="0"/>
            </a:endParaRPr>
          </a:p>
          <a:p>
            <a:pPr marL="0" lvl="1" indent="0">
              <a:buClr>
                <a:srgbClr val="FFCC66"/>
              </a:buClr>
              <a:buSzPct val="120000"/>
              <a:buFont typeface="Arial" charset="0"/>
              <a:buNone/>
            </a:pPr>
            <a:endParaRPr lang="en-US" dirty="0">
              <a:solidFill>
                <a:srgbClr val="FFCC66"/>
              </a:solidFill>
              <a:latin typeface="Calibri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800" y="1981200"/>
            <a:ext cx="7696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CC66"/>
              </a:buClr>
              <a:buSzPct val="150000"/>
              <a:buFont typeface="Arial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Gill Sans MT"/>
                <a:cs typeface="Gill Sans MT"/>
              </a:rPr>
              <a:t>These cases illustrate that crib bumpers can cause asphyxia/suffocation.  </a:t>
            </a:r>
          </a:p>
          <a:p>
            <a:pPr marL="285750" indent="-285750">
              <a:buClr>
                <a:srgbClr val="FFCC66"/>
              </a:buClr>
              <a:buSzPct val="150000"/>
              <a:buFont typeface="Arial"/>
              <a:buChar char="•"/>
            </a:pPr>
            <a:endParaRPr lang="en-US" sz="2800" dirty="0">
              <a:solidFill>
                <a:schemeClr val="bg1"/>
              </a:solidFill>
              <a:latin typeface="Gill Sans MT"/>
              <a:cs typeface="Gill Sans MT"/>
            </a:endParaRPr>
          </a:p>
          <a:p>
            <a:pPr marL="285750" indent="-285750">
              <a:buClr>
                <a:srgbClr val="FFCC66"/>
              </a:buClr>
              <a:buSzPct val="150000"/>
              <a:buFont typeface="Arial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Gill Sans MT"/>
                <a:cs typeface="Gill Sans MT"/>
              </a:rPr>
              <a:t>There are many more bumper deaths that were identified by Medical Examiners/pathologists than by CPSC staff.</a:t>
            </a:r>
          </a:p>
          <a:p>
            <a:pPr marL="285750" indent="-285750">
              <a:buClr>
                <a:srgbClr val="FFCC66"/>
              </a:buClr>
              <a:buSzPct val="150000"/>
              <a:buFont typeface="Arial"/>
              <a:buChar char="•"/>
            </a:pPr>
            <a:endParaRPr lang="en-US" sz="2800" dirty="0">
              <a:solidFill>
                <a:schemeClr val="bg1"/>
              </a:solidFill>
              <a:latin typeface="Gill Sans MT"/>
              <a:cs typeface="Gill Sans MT"/>
            </a:endParaRPr>
          </a:p>
          <a:p>
            <a:pPr marL="285750" indent="-285750">
              <a:buClr>
                <a:srgbClr val="FFCC66"/>
              </a:buClr>
              <a:buSzPct val="150000"/>
              <a:buFont typeface="Arial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Gill Sans MT"/>
                <a:cs typeface="Gill Sans MT"/>
              </a:rPr>
              <a:t>The CPSC </a:t>
            </a:r>
            <a:r>
              <a:rPr lang="en-US" sz="2800" dirty="0">
                <a:solidFill>
                  <a:schemeClr val="bg1"/>
                </a:solidFill>
                <a:latin typeface="Gill Sans MT"/>
                <a:cs typeface="Gill Sans MT"/>
              </a:rPr>
              <a:t>team often disagrees with the M</a:t>
            </a:r>
            <a:r>
              <a:rPr lang="en-US" sz="2800" dirty="0" smtClean="0">
                <a:solidFill>
                  <a:schemeClr val="bg1"/>
                </a:solidFill>
                <a:latin typeface="Gill Sans MT"/>
                <a:cs typeface="Gill Sans MT"/>
              </a:rPr>
              <a:t>edical Examiners/pathologists’ diagnoses.</a:t>
            </a:r>
            <a:endParaRPr lang="en-US" sz="2800" dirty="0">
              <a:latin typeface="Gill Sans MT"/>
              <a:cs typeface="Gill Sans MT"/>
            </a:endParaRPr>
          </a:p>
        </p:txBody>
      </p:sp>
      <p:sp>
        <p:nvSpPr>
          <p:cNvPr id="6" name="Rectangle 5"/>
          <p:cNvSpPr/>
          <p:nvPr/>
        </p:nvSpPr>
        <p:spPr>
          <a:xfrm flipV="1">
            <a:off x="381000" y="1600200"/>
            <a:ext cx="8153400" cy="46038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751AB7-D681-0A43-A1D5-EC69F52E3FEC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80">
            <a:alpha val="1411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1752600"/>
            <a:ext cx="8229600" cy="2057400"/>
          </a:xfrm>
        </p:spPr>
        <p:txBody>
          <a:bodyPr/>
          <a:lstStyle/>
          <a:p>
            <a:pPr algn="l"/>
            <a:r>
              <a:rPr lang="en-US" sz="3600" b="1" dirty="0">
                <a:solidFill>
                  <a:srgbClr val="000080"/>
                </a:solidFill>
                <a:latin typeface="Calibri" charset="0"/>
              </a:rPr>
              <a:t>Apparent Life-Threatening Events (ALTEs) from Crib Bumpers</a:t>
            </a:r>
          </a:p>
        </p:txBody>
      </p:sp>
      <p:sp>
        <p:nvSpPr>
          <p:cNvPr id="6" name="Rectangle 5"/>
          <p:cNvSpPr/>
          <p:nvPr/>
        </p:nvSpPr>
        <p:spPr>
          <a:xfrm>
            <a:off x="533400" y="3611563"/>
            <a:ext cx="8001000" cy="4603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340" name="TextBox 1"/>
          <p:cNvSpPr txBox="1">
            <a:spLocks noChangeArrowheads="1"/>
          </p:cNvSpPr>
          <p:nvPr/>
        </p:nvSpPr>
        <p:spPr bwMode="auto">
          <a:xfrm>
            <a:off x="2057400" y="4495800"/>
            <a:ext cx="6705600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b="1" dirty="0">
                <a:solidFill>
                  <a:srgbClr val="000080"/>
                </a:solidFill>
              </a:rPr>
              <a:t>Bradley Thach, MD</a:t>
            </a:r>
          </a:p>
          <a:p>
            <a:pPr algn="r" eaLnBrk="1" hangingPunct="1"/>
            <a:r>
              <a:rPr lang="en-US" sz="1800" b="1" dirty="0">
                <a:solidFill>
                  <a:srgbClr val="000080"/>
                </a:solidFill>
              </a:rPr>
              <a:t>Neonatologist, St. Louis Children's Hospital</a:t>
            </a:r>
          </a:p>
          <a:p>
            <a:pPr algn="r" eaLnBrk="1" hangingPunct="1"/>
            <a:r>
              <a:rPr lang="en-US" sz="1800" b="1" dirty="0" smtClean="0">
                <a:solidFill>
                  <a:srgbClr val="000080"/>
                </a:solidFill>
              </a:rPr>
              <a:t>                    Professor </a:t>
            </a:r>
            <a:r>
              <a:rPr lang="en-US" sz="1800" b="1" dirty="0">
                <a:solidFill>
                  <a:srgbClr val="000080"/>
                </a:solidFill>
              </a:rPr>
              <a:t>of Pediatrics, Washington University </a:t>
            </a:r>
            <a:r>
              <a:rPr lang="en-US" sz="1800" dirty="0"/>
              <a:t>	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751AB7-D681-0A43-A1D5-EC69F52E3FEC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80">
            <a:alpha val="1411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229600" cy="1143000"/>
          </a:xfrm>
        </p:spPr>
        <p:txBody>
          <a:bodyPr/>
          <a:lstStyle/>
          <a:p>
            <a:pPr algn="l">
              <a:defRPr/>
            </a:pP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Calibri" charset="0"/>
              </a:rPr>
              <a:t>Incident bumper data</a:t>
            </a:r>
            <a:endParaRPr lang="en-US" sz="3600" b="1" dirty="0">
              <a:solidFill>
                <a:schemeClr val="accent6">
                  <a:lumMod val="50000"/>
                </a:schemeClr>
              </a:solidFill>
              <a:latin typeface="Calibri" charset="0"/>
            </a:endParaRPr>
          </a:p>
        </p:txBody>
      </p:sp>
      <p:sp>
        <p:nvSpPr>
          <p:cNvPr id="53250" name="Content Placeholder 4"/>
          <p:cNvSpPr>
            <a:spLocks noGrp="1"/>
          </p:cNvSpPr>
          <p:nvPr>
            <p:ph idx="1"/>
          </p:nvPr>
        </p:nvSpPr>
        <p:spPr>
          <a:xfrm>
            <a:off x="457200" y="1905000"/>
            <a:ext cx="8610600" cy="4419600"/>
          </a:xfrm>
        </p:spPr>
        <p:txBody>
          <a:bodyPr/>
          <a:lstStyle/>
          <a:p>
            <a:pPr eaLnBrk="1" hangingPunct="1">
              <a:spcAft>
                <a:spcPts val="1200"/>
              </a:spcAft>
              <a:buClr>
                <a:schemeClr val="accent6">
                  <a:lumMod val="50000"/>
                </a:schemeClr>
              </a:buClr>
              <a:buSzPct val="139000"/>
              <a:defRPr/>
            </a:pPr>
            <a:r>
              <a:rPr lang="en-US" b="1" dirty="0" smtClean="0">
                <a:solidFill>
                  <a:srgbClr val="000080"/>
                </a:solidFill>
                <a:latin typeface="Calibri" charset="0"/>
              </a:rPr>
              <a:t>Incidents identified from CPSC data bases -- </a:t>
            </a:r>
            <a:r>
              <a:rPr lang="en-US" b="1" dirty="0" smtClean="0">
                <a:solidFill>
                  <a:srgbClr val="000080"/>
                </a:solidFill>
              </a:rPr>
              <a:t>January 1990 to October 2012</a:t>
            </a:r>
          </a:p>
          <a:p>
            <a:pPr eaLnBrk="1" hangingPunct="1">
              <a:spcAft>
                <a:spcPts val="1200"/>
              </a:spcAft>
              <a:buClr>
                <a:schemeClr val="accent6">
                  <a:lumMod val="50000"/>
                </a:schemeClr>
              </a:buClr>
              <a:buSzPct val="139000"/>
              <a:defRPr/>
            </a:pPr>
            <a:r>
              <a:rPr lang="en-US" b="1" dirty="0" smtClean="0">
                <a:solidFill>
                  <a:srgbClr val="000080"/>
                </a:solidFill>
              </a:rPr>
              <a:t>Identified 146 incidents</a:t>
            </a:r>
          </a:p>
          <a:p>
            <a:pPr eaLnBrk="1" hangingPunct="1">
              <a:spcAft>
                <a:spcPts val="1200"/>
              </a:spcAft>
              <a:buClr>
                <a:schemeClr val="accent6">
                  <a:lumMod val="50000"/>
                </a:schemeClr>
              </a:buClr>
              <a:buSzPct val="139000"/>
              <a:defRPr/>
            </a:pPr>
            <a:r>
              <a:rPr lang="en-US" b="1" dirty="0" smtClean="0">
                <a:solidFill>
                  <a:srgbClr val="000080"/>
                </a:solidFill>
              </a:rPr>
              <a:t>From these, we identified 11 apparent life-threatening events</a:t>
            </a:r>
          </a:p>
        </p:txBody>
      </p:sp>
      <p:sp>
        <p:nvSpPr>
          <p:cNvPr id="6" name="Rectangle 5"/>
          <p:cNvSpPr/>
          <p:nvPr/>
        </p:nvSpPr>
        <p:spPr>
          <a:xfrm flipV="1">
            <a:off x="381000" y="1524000"/>
            <a:ext cx="8153400" cy="4603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751AB7-D681-0A43-A1D5-EC69F52E3FEC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80">
            <a:alpha val="1411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1143000"/>
          </a:xfrm>
        </p:spPr>
        <p:txBody>
          <a:bodyPr/>
          <a:lstStyle/>
          <a:p>
            <a:pPr algn="l"/>
            <a:r>
              <a:rPr lang="en-US" sz="3600" b="1">
                <a:solidFill>
                  <a:srgbClr val="984807"/>
                </a:solidFill>
                <a:latin typeface="Calibri" charset="0"/>
              </a:rPr>
              <a:t>Near Suffocation ALTEs</a:t>
            </a:r>
          </a:p>
        </p:txBody>
      </p:sp>
      <p:sp>
        <p:nvSpPr>
          <p:cNvPr id="53250" name="Content Placeholder 4"/>
          <p:cNvSpPr>
            <a:spLocks noGrp="1"/>
          </p:cNvSpPr>
          <p:nvPr>
            <p:ph idx="1"/>
          </p:nvPr>
        </p:nvSpPr>
        <p:spPr>
          <a:xfrm>
            <a:off x="304800" y="1447800"/>
            <a:ext cx="5486400" cy="4953000"/>
          </a:xfrm>
        </p:spPr>
        <p:txBody>
          <a:bodyPr/>
          <a:lstStyle/>
          <a:p>
            <a:pPr>
              <a:buClr>
                <a:schemeClr val="accent6">
                  <a:lumMod val="50000"/>
                </a:schemeClr>
              </a:buClr>
              <a:buSzPct val="150000"/>
              <a:defRPr/>
            </a:pPr>
            <a:r>
              <a:rPr lang="en-US" sz="2000" b="1" dirty="0">
                <a:solidFill>
                  <a:srgbClr val="000080"/>
                </a:solidFill>
                <a:latin typeface="Calibri" charset="0"/>
              </a:rPr>
              <a:t>Baby Monitor alarmed </a:t>
            </a:r>
            <a:r>
              <a:rPr lang="en-US" sz="2000" b="1" dirty="0" smtClean="0">
                <a:solidFill>
                  <a:srgbClr val="000080"/>
                </a:solidFill>
                <a:latin typeface="Calibri" charset="0"/>
              </a:rPr>
              <a:t>– 1 MOM </a:t>
            </a:r>
            <a:r>
              <a:rPr lang="en-US" sz="2000" b="1" dirty="0">
                <a:solidFill>
                  <a:srgbClr val="000080"/>
                </a:solidFill>
                <a:latin typeface="Calibri" charset="0"/>
              </a:rPr>
              <a:t>infant found face pressed against </a:t>
            </a:r>
            <a:r>
              <a:rPr lang="en-US" sz="2000" b="1" dirty="0" smtClean="0">
                <a:solidFill>
                  <a:srgbClr val="000080"/>
                </a:solidFill>
                <a:latin typeface="Calibri" charset="0"/>
              </a:rPr>
              <a:t>bumper.</a:t>
            </a:r>
            <a:endParaRPr lang="en-US" sz="2000" b="1" dirty="0">
              <a:solidFill>
                <a:srgbClr val="000080"/>
              </a:solidFill>
              <a:latin typeface="Calibri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SzPct val="150000"/>
              <a:defRPr/>
            </a:pPr>
            <a:endParaRPr lang="en-US" sz="800" b="1" dirty="0">
              <a:solidFill>
                <a:srgbClr val="000080"/>
              </a:solidFill>
              <a:latin typeface="Calibri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SzPct val="150000"/>
              <a:defRPr/>
            </a:pPr>
            <a:r>
              <a:rPr lang="en-US" sz="2000" b="1" dirty="0" smtClean="0">
                <a:solidFill>
                  <a:srgbClr val="000080"/>
                </a:solidFill>
                <a:latin typeface="Calibri" charset="0"/>
              </a:rPr>
              <a:t>Baby Monitor alarmed – 6 MOF found </a:t>
            </a:r>
            <a:r>
              <a:rPr lang="en-US" sz="2000" b="1" dirty="0">
                <a:solidFill>
                  <a:srgbClr val="000080"/>
                </a:solidFill>
                <a:latin typeface="Calibri" charset="0"/>
              </a:rPr>
              <a:t>with head between crib and bumper – pale, lips </a:t>
            </a:r>
            <a:r>
              <a:rPr lang="en-US" sz="2000" b="1" dirty="0" smtClean="0">
                <a:solidFill>
                  <a:srgbClr val="000080"/>
                </a:solidFill>
                <a:latin typeface="Calibri" charset="0"/>
              </a:rPr>
              <a:t>blue.</a:t>
            </a:r>
            <a:endParaRPr lang="en-US" sz="2000" b="1" dirty="0">
              <a:solidFill>
                <a:srgbClr val="000080"/>
              </a:solidFill>
              <a:latin typeface="Calibri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SzPct val="150000"/>
              <a:defRPr/>
            </a:pPr>
            <a:endParaRPr lang="en-US" sz="800" b="1" dirty="0">
              <a:solidFill>
                <a:srgbClr val="000080"/>
              </a:solidFill>
              <a:latin typeface="Calibri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SzPct val="150000"/>
              <a:defRPr/>
            </a:pPr>
            <a:r>
              <a:rPr lang="en-US" sz="2000" b="1" dirty="0">
                <a:solidFill>
                  <a:srgbClr val="000080"/>
                </a:solidFill>
                <a:latin typeface="Calibri" charset="0"/>
              </a:rPr>
              <a:t>3</a:t>
            </a:r>
            <a:r>
              <a:rPr lang="en-US" sz="2000" b="1" dirty="0" smtClean="0">
                <a:solidFill>
                  <a:srgbClr val="000080"/>
                </a:solidFill>
                <a:latin typeface="Calibri" charset="0"/>
              </a:rPr>
              <a:t> MOM found </a:t>
            </a:r>
            <a:r>
              <a:rPr lang="en-US" sz="2000" b="1" dirty="0">
                <a:solidFill>
                  <a:srgbClr val="000080"/>
                </a:solidFill>
                <a:latin typeface="Calibri" charset="0"/>
              </a:rPr>
              <a:t>with face in bumper, blue, limp, not breathing: respiratory distress syndrome</a:t>
            </a:r>
          </a:p>
          <a:p>
            <a:pPr>
              <a:buClr>
                <a:schemeClr val="accent6">
                  <a:lumMod val="50000"/>
                </a:schemeClr>
              </a:buClr>
              <a:buSzPct val="150000"/>
              <a:defRPr/>
            </a:pPr>
            <a:endParaRPr lang="en-US" sz="800" b="1" dirty="0">
              <a:solidFill>
                <a:srgbClr val="000080"/>
              </a:solidFill>
              <a:latin typeface="Calibri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SzPct val="150000"/>
              <a:defRPr/>
            </a:pPr>
            <a:r>
              <a:rPr lang="en-US" sz="2000" b="1" dirty="0" smtClean="0">
                <a:solidFill>
                  <a:srgbClr val="000080"/>
                </a:solidFill>
                <a:latin typeface="Calibri" charset="0"/>
              </a:rPr>
              <a:t>2 MOM found </a:t>
            </a:r>
            <a:r>
              <a:rPr lang="en-US" sz="2000" b="1" dirty="0">
                <a:solidFill>
                  <a:srgbClr val="000080"/>
                </a:solidFill>
                <a:latin typeface="Calibri" charset="0"/>
              </a:rPr>
              <a:t>lodged in corner under bumper pad with arm stuck through crib slats.  Face red from not being able to </a:t>
            </a:r>
            <a:r>
              <a:rPr lang="en-US" sz="2000" b="1" dirty="0" smtClean="0">
                <a:solidFill>
                  <a:srgbClr val="000080"/>
                </a:solidFill>
                <a:latin typeface="Calibri" charset="0"/>
              </a:rPr>
              <a:t>breathe.</a:t>
            </a:r>
            <a:endParaRPr lang="en-US" sz="2000" b="1" dirty="0">
              <a:solidFill>
                <a:srgbClr val="000080"/>
              </a:solidFill>
              <a:latin typeface="Calibri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SzPct val="150000"/>
              <a:defRPr/>
            </a:pPr>
            <a:endParaRPr lang="en-US" sz="800" b="1" dirty="0">
              <a:solidFill>
                <a:srgbClr val="000080"/>
              </a:solidFill>
              <a:latin typeface="Calibri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SzPct val="150000"/>
              <a:defRPr/>
            </a:pPr>
            <a:r>
              <a:rPr lang="en-US" sz="2000" b="1" dirty="0" smtClean="0">
                <a:solidFill>
                  <a:srgbClr val="000080"/>
                </a:solidFill>
                <a:latin typeface="Calibri" charset="0"/>
              </a:rPr>
              <a:t>4 MOM found </a:t>
            </a:r>
            <a:r>
              <a:rPr lang="en-US" sz="2000" b="1" dirty="0">
                <a:solidFill>
                  <a:srgbClr val="000080"/>
                </a:solidFill>
                <a:latin typeface="Calibri" charset="0"/>
              </a:rPr>
              <a:t>wedged between bumper pad and mattress. “DX; transient </a:t>
            </a:r>
            <a:r>
              <a:rPr lang="en-US" sz="2000" b="1" dirty="0" smtClean="0">
                <a:solidFill>
                  <a:srgbClr val="000080"/>
                </a:solidFill>
                <a:latin typeface="Calibri" charset="0"/>
              </a:rPr>
              <a:t>cyanosis </a:t>
            </a:r>
            <a:r>
              <a:rPr lang="en-US" sz="2000" b="1" dirty="0">
                <a:solidFill>
                  <a:srgbClr val="000080"/>
                </a:solidFill>
                <a:latin typeface="Calibri" charset="0"/>
              </a:rPr>
              <a:t>probably second to position now resolved.”</a:t>
            </a:r>
          </a:p>
        </p:txBody>
      </p:sp>
      <p:pic>
        <p:nvPicPr>
          <p:cNvPr id="18436" name="Content Placeholder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709" t="13390" r="29021" b="13390"/>
          <a:stretch>
            <a:fillRect/>
          </a:stretch>
        </p:blipFill>
        <p:spPr bwMode="auto">
          <a:xfrm>
            <a:off x="5715000" y="1447800"/>
            <a:ext cx="29368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pic>
        <p:nvPicPr>
          <p:cNvPr id="18437" name="Content Placeholder 3" descr="Screen Shot 2015-08-03 at 6.52.38 PM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928" t="6982" r="27113" b="19347"/>
          <a:stretch>
            <a:fillRect/>
          </a:stretch>
        </p:blipFill>
        <p:spPr bwMode="auto">
          <a:xfrm>
            <a:off x="5791200" y="3886200"/>
            <a:ext cx="2978150" cy="193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sp>
        <p:nvSpPr>
          <p:cNvPr id="6" name="Rectangle 5"/>
          <p:cNvSpPr/>
          <p:nvPr/>
        </p:nvSpPr>
        <p:spPr>
          <a:xfrm>
            <a:off x="381000" y="1066800"/>
            <a:ext cx="8077200" cy="7302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F7964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751AB7-D681-0A43-A1D5-EC69F52E3FEC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4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43400"/>
          </a:xfrm>
        </p:spPr>
        <p:txBody>
          <a:bodyPr/>
          <a:lstStyle/>
          <a:p>
            <a:pPr eaLnBrk="1" hangingPunct="1">
              <a:spcAft>
                <a:spcPts val="2000"/>
              </a:spcAft>
              <a:buClr>
                <a:schemeClr val="accent1">
                  <a:lumMod val="40000"/>
                  <a:lumOff val="60000"/>
                </a:schemeClr>
              </a:buClr>
              <a:buSzPct val="120000"/>
              <a:defRPr/>
            </a:pPr>
            <a:r>
              <a:rPr lang="en-US" dirty="0" smtClean="0">
                <a:solidFill>
                  <a:srgbClr val="FFCC66"/>
                </a:solidFill>
                <a:latin typeface="Gill Sans MT"/>
                <a:cs typeface="Gill Sans MT"/>
              </a:rPr>
              <a:t>Review bumper deaths in cribs from our 2016 Journal of Pediatrics article.</a:t>
            </a:r>
          </a:p>
          <a:p>
            <a:pPr lvl="1" eaLnBrk="1" hangingPunct="1">
              <a:spcAft>
                <a:spcPts val="2000"/>
              </a:spcAft>
              <a:buClr>
                <a:schemeClr val="accent1">
                  <a:lumMod val="40000"/>
                  <a:lumOff val="60000"/>
                </a:schemeClr>
              </a:buClr>
              <a:buSzPct val="120000"/>
              <a:defRPr/>
            </a:pPr>
            <a:r>
              <a:rPr lang="en-US" dirty="0" smtClean="0">
                <a:solidFill>
                  <a:srgbClr val="FFCC66"/>
                </a:solidFill>
                <a:latin typeface="Gill Sans MT"/>
                <a:cs typeface="Gill Sans MT"/>
              </a:rPr>
              <a:t>43 of the 48 deaths match deaths reviewed in CPSC’s 2016 staff briefing package.  </a:t>
            </a:r>
          </a:p>
          <a:p>
            <a:pPr lvl="1" eaLnBrk="1" hangingPunct="1">
              <a:spcAft>
                <a:spcPts val="800"/>
              </a:spcAft>
              <a:buClr>
                <a:schemeClr val="accent1">
                  <a:lumMod val="40000"/>
                  <a:lumOff val="60000"/>
                </a:schemeClr>
              </a:buClr>
              <a:buSzPct val="120000"/>
              <a:defRPr/>
            </a:pPr>
            <a:r>
              <a:rPr lang="en-US" dirty="0" smtClean="0">
                <a:solidFill>
                  <a:srgbClr val="FFCC66"/>
                </a:solidFill>
                <a:latin typeface="Gill Sans MT"/>
                <a:cs typeface="Gill Sans MT"/>
              </a:rPr>
              <a:t>5 bumper deaths from the 1980s not reviewed by CPSC staff.</a:t>
            </a:r>
          </a:p>
          <a:p>
            <a:pPr eaLnBrk="1" hangingPunct="1">
              <a:spcAft>
                <a:spcPts val="800"/>
              </a:spcAft>
              <a:buClr>
                <a:schemeClr val="accent1">
                  <a:lumMod val="40000"/>
                  <a:lumOff val="60000"/>
                </a:schemeClr>
              </a:buClr>
              <a:buSzPct val="120000"/>
              <a:defRPr/>
            </a:pPr>
            <a:endParaRPr lang="en-US" b="1" dirty="0">
              <a:solidFill>
                <a:srgbClr val="FFCC66"/>
              </a:solidFill>
              <a:latin typeface="Calibri" charset="0"/>
            </a:endParaRPr>
          </a:p>
        </p:txBody>
      </p:sp>
      <p:sp>
        <p:nvSpPr>
          <p:cNvPr id="4" name="Rectangle 3"/>
          <p:cNvSpPr/>
          <p:nvPr/>
        </p:nvSpPr>
        <p:spPr>
          <a:xfrm flipV="1">
            <a:off x="381000" y="1295400"/>
            <a:ext cx="8153400" cy="46038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388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/>
          <a:lstStyle/>
          <a:p>
            <a:pPr algn="l"/>
            <a:r>
              <a:rPr lang="en-US" sz="3200" b="1" dirty="0" smtClean="0">
                <a:solidFill>
                  <a:srgbClr val="FFCC66"/>
                </a:solidFill>
                <a:latin typeface="Gill Sans MT"/>
                <a:cs typeface="Gill Sans MT"/>
              </a:rPr>
              <a:t>Purpose</a:t>
            </a:r>
            <a:endParaRPr lang="en-US" sz="3200" b="1" dirty="0">
              <a:solidFill>
                <a:srgbClr val="FFCC66"/>
              </a:solidFill>
              <a:latin typeface="Gill Sans MT"/>
              <a:cs typeface="Gill Sans M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751AB7-D681-0A43-A1D5-EC69F52E3FEC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80">
            <a:alpha val="1411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pPr algn="l"/>
            <a:r>
              <a:rPr lang="en-US" sz="3600" b="1">
                <a:solidFill>
                  <a:srgbClr val="984807"/>
                </a:solidFill>
                <a:latin typeface="Calibri" charset="0"/>
              </a:rPr>
              <a:t>Choking, Ingestion, Strangulation ALTEs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419600"/>
          </a:xfrm>
        </p:spPr>
        <p:txBody>
          <a:bodyPr/>
          <a:lstStyle/>
          <a:p>
            <a:pPr>
              <a:spcAft>
                <a:spcPts val="1200"/>
              </a:spcAft>
              <a:buClr>
                <a:schemeClr val="accent6">
                  <a:lumMod val="50000"/>
                </a:schemeClr>
              </a:buClr>
              <a:buSzPct val="150000"/>
              <a:buFont typeface="Arial"/>
              <a:buChar char="•"/>
              <a:defRPr/>
            </a:pPr>
            <a:r>
              <a:rPr lang="en-US" sz="2800" b="1" dirty="0" smtClean="0">
                <a:solidFill>
                  <a:srgbClr val="000080"/>
                </a:solidFill>
                <a:latin typeface="Calibri" charset="0"/>
              </a:rPr>
              <a:t>13 MOF swallowed a piece of plastic from crib bumper.</a:t>
            </a:r>
          </a:p>
          <a:p>
            <a:pPr>
              <a:spcAft>
                <a:spcPts val="1200"/>
              </a:spcAft>
              <a:buClr>
                <a:schemeClr val="accent6">
                  <a:lumMod val="50000"/>
                </a:schemeClr>
              </a:buClr>
              <a:buSzPct val="150000"/>
              <a:buFont typeface="Arial"/>
              <a:buChar char="•"/>
              <a:defRPr/>
            </a:pPr>
            <a:r>
              <a:rPr lang="en-US" sz="2800" b="1" dirty="0" smtClean="0">
                <a:solidFill>
                  <a:srgbClr val="000080"/>
                </a:solidFill>
                <a:latin typeface="Calibri" charset="0"/>
              </a:rPr>
              <a:t>Baby monitor alarmed and 7 MOF infant found with crib bumper strap obstructing her airway.</a:t>
            </a:r>
          </a:p>
          <a:p>
            <a:pPr>
              <a:spcAft>
                <a:spcPts val="1200"/>
              </a:spcAft>
              <a:buClr>
                <a:schemeClr val="accent6">
                  <a:lumMod val="50000"/>
                </a:schemeClr>
              </a:buClr>
              <a:buSzPct val="150000"/>
              <a:buFont typeface="Arial"/>
              <a:buChar char="•"/>
              <a:defRPr/>
            </a:pPr>
            <a:r>
              <a:rPr lang="en-US" sz="2800" b="1" dirty="0" smtClean="0">
                <a:solidFill>
                  <a:srgbClr val="000080"/>
                </a:solidFill>
                <a:latin typeface="Calibri" charset="0"/>
              </a:rPr>
              <a:t>6 MOF “suffered temporary anoxia” from suspected strangulation from tie down straps.  Infant stopped breathing but cousin rescued her in time. </a:t>
            </a:r>
          </a:p>
          <a:p>
            <a:pPr marL="0" indent="0">
              <a:buClr>
                <a:srgbClr val="000080"/>
              </a:buClr>
              <a:buFont typeface="Arial" charset="0"/>
              <a:buNone/>
              <a:defRPr/>
            </a:pP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  <a:latin typeface="Calibri" charset="0"/>
            </a:endParaRPr>
          </a:p>
          <a:p>
            <a:pPr marL="457200" lvl="1" indent="0">
              <a:buFont typeface="Arial" charset="0"/>
              <a:buNone/>
              <a:defRPr/>
            </a:pPr>
            <a:endParaRPr lang="en-US" b="1" dirty="0" smtClean="0">
              <a:latin typeface="Calibri" charset="0"/>
            </a:endParaRPr>
          </a:p>
          <a:p>
            <a:pPr lvl="1">
              <a:defRPr/>
            </a:pPr>
            <a:endParaRPr lang="en-US" dirty="0">
              <a:latin typeface="Calibri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1676400"/>
            <a:ext cx="8077200" cy="7302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F7964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751AB7-D681-0A43-A1D5-EC69F52E3FEC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80">
            <a:alpha val="1411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pPr algn="l"/>
            <a:r>
              <a:rPr lang="en-US" b="1">
                <a:solidFill>
                  <a:srgbClr val="984807"/>
                </a:solidFill>
                <a:latin typeface="Calibri" charset="0"/>
              </a:rPr>
              <a:t>ATLEs from Falls – all went to ER</a:t>
            </a:r>
          </a:p>
        </p:txBody>
      </p:sp>
      <p:sp>
        <p:nvSpPr>
          <p:cNvPr id="60418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229600" cy="4724400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endParaRPr lang="en-US" sz="800" dirty="0" smtClean="0">
              <a:latin typeface="Calibri" charset="0"/>
            </a:endParaRPr>
          </a:p>
          <a:p>
            <a:pPr>
              <a:spcAft>
                <a:spcPts val="1200"/>
              </a:spcAft>
              <a:buClr>
                <a:schemeClr val="accent2"/>
              </a:buClr>
              <a:buSzPct val="150000"/>
              <a:defRPr/>
            </a:pPr>
            <a:r>
              <a:rPr lang="en-US" sz="2400" b="1" dirty="0" smtClean="0">
                <a:solidFill>
                  <a:srgbClr val="000080"/>
                </a:solidFill>
                <a:latin typeface="Calibri" charset="0"/>
              </a:rPr>
              <a:t>10 MOF “fell from the crib, stepped on </a:t>
            </a:r>
            <a:br>
              <a:rPr lang="en-US" sz="2400" b="1" dirty="0" smtClean="0">
                <a:solidFill>
                  <a:srgbClr val="000080"/>
                </a:solidFill>
                <a:latin typeface="Calibri" charset="0"/>
              </a:rPr>
            </a:br>
            <a:r>
              <a:rPr lang="en-US" sz="2400" b="1" dirty="0" smtClean="0">
                <a:solidFill>
                  <a:srgbClr val="000080"/>
                </a:solidFill>
                <a:latin typeface="Calibri" charset="0"/>
              </a:rPr>
              <a:t>crib bumper” – closed head injury.</a:t>
            </a:r>
          </a:p>
          <a:p>
            <a:pPr>
              <a:spcAft>
                <a:spcPts val="1200"/>
              </a:spcAft>
              <a:buClr>
                <a:schemeClr val="accent2"/>
              </a:buClr>
              <a:buSzPct val="150000"/>
              <a:defRPr/>
            </a:pPr>
            <a:r>
              <a:rPr lang="en-US" sz="2400" b="1" dirty="0" smtClean="0">
                <a:solidFill>
                  <a:srgbClr val="000080"/>
                </a:solidFill>
                <a:latin typeface="Calibri" charset="0"/>
              </a:rPr>
              <a:t>17 MOF “Mom thinks baby climbed onto</a:t>
            </a:r>
            <a:br>
              <a:rPr lang="en-US" sz="2400" b="1" dirty="0" smtClean="0">
                <a:solidFill>
                  <a:srgbClr val="000080"/>
                </a:solidFill>
                <a:latin typeface="Calibri" charset="0"/>
              </a:rPr>
            </a:br>
            <a:r>
              <a:rPr lang="en-US" sz="2400" b="1" dirty="0" smtClean="0">
                <a:solidFill>
                  <a:srgbClr val="000080"/>
                </a:solidFill>
                <a:latin typeface="Calibri" charset="0"/>
              </a:rPr>
              <a:t>bumper pads and fell out.” Closed head</a:t>
            </a:r>
            <a:br>
              <a:rPr lang="en-US" sz="2400" b="1" dirty="0" smtClean="0">
                <a:solidFill>
                  <a:srgbClr val="000080"/>
                </a:solidFill>
                <a:latin typeface="Calibri" charset="0"/>
              </a:rPr>
            </a:br>
            <a:r>
              <a:rPr lang="en-US" sz="2400" b="1" dirty="0" smtClean="0">
                <a:solidFill>
                  <a:srgbClr val="000080"/>
                </a:solidFill>
                <a:latin typeface="Calibri" charset="0"/>
              </a:rPr>
              <a:t>injury.</a:t>
            </a:r>
          </a:p>
          <a:p>
            <a:pPr>
              <a:spcAft>
                <a:spcPts val="1200"/>
              </a:spcAft>
              <a:buClr>
                <a:schemeClr val="accent2"/>
              </a:buClr>
              <a:buSzPct val="150000"/>
              <a:defRPr/>
            </a:pPr>
            <a:r>
              <a:rPr lang="en-US" sz="2400" b="1" dirty="0" smtClean="0">
                <a:solidFill>
                  <a:srgbClr val="000080"/>
                </a:solidFill>
                <a:latin typeface="Calibri" charset="0"/>
              </a:rPr>
              <a:t>7 MOF “victim pulled herself up and stepped on crib padding” – crib was at the highest mattress setting. Head injury.</a:t>
            </a:r>
          </a:p>
          <a:p>
            <a:pPr>
              <a:spcAft>
                <a:spcPts val="1200"/>
              </a:spcAft>
              <a:buClr>
                <a:schemeClr val="accent2"/>
              </a:buClr>
              <a:buSzPct val="150000"/>
              <a:defRPr/>
            </a:pPr>
            <a:r>
              <a:rPr lang="en-US" sz="2400" b="1" dirty="0" smtClean="0">
                <a:solidFill>
                  <a:srgbClr val="000080"/>
                </a:solidFill>
                <a:latin typeface="Calibri" charset="0"/>
              </a:rPr>
              <a:t>9 MOF “used her bumper pad as a step,” climbed up and leaned over the side of the rail.  Lost her balance and fell over the side.  Head injury.</a:t>
            </a:r>
            <a:endParaRPr lang="en-US" sz="2400" b="1" dirty="0">
              <a:solidFill>
                <a:srgbClr val="000080"/>
              </a:solidFill>
              <a:latin typeface="Calibri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1341438"/>
            <a:ext cx="8077200" cy="7302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F7964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2533" name="Picture 3" descr="Screen Shot 2015-07-30 at 6.21.04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828800"/>
            <a:ext cx="283527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751AB7-D681-0A43-A1D5-EC69F52E3FEC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b="1" dirty="0" smtClean="0">
                <a:solidFill>
                  <a:srgbClr val="FFCC66"/>
                </a:solidFill>
                <a:latin typeface="Gill Sans MT"/>
                <a:cs typeface="Gill Sans MT"/>
              </a:rPr>
              <a:t>Death Reports</a:t>
            </a:r>
            <a:endParaRPr lang="en-US" b="1" dirty="0">
              <a:solidFill>
                <a:srgbClr val="FFCC66"/>
              </a:solidFill>
              <a:latin typeface="Gill Sans MT"/>
              <a:cs typeface="Gill Sans MT"/>
            </a:endParaRPr>
          </a:p>
        </p:txBody>
      </p:sp>
      <p:sp>
        <p:nvSpPr>
          <p:cNvPr id="14338" name="Content Placeholder 9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724400"/>
          </a:xfrm>
        </p:spPr>
        <p:txBody>
          <a:bodyPr/>
          <a:lstStyle/>
          <a:p>
            <a:pPr eaLnBrk="1" hangingPunct="1">
              <a:spcAft>
                <a:spcPts val="1800"/>
              </a:spcAft>
              <a:buClr>
                <a:srgbClr val="FFCC66"/>
              </a:buClr>
              <a:buSzPct val="120000"/>
              <a:defRPr/>
            </a:pPr>
            <a:r>
              <a:rPr lang="en-US" sz="2800" b="1" dirty="0" smtClean="0">
                <a:solidFill>
                  <a:srgbClr val="FFCC66"/>
                </a:solidFill>
                <a:latin typeface="Gill Sans MT"/>
                <a:cs typeface="Gill Sans MT"/>
              </a:rPr>
              <a:t>37 asphyxia/suffocation </a:t>
            </a:r>
            <a:r>
              <a:rPr lang="en-US" sz="28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Gill Sans MT"/>
                <a:cs typeface="Gill Sans MT"/>
              </a:rPr>
              <a:t>deaths specifically describe bumper involvement: </a:t>
            </a:r>
          </a:p>
          <a:p>
            <a:pPr lvl="1" eaLnBrk="1" hangingPunct="1">
              <a:spcAft>
                <a:spcPts val="1800"/>
              </a:spcAft>
              <a:buClr>
                <a:srgbClr val="FFCC66"/>
              </a:buClr>
              <a:buSzPct val="120000"/>
              <a:defRPr/>
            </a:pP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Gill Sans MT"/>
                <a:cs typeface="Gill Sans MT"/>
              </a:rPr>
              <a:t>“wedged between pillow and bumper pad.”</a:t>
            </a:r>
          </a:p>
          <a:p>
            <a:pPr lvl="1" eaLnBrk="1" hangingPunct="1">
              <a:spcAft>
                <a:spcPts val="1800"/>
              </a:spcAft>
              <a:buClr>
                <a:srgbClr val="FFCC66"/>
              </a:buClr>
              <a:buSzPct val="120000"/>
              <a:defRPr/>
            </a:pP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Gill Sans MT"/>
                <a:cs typeface="Gill Sans MT"/>
              </a:rPr>
              <a:t>“face pressed against bumper pad.”</a:t>
            </a:r>
          </a:p>
          <a:p>
            <a:pPr eaLnBrk="1" hangingPunct="1">
              <a:spcAft>
                <a:spcPts val="1800"/>
              </a:spcAft>
              <a:buClr>
                <a:srgbClr val="FFCC66"/>
              </a:buClr>
              <a:buSzPct val="120000"/>
              <a:defRPr/>
            </a:pPr>
            <a:r>
              <a:rPr lang="en-US" sz="2800" b="1" dirty="0" smtClean="0">
                <a:solidFill>
                  <a:srgbClr val="FFCC66"/>
                </a:solidFill>
                <a:latin typeface="Gill Sans MT"/>
                <a:cs typeface="Gill Sans MT"/>
              </a:rPr>
              <a:t>6 SIDS/SUID </a:t>
            </a:r>
            <a:r>
              <a:rPr lang="en-US" sz="28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Gill Sans MT"/>
                <a:cs typeface="Gill Sans MT"/>
              </a:rPr>
              <a:t>-  likely bumper-related</a:t>
            </a:r>
          </a:p>
          <a:p>
            <a:pPr lvl="1" eaLnBrk="1" hangingPunct="1">
              <a:spcAft>
                <a:spcPts val="1800"/>
              </a:spcAft>
              <a:buClr>
                <a:srgbClr val="FFCC66"/>
              </a:buClr>
              <a:buSzPct val="120000"/>
              <a:defRPr/>
            </a:pP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Gill Sans MT"/>
                <a:cs typeface="Gill Sans MT"/>
              </a:rPr>
              <a:t>“head hanging off recliner and face pressed </a:t>
            </a:r>
            <a:b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Gill Sans MT"/>
                <a:cs typeface="Gill Sans MT"/>
              </a:rPr>
            </a:b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Gill Sans MT"/>
                <a:cs typeface="Gill Sans MT"/>
              </a:rPr>
              <a:t>  against crib bumper.”</a:t>
            </a:r>
          </a:p>
          <a:p>
            <a:pPr marL="457200" lvl="1" indent="0" eaLnBrk="1" hangingPunct="1">
              <a:spcAft>
                <a:spcPts val="1800"/>
              </a:spcAft>
              <a:buClr>
                <a:srgbClr val="FFCC66"/>
              </a:buClr>
              <a:buSzPct val="120000"/>
              <a:buNone/>
              <a:defRPr/>
            </a:pPr>
            <a:r>
              <a:rPr lang="en-US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libri" charset="0"/>
              </a:rPr>
              <a:t> </a:t>
            </a:r>
          </a:p>
          <a:p>
            <a:pPr lvl="1" eaLnBrk="1" hangingPunct="1">
              <a:spcAft>
                <a:spcPts val="1800"/>
              </a:spcAft>
              <a:buClr>
                <a:srgbClr val="FFCC66"/>
              </a:buClr>
              <a:buSzPct val="120000"/>
              <a:defRPr/>
            </a:pPr>
            <a:endParaRPr lang="en-US" b="1" dirty="0" smtClean="0">
              <a:solidFill>
                <a:schemeClr val="tx2">
                  <a:lumMod val="20000"/>
                  <a:lumOff val="80000"/>
                </a:schemeClr>
              </a:solidFill>
              <a:latin typeface="Calibri" charset="0"/>
            </a:endParaRPr>
          </a:p>
        </p:txBody>
      </p:sp>
      <p:sp>
        <p:nvSpPr>
          <p:cNvPr id="2" name="Rectangle 1"/>
          <p:cNvSpPr/>
          <p:nvPr/>
        </p:nvSpPr>
        <p:spPr>
          <a:xfrm flipV="1">
            <a:off x="381000" y="1219200"/>
            <a:ext cx="8153400" cy="46038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751AB7-D681-0A43-A1D5-EC69F52E3FEC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73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algn="l"/>
            <a:r>
              <a:rPr lang="en-US" sz="3200" b="1" dirty="0">
                <a:solidFill>
                  <a:srgbClr val="FFCC66"/>
                </a:solidFill>
                <a:latin typeface="Gill Sans MT"/>
                <a:cs typeface="Gill Sans MT"/>
              </a:rPr>
              <a:t>Bumper (Not Clutter</a:t>
            </a:r>
            <a:r>
              <a:rPr lang="en-US" sz="3200" b="1" dirty="0" smtClean="0">
                <a:solidFill>
                  <a:srgbClr val="FFCC66"/>
                </a:solidFill>
                <a:latin typeface="Gill Sans MT"/>
                <a:cs typeface="Gill Sans MT"/>
              </a:rPr>
              <a:t>) – 32 deaths</a:t>
            </a:r>
            <a:endParaRPr lang="en-US" sz="3200" b="1" dirty="0">
              <a:solidFill>
                <a:srgbClr val="FFCC66"/>
              </a:solidFill>
              <a:latin typeface="Gill Sans MT"/>
              <a:cs typeface="Gill Sans MT"/>
            </a:endParaRP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534400" cy="4648200"/>
          </a:xfrm>
        </p:spPr>
        <p:txBody>
          <a:bodyPr/>
          <a:lstStyle/>
          <a:p>
            <a:pPr>
              <a:spcAft>
                <a:spcPts val="1200"/>
              </a:spcAft>
              <a:buClr>
                <a:srgbClr val="FFCC66"/>
              </a:buClr>
              <a:defRPr/>
            </a:pPr>
            <a:r>
              <a:rPr lang="en-US" sz="2800" dirty="0">
                <a:solidFill>
                  <a:schemeClr val="tx2">
                    <a:lumMod val="40000"/>
                    <a:lumOff val="60000"/>
                  </a:schemeClr>
                </a:solidFill>
                <a:latin typeface="Gill Sans MT"/>
                <a:cs typeface="Gill Sans MT"/>
              </a:rPr>
              <a:t>W</a:t>
            </a:r>
            <a:r>
              <a:rPr lang="en-US" sz="28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Gill Sans MT"/>
                <a:cs typeface="Gill Sans MT"/>
              </a:rPr>
              <a:t>edging </a:t>
            </a:r>
            <a:r>
              <a:rPr lang="en-US" sz="2800" dirty="0">
                <a:solidFill>
                  <a:schemeClr val="tx2">
                    <a:lumMod val="40000"/>
                    <a:lumOff val="60000"/>
                  </a:schemeClr>
                </a:solidFill>
                <a:latin typeface="Gill Sans MT"/>
                <a:cs typeface="Gill Sans MT"/>
              </a:rPr>
              <a:t>between </a:t>
            </a:r>
            <a:r>
              <a:rPr lang="en-US" sz="28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Gill Sans MT"/>
                <a:cs typeface="Gill Sans MT"/>
              </a:rPr>
              <a:t>bumper</a:t>
            </a:r>
            <a:r>
              <a:rPr lang="en-US" sz="2800" dirty="0">
                <a:solidFill>
                  <a:schemeClr val="tx2">
                    <a:lumMod val="40000"/>
                    <a:lumOff val="60000"/>
                  </a:schemeClr>
                </a:solidFill>
                <a:latin typeface="Gill Sans MT"/>
                <a:cs typeface="Gill Sans MT"/>
              </a:rPr>
              <a:t>/crib mattress</a:t>
            </a:r>
            <a:r>
              <a:rPr lang="en-US" sz="28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Gill Sans MT"/>
                <a:cs typeface="Gill Sans MT"/>
              </a:rPr>
              <a:t> (</a:t>
            </a:r>
            <a:r>
              <a:rPr lang="en-US" sz="2800" b="1" dirty="0">
                <a:solidFill>
                  <a:srgbClr val="FFCC66"/>
                </a:solidFill>
                <a:latin typeface="Gill Sans MT"/>
                <a:cs typeface="Gill Sans MT"/>
              </a:rPr>
              <a:t>13</a:t>
            </a:r>
            <a:r>
              <a:rPr lang="en-US" sz="28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Gill Sans MT"/>
                <a:cs typeface="Gill Sans MT"/>
              </a:rPr>
              <a:t>),</a:t>
            </a:r>
            <a:endParaRPr lang="en-US" sz="2800" b="1" dirty="0">
              <a:solidFill>
                <a:schemeClr val="tx2">
                  <a:lumMod val="40000"/>
                  <a:lumOff val="60000"/>
                </a:schemeClr>
              </a:solidFill>
              <a:latin typeface="Gill Sans MT"/>
              <a:cs typeface="Gill Sans MT"/>
            </a:endParaRPr>
          </a:p>
          <a:p>
            <a:pPr>
              <a:spcAft>
                <a:spcPts val="1200"/>
              </a:spcAft>
              <a:buClr>
                <a:srgbClr val="FFCC66"/>
              </a:buClr>
              <a:defRPr/>
            </a:pPr>
            <a:r>
              <a:rPr lang="en-US" sz="2800" dirty="0">
                <a:solidFill>
                  <a:schemeClr val="tx2">
                    <a:lumMod val="40000"/>
                    <a:lumOff val="60000"/>
                  </a:schemeClr>
                </a:solidFill>
                <a:latin typeface="Gill Sans MT"/>
                <a:cs typeface="Gill Sans MT"/>
              </a:rPr>
              <a:t>F</a:t>
            </a:r>
            <a:r>
              <a:rPr lang="en-US" sz="28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Gill Sans MT"/>
                <a:cs typeface="Gill Sans MT"/>
              </a:rPr>
              <a:t>ace against </a:t>
            </a:r>
            <a:r>
              <a:rPr lang="en-US" sz="2800" dirty="0">
                <a:solidFill>
                  <a:schemeClr val="tx2">
                    <a:lumMod val="40000"/>
                    <a:lumOff val="60000"/>
                  </a:schemeClr>
                </a:solidFill>
                <a:latin typeface="Gill Sans MT"/>
                <a:cs typeface="Gill Sans MT"/>
              </a:rPr>
              <a:t>bumper </a:t>
            </a:r>
            <a:r>
              <a:rPr lang="en-US" sz="28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Gill Sans MT"/>
                <a:cs typeface="Gill Sans MT"/>
              </a:rPr>
              <a:t>(</a:t>
            </a:r>
            <a:r>
              <a:rPr lang="en-US" sz="2800" b="1" dirty="0">
                <a:solidFill>
                  <a:srgbClr val="FFCC66"/>
                </a:solidFill>
                <a:latin typeface="Gill Sans MT"/>
                <a:cs typeface="Gill Sans MT"/>
              </a:rPr>
              <a:t>12</a:t>
            </a:r>
            <a:r>
              <a:rPr lang="en-US" sz="28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Gill Sans MT"/>
                <a:cs typeface="Gill Sans MT"/>
              </a:rPr>
              <a:t>), </a:t>
            </a:r>
            <a:endParaRPr lang="en-US" sz="2800" b="1" dirty="0">
              <a:solidFill>
                <a:schemeClr val="tx2">
                  <a:lumMod val="40000"/>
                  <a:lumOff val="60000"/>
                </a:schemeClr>
              </a:solidFill>
              <a:latin typeface="Gill Sans MT"/>
              <a:cs typeface="Gill Sans MT"/>
            </a:endParaRPr>
          </a:p>
          <a:p>
            <a:pPr>
              <a:spcAft>
                <a:spcPts val="1200"/>
              </a:spcAft>
              <a:buClr>
                <a:srgbClr val="FFCC66"/>
              </a:buClr>
              <a:defRPr/>
            </a:pPr>
            <a:r>
              <a:rPr lang="en-US" sz="28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Gill Sans MT"/>
                <a:cs typeface="Gill Sans MT"/>
              </a:rPr>
              <a:t>Arm </a:t>
            </a:r>
            <a:r>
              <a:rPr lang="en-US" sz="2800" dirty="0">
                <a:solidFill>
                  <a:schemeClr val="tx2">
                    <a:lumMod val="40000"/>
                    <a:lumOff val="60000"/>
                  </a:schemeClr>
                </a:solidFill>
                <a:latin typeface="Gill Sans MT"/>
                <a:cs typeface="Gill Sans MT"/>
              </a:rPr>
              <a:t>caught between </a:t>
            </a:r>
            <a:r>
              <a:rPr lang="en-US" sz="28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Gill Sans MT"/>
                <a:cs typeface="Gill Sans MT"/>
              </a:rPr>
              <a:t>bumper </a:t>
            </a:r>
            <a:r>
              <a:rPr lang="en-US" sz="2800" dirty="0">
                <a:solidFill>
                  <a:schemeClr val="tx2">
                    <a:lumMod val="40000"/>
                    <a:lumOff val="60000"/>
                  </a:schemeClr>
                </a:solidFill>
                <a:latin typeface="Gill Sans MT"/>
                <a:cs typeface="Gill Sans MT"/>
              </a:rPr>
              <a:t>and </a:t>
            </a:r>
            <a:r>
              <a:rPr lang="en-US" sz="28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Gill Sans MT"/>
                <a:cs typeface="Gill Sans MT"/>
              </a:rPr>
              <a:t> </a:t>
            </a:r>
            <a:r>
              <a:rPr lang="en-US" sz="2800" dirty="0">
                <a:solidFill>
                  <a:schemeClr val="tx2">
                    <a:lumMod val="40000"/>
                    <a:lumOff val="60000"/>
                  </a:schemeClr>
                </a:solidFill>
                <a:latin typeface="Gill Sans MT"/>
                <a:cs typeface="Gill Sans MT"/>
              </a:rPr>
              <a:t>mattress/side rails -</a:t>
            </a:r>
            <a:r>
              <a:rPr lang="en-US" sz="28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Gill Sans MT"/>
                <a:cs typeface="Gill Sans MT"/>
              </a:rPr>
              <a:t>- face </a:t>
            </a:r>
            <a:r>
              <a:rPr lang="en-US" sz="2800" dirty="0">
                <a:solidFill>
                  <a:schemeClr val="tx2">
                    <a:lumMod val="40000"/>
                    <a:lumOff val="60000"/>
                  </a:schemeClr>
                </a:solidFill>
                <a:latin typeface="Gill Sans MT"/>
                <a:cs typeface="Gill Sans MT"/>
              </a:rPr>
              <a:t>pressed against </a:t>
            </a:r>
            <a:r>
              <a:rPr lang="en-US" sz="28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Gill Sans MT"/>
                <a:cs typeface="Gill Sans MT"/>
              </a:rPr>
              <a:t>bumper </a:t>
            </a:r>
            <a:r>
              <a:rPr lang="en-US" sz="28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Gill Sans MT"/>
                <a:cs typeface="Gill Sans MT"/>
              </a:rPr>
              <a:t>(</a:t>
            </a:r>
            <a:r>
              <a:rPr lang="en-US" sz="2800" b="1" dirty="0">
                <a:solidFill>
                  <a:srgbClr val="FFCC66"/>
                </a:solidFill>
                <a:latin typeface="Gill Sans MT"/>
                <a:cs typeface="Gill Sans MT"/>
              </a:rPr>
              <a:t>3</a:t>
            </a:r>
            <a:r>
              <a:rPr lang="en-US" sz="28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Gill Sans MT"/>
                <a:cs typeface="Gill Sans MT"/>
              </a:rPr>
              <a:t>),</a:t>
            </a:r>
            <a:endParaRPr lang="en-US" sz="2800" b="1" dirty="0">
              <a:solidFill>
                <a:schemeClr val="tx2">
                  <a:lumMod val="40000"/>
                  <a:lumOff val="60000"/>
                </a:schemeClr>
              </a:solidFill>
              <a:latin typeface="Gill Sans MT"/>
              <a:cs typeface="Gill Sans MT"/>
            </a:endParaRPr>
          </a:p>
          <a:p>
            <a:pPr>
              <a:spcAft>
                <a:spcPts val="1200"/>
              </a:spcAft>
              <a:buClr>
                <a:srgbClr val="FFCC66"/>
              </a:buClr>
              <a:defRPr/>
            </a:pPr>
            <a:r>
              <a:rPr lang="en-US" sz="2800" dirty="0">
                <a:solidFill>
                  <a:schemeClr val="tx2">
                    <a:lumMod val="40000"/>
                    <a:lumOff val="60000"/>
                  </a:schemeClr>
                </a:solidFill>
                <a:latin typeface="Gill Sans MT"/>
                <a:cs typeface="Gill Sans MT"/>
              </a:rPr>
              <a:t>W</a:t>
            </a:r>
            <a:r>
              <a:rPr lang="en-US" sz="28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Gill Sans MT"/>
                <a:cs typeface="Gill Sans MT"/>
              </a:rPr>
              <a:t>edged </a:t>
            </a:r>
            <a:r>
              <a:rPr lang="en-US" sz="2800" dirty="0">
                <a:solidFill>
                  <a:schemeClr val="tx2">
                    <a:lumMod val="40000"/>
                    <a:lumOff val="60000"/>
                  </a:schemeClr>
                </a:solidFill>
                <a:latin typeface="Gill Sans MT"/>
                <a:cs typeface="Gill Sans MT"/>
              </a:rPr>
              <a:t>between </a:t>
            </a:r>
            <a:r>
              <a:rPr lang="en-US" sz="28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Gill Sans MT"/>
                <a:cs typeface="Gill Sans MT"/>
              </a:rPr>
              <a:t>crib </a:t>
            </a:r>
            <a:r>
              <a:rPr lang="en-US" sz="2800" dirty="0">
                <a:solidFill>
                  <a:schemeClr val="tx2">
                    <a:lumMod val="40000"/>
                    <a:lumOff val="60000"/>
                  </a:schemeClr>
                </a:solidFill>
                <a:latin typeface="Gill Sans MT"/>
                <a:cs typeface="Gill Sans MT"/>
              </a:rPr>
              <a:t>and bureau after a likely climb out </a:t>
            </a:r>
            <a:r>
              <a:rPr lang="en-US" sz="28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Gill Sans MT"/>
                <a:cs typeface="Gill Sans MT"/>
              </a:rPr>
              <a:t>(</a:t>
            </a:r>
            <a:r>
              <a:rPr lang="en-US" sz="2800" b="1" dirty="0" smtClean="0">
                <a:solidFill>
                  <a:srgbClr val="FFCC66"/>
                </a:solidFill>
                <a:latin typeface="Gill Sans MT"/>
                <a:cs typeface="Gill Sans MT"/>
              </a:rPr>
              <a:t>1</a:t>
            </a:r>
            <a:r>
              <a:rPr lang="en-US" sz="28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Gill Sans MT"/>
                <a:cs typeface="Gill Sans MT"/>
              </a:rPr>
              <a:t>), </a:t>
            </a:r>
          </a:p>
          <a:p>
            <a:pPr>
              <a:spcAft>
                <a:spcPts val="1200"/>
              </a:spcAft>
              <a:buClr>
                <a:srgbClr val="FFCC66"/>
              </a:buClr>
              <a:defRPr/>
            </a:pPr>
            <a:r>
              <a:rPr lang="en-US" sz="2800" dirty="0">
                <a:solidFill>
                  <a:schemeClr val="tx2">
                    <a:lumMod val="40000"/>
                    <a:lumOff val="60000"/>
                  </a:schemeClr>
                </a:solidFill>
                <a:latin typeface="Gill Sans MT"/>
                <a:cs typeface="Gill Sans MT"/>
              </a:rPr>
              <a:t>S</a:t>
            </a:r>
            <a:r>
              <a:rPr lang="en-US" sz="28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Gill Sans MT"/>
                <a:cs typeface="Gill Sans MT"/>
              </a:rPr>
              <a:t>trangulations from bumper tie </a:t>
            </a:r>
            <a:r>
              <a:rPr lang="en-US" sz="28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Gill Sans MT"/>
                <a:cs typeface="Gill Sans MT"/>
              </a:rPr>
              <a:t>(</a:t>
            </a:r>
            <a:r>
              <a:rPr lang="en-US" sz="2800" b="1" dirty="0" smtClean="0">
                <a:solidFill>
                  <a:srgbClr val="FFCC66"/>
                </a:solidFill>
                <a:latin typeface="Gill Sans MT"/>
                <a:cs typeface="Gill Sans MT"/>
              </a:rPr>
              <a:t>3</a:t>
            </a:r>
            <a:r>
              <a:rPr lang="en-US" sz="28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Gill Sans MT"/>
                <a:cs typeface="Gill Sans MT"/>
              </a:rPr>
              <a:t>).</a:t>
            </a:r>
            <a:endParaRPr lang="en-US" sz="2800" b="1" dirty="0">
              <a:solidFill>
                <a:schemeClr val="tx2">
                  <a:lumMod val="40000"/>
                  <a:lumOff val="60000"/>
                </a:schemeClr>
              </a:solidFill>
              <a:latin typeface="Gill Sans MT"/>
              <a:cs typeface="Gill Sans MT"/>
            </a:endParaRPr>
          </a:p>
        </p:txBody>
      </p:sp>
      <p:sp>
        <p:nvSpPr>
          <p:cNvPr id="4" name="Rectangle 3"/>
          <p:cNvSpPr/>
          <p:nvPr/>
        </p:nvSpPr>
        <p:spPr>
          <a:xfrm flipV="1">
            <a:off x="381000" y="1447800"/>
            <a:ext cx="8153400" cy="46038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751AB7-D681-0A43-A1D5-EC69F52E3FEC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pPr algn="l"/>
            <a:r>
              <a:rPr lang="en-US" sz="3200" b="1" dirty="0">
                <a:solidFill>
                  <a:srgbClr val="FFCC66"/>
                </a:solidFill>
                <a:latin typeface="Gill Sans MT"/>
                <a:cs typeface="Gill Sans MT"/>
              </a:rPr>
              <a:t>Bumper and Other Object – 16 deaths</a:t>
            </a:r>
          </a:p>
        </p:txBody>
      </p:sp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382000" cy="3886200"/>
          </a:xfrm>
        </p:spPr>
        <p:txBody>
          <a:bodyPr/>
          <a:lstStyle/>
          <a:p>
            <a:pPr>
              <a:lnSpc>
                <a:spcPct val="130000"/>
              </a:lnSpc>
              <a:spcAft>
                <a:spcPts val="1200"/>
              </a:spcAft>
              <a:buClr>
                <a:srgbClr val="FFCC66"/>
              </a:buClr>
              <a:buSzPct val="120000"/>
              <a:defRPr/>
            </a:pPr>
            <a:r>
              <a:rPr lang="en-US" sz="28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Gill Sans MT"/>
                <a:cs typeface="Gill Sans MT"/>
              </a:rPr>
              <a:t>Wedged </a:t>
            </a:r>
            <a:r>
              <a:rPr lang="en-US" sz="2800" dirty="0">
                <a:solidFill>
                  <a:schemeClr val="tx2">
                    <a:lumMod val="40000"/>
                    <a:lumOff val="60000"/>
                  </a:schemeClr>
                </a:solidFill>
                <a:latin typeface="Gill Sans MT"/>
                <a:cs typeface="Gill Sans MT"/>
              </a:rPr>
              <a:t>-  pillow and bumper </a:t>
            </a:r>
            <a:r>
              <a:rPr lang="en-US" sz="28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Gill Sans MT"/>
                <a:cs typeface="Gill Sans MT"/>
              </a:rPr>
              <a:t>(</a:t>
            </a:r>
            <a:r>
              <a:rPr lang="en-US" sz="2800" b="1" dirty="0">
                <a:solidFill>
                  <a:srgbClr val="FFCC66"/>
                </a:solidFill>
                <a:latin typeface="Gill Sans MT"/>
                <a:cs typeface="Gill Sans MT"/>
              </a:rPr>
              <a:t>9</a:t>
            </a:r>
            <a:r>
              <a:rPr lang="en-US" sz="28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Gill Sans MT"/>
                <a:cs typeface="Gill Sans MT"/>
              </a:rPr>
              <a:t>),</a:t>
            </a:r>
            <a:endParaRPr lang="en-US" sz="2800" b="1" dirty="0">
              <a:solidFill>
                <a:schemeClr val="tx2">
                  <a:lumMod val="40000"/>
                  <a:lumOff val="60000"/>
                </a:schemeClr>
              </a:solidFill>
              <a:latin typeface="Gill Sans MT"/>
              <a:cs typeface="Gill Sans MT"/>
            </a:endParaRPr>
          </a:p>
          <a:p>
            <a:pPr>
              <a:lnSpc>
                <a:spcPct val="140000"/>
              </a:lnSpc>
              <a:spcAft>
                <a:spcPts val="1200"/>
              </a:spcAft>
              <a:buClr>
                <a:srgbClr val="FFCC66"/>
              </a:buClr>
              <a:buSzPct val="120000"/>
              <a:defRPr/>
            </a:pPr>
            <a:r>
              <a:rPr lang="en-US" sz="2800" dirty="0">
                <a:solidFill>
                  <a:schemeClr val="tx2">
                    <a:lumMod val="40000"/>
                    <a:lumOff val="60000"/>
                  </a:schemeClr>
                </a:solidFill>
                <a:latin typeface="Gill Sans MT"/>
                <a:cs typeface="Gill Sans MT"/>
              </a:rPr>
              <a:t>Wedged - </a:t>
            </a:r>
            <a:r>
              <a:rPr lang="en-US" sz="28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Gill Sans MT"/>
                <a:cs typeface="Gill Sans MT"/>
              </a:rPr>
              <a:t>recliner </a:t>
            </a:r>
            <a:r>
              <a:rPr lang="en-US" sz="2800" dirty="0">
                <a:solidFill>
                  <a:schemeClr val="tx2">
                    <a:lumMod val="40000"/>
                    <a:lumOff val="60000"/>
                  </a:schemeClr>
                </a:solidFill>
                <a:latin typeface="Gill Sans MT"/>
                <a:cs typeface="Gill Sans MT"/>
              </a:rPr>
              <a:t>and </a:t>
            </a:r>
            <a:r>
              <a:rPr lang="en-US" sz="28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Gill Sans MT"/>
                <a:cs typeface="Gill Sans MT"/>
              </a:rPr>
              <a:t>bumper </a:t>
            </a:r>
            <a:r>
              <a:rPr lang="en-US" sz="28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Gill Sans MT"/>
                <a:cs typeface="Gill Sans MT"/>
              </a:rPr>
              <a:t>(</a:t>
            </a:r>
            <a:r>
              <a:rPr lang="en-US" sz="2800" b="1" dirty="0">
                <a:solidFill>
                  <a:srgbClr val="FFCC66"/>
                </a:solidFill>
                <a:latin typeface="Gill Sans MT"/>
                <a:cs typeface="Gill Sans MT"/>
              </a:rPr>
              <a:t>5</a:t>
            </a:r>
            <a:r>
              <a:rPr lang="en-US" sz="28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Gill Sans MT"/>
                <a:cs typeface="Gill Sans MT"/>
              </a:rPr>
              <a:t>),</a:t>
            </a:r>
            <a:endParaRPr lang="en-US" sz="2800" b="1" dirty="0">
              <a:solidFill>
                <a:schemeClr val="tx2">
                  <a:lumMod val="40000"/>
                  <a:lumOff val="60000"/>
                </a:schemeClr>
              </a:solidFill>
              <a:latin typeface="Gill Sans MT"/>
              <a:cs typeface="Gill Sans MT"/>
            </a:endParaRPr>
          </a:p>
          <a:p>
            <a:pPr>
              <a:lnSpc>
                <a:spcPct val="140000"/>
              </a:lnSpc>
              <a:spcAft>
                <a:spcPts val="1200"/>
              </a:spcAft>
              <a:buClr>
                <a:srgbClr val="FFCC66"/>
              </a:buClr>
              <a:buSzPct val="120000"/>
              <a:defRPr/>
            </a:pPr>
            <a:r>
              <a:rPr lang="en-US" sz="28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Gill Sans MT"/>
                <a:cs typeface="Gill Sans MT"/>
              </a:rPr>
              <a:t>Wedged </a:t>
            </a:r>
            <a:r>
              <a:rPr lang="en-US" sz="2800" dirty="0">
                <a:solidFill>
                  <a:schemeClr val="tx2">
                    <a:lumMod val="40000"/>
                    <a:lumOff val="60000"/>
                  </a:schemeClr>
                </a:solidFill>
                <a:latin typeface="Gill Sans MT"/>
                <a:cs typeface="Gill Sans MT"/>
              </a:rPr>
              <a:t>- cosleeping twin and bumper </a:t>
            </a:r>
            <a:r>
              <a:rPr lang="en-US" sz="28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Gill Sans MT"/>
                <a:cs typeface="Gill Sans MT"/>
              </a:rPr>
              <a:t>(</a:t>
            </a:r>
            <a:r>
              <a:rPr lang="en-US" sz="2800" b="1" dirty="0">
                <a:solidFill>
                  <a:srgbClr val="FFCC66"/>
                </a:solidFill>
                <a:latin typeface="Gill Sans MT"/>
                <a:cs typeface="Gill Sans MT"/>
              </a:rPr>
              <a:t>1</a:t>
            </a:r>
            <a:r>
              <a:rPr lang="en-US" sz="28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Gill Sans MT"/>
                <a:cs typeface="Gill Sans MT"/>
              </a:rPr>
              <a:t>),</a:t>
            </a:r>
            <a:endParaRPr lang="en-US" sz="2800" b="1" dirty="0">
              <a:solidFill>
                <a:schemeClr val="tx2">
                  <a:lumMod val="40000"/>
                  <a:lumOff val="60000"/>
                </a:schemeClr>
              </a:solidFill>
              <a:latin typeface="Gill Sans MT"/>
              <a:cs typeface="Gill Sans MT"/>
            </a:endParaRPr>
          </a:p>
          <a:p>
            <a:pPr>
              <a:spcAft>
                <a:spcPts val="1200"/>
              </a:spcAft>
              <a:buClr>
                <a:srgbClr val="FFCC66"/>
              </a:buClr>
              <a:buSzPct val="120000"/>
              <a:defRPr/>
            </a:pPr>
            <a:r>
              <a:rPr lang="en-US" sz="2800" dirty="0">
                <a:solidFill>
                  <a:schemeClr val="tx2">
                    <a:lumMod val="40000"/>
                    <a:lumOff val="60000"/>
                  </a:schemeClr>
                </a:solidFill>
                <a:latin typeface="Gill Sans MT"/>
                <a:cs typeface="Gill Sans MT"/>
              </a:rPr>
              <a:t>Wedged in crib depression- bumper prevented infant from turning her face to breathe </a:t>
            </a:r>
            <a:r>
              <a:rPr lang="en-US" sz="28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Gill Sans MT"/>
                <a:cs typeface="Gill Sans MT"/>
              </a:rPr>
              <a:t>(</a:t>
            </a:r>
            <a:r>
              <a:rPr lang="en-US" sz="2800" b="1" dirty="0">
                <a:solidFill>
                  <a:srgbClr val="FFCC66"/>
                </a:solidFill>
                <a:latin typeface="Gill Sans MT"/>
                <a:cs typeface="Gill Sans MT"/>
              </a:rPr>
              <a:t>1</a:t>
            </a:r>
            <a:r>
              <a:rPr lang="en-US" sz="28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Gill Sans MT"/>
                <a:cs typeface="Gill Sans MT"/>
              </a:rPr>
              <a:t>).</a:t>
            </a:r>
          </a:p>
          <a:p>
            <a:pPr>
              <a:buClr>
                <a:srgbClr val="FFCC66"/>
              </a:buClr>
              <a:buSzPct val="120000"/>
              <a:defRPr/>
            </a:pPr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latin typeface="Calibri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1295400"/>
            <a:ext cx="7620000" cy="76200"/>
          </a:xfrm>
          <a:prstGeom prst="rect">
            <a:avLst/>
          </a:prstGeom>
          <a:ln>
            <a:solidFill>
              <a:srgbClr val="FFCC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751AB7-D681-0A43-A1D5-EC69F52E3FEC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itle 1"/>
          <p:cNvSpPr>
            <a:spLocks noGrp="1"/>
          </p:cNvSpPr>
          <p:nvPr>
            <p:ph type="ctrTitle"/>
          </p:nvPr>
        </p:nvSpPr>
        <p:spPr>
          <a:xfrm>
            <a:off x="381000" y="1066800"/>
            <a:ext cx="8229600" cy="1143000"/>
          </a:xfrm>
          <a:prstGeom prst="actionButtonForwardNext">
            <a:avLst/>
          </a:prstGeom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rgbClr val="FFCC66"/>
                </a:solidFill>
                <a:latin typeface="Gill Sans MT"/>
                <a:cs typeface="Gill Sans MT"/>
              </a:rPr>
              <a:t>CPSC Staff </a:t>
            </a:r>
            <a:r>
              <a:rPr lang="en-US" sz="3600" b="1" dirty="0" smtClean="0">
                <a:solidFill>
                  <a:srgbClr val="FFCC66"/>
                </a:solidFill>
                <a:latin typeface="Gill Sans MT"/>
                <a:cs typeface="Gill Sans MT"/>
              </a:rPr>
              <a:t> Team </a:t>
            </a:r>
            <a:r>
              <a:rPr lang="en-US" sz="3600" b="1" dirty="0">
                <a:solidFill>
                  <a:srgbClr val="FFCC66"/>
                </a:solidFill>
                <a:latin typeface="Gill Sans MT"/>
                <a:cs typeface="Gill Sans MT"/>
              </a:rPr>
              <a:t>Review: </a:t>
            </a:r>
            <a:br>
              <a:rPr lang="en-US" sz="3600" b="1" dirty="0">
                <a:solidFill>
                  <a:srgbClr val="FFCC66"/>
                </a:solidFill>
                <a:latin typeface="Gill Sans MT"/>
                <a:cs typeface="Gill Sans MT"/>
              </a:rPr>
            </a:br>
            <a:r>
              <a:rPr lang="en-US" sz="3600" b="1" dirty="0" smtClean="0">
                <a:solidFill>
                  <a:srgbClr val="FFCC66"/>
                </a:solidFill>
                <a:latin typeface="Gill Sans MT"/>
                <a:cs typeface="Gill Sans MT"/>
              </a:rPr>
              <a:t>Addressability of </a:t>
            </a:r>
            <a:r>
              <a:rPr lang="en-US" sz="3600" b="1" dirty="0">
                <a:solidFill>
                  <a:srgbClr val="FFCC66"/>
                </a:solidFill>
                <a:latin typeface="Gill Sans MT"/>
                <a:cs typeface="Gill Sans MT"/>
              </a:rPr>
              <a:t>43 deaths</a:t>
            </a:r>
            <a:endParaRPr lang="en-US" sz="3600" b="1" dirty="0">
              <a:solidFill>
                <a:schemeClr val="accent5">
                  <a:lumMod val="40000"/>
                  <a:lumOff val="60000"/>
                </a:schemeClr>
              </a:solidFill>
              <a:latin typeface="Calibri" charset="0"/>
            </a:endParaRPr>
          </a:p>
        </p:txBody>
      </p:sp>
      <p:sp>
        <p:nvSpPr>
          <p:cNvPr id="14339" name="Subtitle 2"/>
          <p:cNvSpPr>
            <a:spLocks noGrp="1"/>
          </p:cNvSpPr>
          <p:nvPr>
            <p:ph type="subTitle" idx="1"/>
          </p:nvPr>
        </p:nvSpPr>
        <p:spPr>
          <a:xfrm>
            <a:off x="990600" y="2819400"/>
            <a:ext cx="7467600" cy="2819400"/>
          </a:xfrm>
        </p:spPr>
        <p:txBody>
          <a:bodyPr/>
          <a:lstStyle/>
          <a:p>
            <a:pPr eaLnBrk="1" hangingPunct="1">
              <a:spcAft>
                <a:spcPts val="1800"/>
              </a:spcAft>
              <a:buClr>
                <a:srgbClr val="FFCC66"/>
              </a:buClr>
              <a:buSzPct val="120000"/>
              <a:defRPr/>
            </a:pPr>
            <a:r>
              <a:rPr lang="en-US" sz="2800" b="1" dirty="0">
                <a:solidFill>
                  <a:srgbClr val="FFCC66"/>
                </a:solidFill>
                <a:latin typeface="Gill Sans MT"/>
                <a:cs typeface="Gill Sans MT"/>
              </a:rPr>
              <a:t>3</a:t>
            </a:r>
            <a:r>
              <a:rPr lang="en-US" sz="2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Gill Sans MT"/>
                <a:cs typeface="Gill Sans MT"/>
              </a:rPr>
              <a:t> </a:t>
            </a:r>
            <a:r>
              <a:rPr lang="en-US" sz="2800" dirty="0">
                <a:solidFill>
                  <a:schemeClr val="tx2">
                    <a:lumMod val="20000"/>
                    <a:lumOff val="80000"/>
                  </a:schemeClr>
                </a:solidFill>
                <a:latin typeface="Gill Sans MT"/>
                <a:cs typeface="Gill Sans MT"/>
              </a:rPr>
              <a:t>deaths considered “Likely”</a:t>
            </a:r>
            <a:r>
              <a:rPr lang="en-US" sz="2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Gill Sans MT"/>
                <a:cs typeface="Gill Sans MT"/>
              </a:rPr>
              <a:t> </a:t>
            </a:r>
          </a:p>
          <a:p>
            <a:pPr eaLnBrk="1" hangingPunct="1">
              <a:spcAft>
                <a:spcPts val="1800"/>
              </a:spcAft>
              <a:buClr>
                <a:srgbClr val="FFCC66"/>
              </a:buClr>
              <a:buSzPct val="120000"/>
              <a:defRPr/>
            </a:pPr>
            <a:r>
              <a:rPr lang="en-US" sz="2800" b="1" dirty="0">
                <a:solidFill>
                  <a:srgbClr val="FFCC66"/>
                </a:solidFill>
                <a:latin typeface="Gill Sans MT"/>
                <a:cs typeface="Gill Sans MT"/>
              </a:rPr>
              <a:t>17</a:t>
            </a:r>
            <a:r>
              <a:rPr lang="en-US" sz="2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Gill Sans MT"/>
                <a:cs typeface="Gill Sans MT"/>
              </a:rPr>
              <a:t> </a:t>
            </a:r>
            <a:r>
              <a:rPr lang="en-US" sz="2800" dirty="0">
                <a:solidFill>
                  <a:schemeClr val="tx2">
                    <a:lumMod val="20000"/>
                    <a:lumOff val="80000"/>
                  </a:schemeClr>
                </a:solidFill>
                <a:latin typeface="Gill Sans MT"/>
                <a:cs typeface="Gill Sans MT"/>
              </a:rPr>
              <a:t>deaths considered “Unknown”</a:t>
            </a:r>
          </a:p>
          <a:p>
            <a:pPr eaLnBrk="1" hangingPunct="1">
              <a:spcAft>
                <a:spcPts val="1800"/>
              </a:spcAft>
              <a:buClr>
                <a:srgbClr val="FFCC66"/>
              </a:buClr>
              <a:buSzPct val="120000"/>
              <a:defRPr/>
            </a:pPr>
            <a:r>
              <a:rPr lang="en-US" sz="2800" b="1" dirty="0">
                <a:solidFill>
                  <a:srgbClr val="FFCC66"/>
                </a:solidFill>
                <a:latin typeface="Gill Sans MT"/>
                <a:cs typeface="Gill Sans MT"/>
              </a:rPr>
              <a:t>23</a:t>
            </a:r>
            <a:r>
              <a:rPr lang="en-US" sz="2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Gill Sans MT"/>
                <a:cs typeface="Gill Sans MT"/>
              </a:rPr>
              <a:t> </a:t>
            </a:r>
            <a:r>
              <a:rPr lang="en-US" sz="2800" dirty="0">
                <a:solidFill>
                  <a:schemeClr val="tx2">
                    <a:lumMod val="20000"/>
                    <a:lumOff val="80000"/>
                  </a:schemeClr>
                </a:solidFill>
                <a:latin typeface="Gill Sans MT"/>
                <a:cs typeface="Gill Sans MT"/>
              </a:rPr>
              <a:t>deaths considered “Unlikely</a:t>
            </a:r>
            <a:endParaRPr lang="en-US" sz="2800" b="1" dirty="0">
              <a:solidFill>
                <a:srgbClr val="FFCC66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66800" y="2362200"/>
            <a:ext cx="7543800" cy="4603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00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80">
            <a:alpha val="1411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44562"/>
          </a:xfrm>
        </p:spPr>
        <p:txBody>
          <a:bodyPr/>
          <a:lstStyle/>
          <a:p>
            <a:pPr algn="l"/>
            <a:r>
              <a:rPr lang="en-US" sz="3200" b="1" dirty="0">
                <a:solidFill>
                  <a:srgbClr val="000080"/>
                </a:solidFill>
                <a:latin typeface="Gill Sans MT"/>
                <a:cs typeface="Gill Sans MT"/>
              </a:rPr>
              <a:t>CPSC Team </a:t>
            </a:r>
            <a:r>
              <a:rPr lang="en-US" sz="3200" b="1" dirty="0" smtClean="0">
                <a:solidFill>
                  <a:srgbClr val="000080"/>
                </a:solidFill>
                <a:latin typeface="Gill Sans MT"/>
                <a:cs typeface="Gill Sans MT"/>
              </a:rPr>
              <a:t>Addressability</a:t>
            </a:r>
            <a:r>
              <a:rPr lang="en-US" sz="3200" b="1" dirty="0">
                <a:solidFill>
                  <a:srgbClr val="000080"/>
                </a:solidFill>
                <a:latin typeface="Gill Sans MT"/>
                <a:cs typeface="Gill Sans MT"/>
              </a:rPr>
              <a:t>: </a:t>
            </a:r>
            <a:r>
              <a:rPr lang="en-US" sz="3200" b="1" dirty="0" smtClean="0">
                <a:solidFill>
                  <a:srgbClr val="000080"/>
                </a:solidFill>
                <a:latin typeface="Gill Sans MT"/>
                <a:cs typeface="Gill Sans MT"/>
              </a:rPr>
              <a:t>“Likely”</a:t>
            </a:r>
            <a:endParaRPr lang="en-US" sz="3200" b="1" dirty="0">
              <a:solidFill>
                <a:srgbClr val="000080"/>
              </a:solidFill>
              <a:latin typeface="Gill Sans MT"/>
              <a:cs typeface="Gill Sans M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990600"/>
            <a:ext cx="7412038" cy="85725"/>
          </a:xfrm>
          <a:prstGeom prst="rect">
            <a:avLst/>
          </a:prstGeom>
          <a:solidFill>
            <a:schemeClr val="accent6">
              <a:lumMod val="75000"/>
              <a:alpha val="78038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1" name="Picture 10" descr="BumperPat1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33" t="-2418" r="-7583" b="2418"/>
          <a:stretch/>
        </p:blipFill>
        <p:spPr bwMode="auto">
          <a:xfrm>
            <a:off x="3505200" y="1447800"/>
            <a:ext cx="237638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124200"/>
            <a:ext cx="2120900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276600" y="4267200"/>
            <a:ext cx="28956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Gill Sans MT"/>
                <a:cs typeface="Gill Sans MT"/>
              </a:rPr>
              <a:t>Autopsy:</a:t>
            </a:r>
            <a:r>
              <a:rPr lang="en-US" dirty="0" smtClean="0">
                <a:latin typeface="Gill Sans MT"/>
                <a:cs typeface="Gill Sans MT"/>
              </a:rPr>
              <a:t> Found </a:t>
            </a:r>
            <a:r>
              <a:rPr lang="en-US" dirty="0">
                <a:latin typeface="Gill Sans MT"/>
                <a:cs typeface="Gill Sans MT"/>
              </a:rPr>
              <a:t>with neck extended and face buried into a bumper. Nose and mouth completely blocked by the </a:t>
            </a:r>
            <a:r>
              <a:rPr lang="en-US" dirty="0" smtClean="0">
                <a:latin typeface="Gill Sans MT"/>
                <a:cs typeface="Gill Sans MT"/>
              </a:rPr>
              <a:t>bumper</a:t>
            </a:r>
            <a:r>
              <a:rPr lang="en-US" dirty="0">
                <a:latin typeface="Gill Sans MT"/>
                <a:cs typeface="Gill Sans MT"/>
              </a:rPr>
              <a:t> </a:t>
            </a:r>
            <a:r>
              <a:rPr lang="en-US" dirty="0" smtClean="0">
                <a:latin typeface="Gill Sans MT"/>
                <a:cs typeface="Gill Sans MT"/>
              </a:rPr>
              <a:t>confirmed by lividity pattern on decedent’s face.</a:t>
            </a:r>
            <a:endParaRPr lang="en-US" dirty="0">
              <a:latin typeface="Gill Sans MT"/>
              <a:cs typeface="Gill Sans MT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019800" y="1550075"/>
            <a:ext cx="2819400" cy="240065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endParaRPr lang="en-US" sz="800" dirty="0">
              <a:latin typeface="Gill Sans MT"/>
              <a:cs typeface="Gill Sans MT"/>
            </a:endParaRPr>
          </a:p>
          <a:p>
            <a:r>
              <a:rPr lang="en-US" b="1" dirty="0" smtClean="0">
                <a:solidFill>
                  <a:schemeClr val="tx1"/>
                </a:solidFill>
                <a:latin typeface="Gill Sans MT"/>
                <a:cs typeface="Gill Sans MT"/>
              </a:rPr>
              <a:t>Autopsy</a:t>
            </a:r>
            <a:r>
              <a:rPr lang="en-US" dirty="0" smtClean="0">
                <a:solidFill>
                  <a:schemeClr val="tx1"/>
                </a:solidFill>
                <a:latin typeface="Gill Sans MT"/>
                <a:cs typeface="Gill Sans MT"/>
              </a:rPr>
              <a:t>:  Decedent found dead in a crib with her face into a bumper pad.</a:t>
            </a:r>
          </a:p>
          <a:p>
            <a:endParaRPr lang="en-US" sz="800" dirty="0">
              <a:solidFill>
                <a:schemeClr val="tx1"/>
              </a:solidFill>
              <a:latin typeface="Gill Sans MT"/>
              <a:cs typeface="Gill Sans MT"/>
            </a:endParaRPr>
          </a:p>
          <a:p>
            <a:r>
              <a:rPr lang="en-US" b="1" dirty="0" smtClean="0">
                <a:solidFill>
                  <a:schemeClr val="tx1"/>
                </a:solidFill>
                <a:latin typeface="Gill Sans MT"/>
                <a:cs typeface="Gill Sans MT"/>
              </a:rPr>
              <a:t>Death Certificate</a:t>
            </a:r>
            <a:r>
              <a:rPr lang="en-US" dirty="0" smtClean="0">
                <a:solidFill>
                  <a:schemeClr val="tx1"/>
                </a:solidFill>
                <a:latin typeface="Gill Sans MT"/>
                <a:cs typeface="Gill Sans MT"/>
              </a:rPr>
              <a:t>: Suffocated in corner of crib against crib bumper.</a:t>
            </a:r>
          </a:p>
          <a:p>
            <a:endParaRPr lang="en-US" sz="800" dirty="0">
              <a:solidFill>
                <a:schemeClr val="tx1"/>
              </a:solidFill>
              <a:latin typeface="Gill Sans MT"/>
              <a:cs typeface="Gill Sans MT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Gill Sans MT"/>
                <a:cs typeface="Gill Sans MT"/>
              </a:rPr>
              <a:t>No photographs</a:t>
            </a:r>
            <a:endParaRPr lang="en-US" dirty="0">
              <a:solidFill>
                <a:schemeClr val="tx1"/>
              </a:solidFill>
              <a:latin typeface="Gill Sans MT"/>
              <a:cs typeface="Gill Sans MT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38200" y="1143000"/>
            <a:ext cx="1600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Gill Sans MT"/>
                <a:cs typeface="Gill Sans MT"/>
              </a:rPr>
              <a:t>Case </a:t>
            </a:r>
            <a:r>
              <a:rPr lang="en-US" sz="1800" dirty="0" smtClean="0">
                <a:latin typeface="Gill Sans MT"/>
                <a:cs typeface="Gill Sans MT"/>
              </a:rPr>
              <a:t>#42</a:t>
            </a:r>
            <a:endParaRPr lang="en-US" sz="1800" dirty="0">
              <a:latin typeface="Gill Sans MT"/>
              <a:cs typeface="Gill Sans MT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810000" y="1143000"/>
            <a:ext cx="1371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Gill Sans MT"/>
                <a:cs typeface="Gill Sans MT"/>
              </a:rPr>
              <a:t>Case </a:t>
            </a:r>
            <a:r>
              <a:rPr lang="en-US" sz="1800" dirty="0" smtClean="0">
                <a:latin typeface="Gill Sans MT"/>
                <a:cs typeface="Gill Sans MT"/>
              </a:rPr>
              <a:t>#32</a:t>
            </a:r>
            <a:endParaRPr lang="en-US" sz="1800" dirty="0">
              <a:latin typeface="Gill Sans MT"/>
              <a:cs typeface="Gill Sans MT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629400" y="1143000"/>
            <a:ext cx="1371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Gill Sans MT"/>
                <a:cs typeface="Gill Sans MT"/>
              </a:rPr>
              <a:t>Case </a:t>
            </a:r>
            <a:r>
              <a:rPr lang="en-US" sz="1800" dirty="0" smtClean="0">
                <a:latin typeface="Gill Sans MT"/>
                <a:cs typeface="Gill Sans MT"/>
              </a:rPr>
              <a:t>#30</a:t>
            </a:r>
            <a:endParaRPr lang="en-US" sz="1800" dirty="0">
              <a:latin typeface="Gill Sans MT"/>
              <a:cs typeface="Gill Sans MT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18" y="1447800"/>
            <a:ext cx="2463600" cy="203515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228600" y="3505200"/>
            <a:ext cx="2971800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endParaRPr lang="en-US" sz="800" dirty="0">
              <a:latin typeface="Gill Sans MT"/>
              <a:cs typeface="Gill Sans MT"/>
            </a:endParaRPr>
          </a:p>
          <a:p>
            <a:r>
              <a:rPr lang="en-US" b="1" dirty="0" smtClean="0">
                <a:latin typeface="Gill Sans MT"/>
                <a:cs typeface="Gill Sans MT"/>
              </a:rPr>
              <a:t>Autopsy:</a:t>
            </a:r>
            <a:r>
              <a:rPr lang="en-US" dirty="0" smtClean="0">
                <a:latin typeface="Gill Sans MT"/>
                <a:cs typeface="Gill Sans MT"/>
              </a:rPr>
              <a:t> Positional asphyxia while laying (sic) face down in thick, soft crib bumper padding at the corner of the crib. </a:t>
            </a:r>
            <a:endParaRPr lang="en-US" dirty="0">
              <a:latin typeface="Gill Sans MT"/>
              <a:cs typeface="Gill Sans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751AB7-D681-0A43-A1D5-EC69F52E3FEC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80">
            <a:alpha val="1411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944563"/>
          </a:xfrm>
        </p:spPr>
        <p:txBody>
          <a:bodyPr/>
          <a:lstStyle/>
          <a:p>
            <a:pPr algn="l"/>
            <a:r>
              <a:rPr lang="en-US" sz="3200" b="1" dirty="0" smtClean="0">
                <a:solidFill>
                  <a:srgbClr val="000080"/>
                </a:solidFill>
                <a:latin typeface="Gill Sans MT"/>
                <a:cs typeface="Gill Sans MT"/>
              </a:rPr>
              <a:t>Face Against Bumper (Case #20)</a:t>
            </a:r>
            <a:endParaRPr lang="en-US" sz="3200" b="1" dirty="0">
              <a:solidFill>
                <a:srgbClr val="000080"/>
              </a:solidFill>
              <a:latin typeface="Gill Sans MT"/>
              <a:cs typeface="Gill Sans MT"/>
            </a:endParaRP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" t="1193" r="-1736" b="-1193"/>
          <a:stretch>
            <a:fillRect/>
          </a:stretch>
        </p:blipFill>
        <p:spPr bwMode="auto">
          <a:xfrm>
            <a:off x="6324600" y="1447800"/>
            <a:ext cx="2243138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pic>
        <p:nvPicPr>
          <p:cNvPr id="7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114800"/>
            <a:ext cx="2590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57200" y="914400"/>
            <a:ext cx="8077200" cy="76200"/>
          </a:xfrm>
          <a:prstGeom prst="rect">
            <a:avLst/>
          </a:prstGeom>
          <a:solidFill>
            <a:schemeClr val="accent6">
              <a:lumMod val="75000"/>
              <a:alpha val="78038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2774" name="Content Placeholder 1"/>
          <p:cNvSpPr>
            <a:spLocks noGrp="1"/>
          </p:cNvSpPr>
          <p:nvPr>
            <p:ph idx="1"/>
          </p:nvPr>
        </p:nvSpPr>
        <p:spPr>
          <a:xfrm>
            <a:off x="304800" y="1371600"/>
            <a:ext cx="5715000" cy="4419600"/>
          </a:xfrm>
        </p:spPr>
        <p:txBody>
          <a:bodyPr/>
          <a:lstStyle/>
          <a:p>
            <a:pPr marL="0" indent="0">
              <a:lnSpc>
                <a:spcPct val="90000"/>
              </a:lnSpc>
              <a:buFont typeface="Arial" charset="0"/>
              <a:buNone/>
            </a:pPr>
            <a:r>
              <a:rPr lang="en-US" sz="2000" b="1" dirty="0">
                <a:solidFill>
                  <a:srgbClr val="000080"/>
                </a:solidFill>
                <a:latin typeface="Gill Sans MT"/>
                <a:cs typeface="Gill Sans MT"/>
              </a:rPr>
              <a:t>Death Certificate: </a:t>
            </a:r>
            <a:r>
              <a:rPr lang="en-US" sz="2000" dirty="0">
                <a:latin typeface="Gill Sans MT"/>
                <a:cs typeface="Gill Sans MT"/>
              </a:rPr>
              <a:t>Positional Asphyxia</a:t>
            </a:r>
            <a:endParaRPr lang="en-US" sz="2000" b="1" dirty="0">
              <a:latin typeface="Gill Sans MT"/>
              <a:cs typeface="Gill Sans MT"/>
            </a:endParaRPr>
          </a:p>
          <a:p>
            <a:pPr marL="0" indent="0">
              <a:buFont typeface="Arial" charset="0"/>
              <a:buNone/>
            </a:pPr>
            <a:endParaRPr lang="en-US" sz="1600" b="1" dirty="0">
              <a:latin typeface="Gill Sans MT"/>
              <a:cs typeface="Gill Sans MT"/>
            </a:endParaRPr>
          </a:p>
          <a:p>
            <a:pPr marL="0" indent="0">
              <a:buFont typeface="Arial" charset="0"/>
              <a:buNone/>
            </a:pPr>
            <a:r>
              <a:rPr lang="en-US" sz="2000" b="1" dirty="0">
                <a:solidFill>
                  <a:srgbClr val="000080"/>
                </a:solidFill>
                <a:latin typeface="Gill Sans MT"/>
                <a:cs typeface="Gill Sans MT"/>
              </a:rPr>
              <a:t>Autopsy</a:t>
            </a:r>
            <a:r>
              <a:rPr lang="en-US" sz="2000" dirty="0">
                <a:solidFill>
                  <a:srgbClr val="000080"/>
                </a:solidFill>
                <a:latin typeface="Gill Sans MT"/>
                <a:cs typeface="Gill Sans MT"/>
              </a:rPr>
              <a:t>: </a:t>
            </a:r>
            <a:r>
              <a:rPr lang="en-US" sz="2000" dirty="0">
                <a:solidFill>
                  <a:srgbClr val="000000"/>
                </a:solidFill>
                <a:latin typeface="Gill Sans MT"/>
                <a:cs typeface="Gill Sans MT"/>
              </a:rPr>
              <a:t>“infant's face [found] in a corner of the crib and </a:t>
            </a:r>
            <a:r>
              <a:rPr lang="en-US" sz="2000" dirty="0">
                <a:latin typeface="Gill Sans MT"/>
                <a:cs typeface="Gill Sans MT"/>
              </a:rPr>
              <a:t>covered by a pad along the edge of the crib,</a:t>
            </a:r>
            <a:r>
              <a:rPr lang="en-US" sz="2000" dirty="0">
                <a:solidFill>
                  <a:srgbClr val="000000"/>
                </a:solidFill>
                <a:latin typeface="Gill Sans MT"/>
                <a:cs typeface="Gill Sans MT"/>
              </a:rPr>
              <a:t> which would cause asphyxiation due to obstruction of airflow. </a:t>
            </a:r>
            <a:r>
              <a:rPr lang="en-US" sz="2000" b="1" dirty="0">
                <a:solidFill>
                  <a:srgbClr val="000000"/>
                </a:solidFill>
                <a:latin typeface="Gill Sans MT"/>
                <a:cs typeface="Gill Sans MT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Gill Sans MT"/>
                <a:cs typeface="Gill Sans MT"/>
              </a:rPr>
              <a:t>A crease noted on the infant's forehead is consistent with an impression from the edge of the crib and further supports this conclusion.”</a:t>
            </a:r>
          </a:p>
          <a:p>
            <a:pPr marL="0" indent="0">
              <a:buFont typeface="Arial" charset="0"/>
              <a:buNone/>
            </a:pPr>
            <a:endParaRPr lang="en-US" altLang="ja-JP" sz="1600" dirty="0">
              <a:solidFill>
                <a:srgbClr val="000000"/>
              </a:solidFill>
              <a:latin typeface="Gill Sans MT"/>
              <a:cs typeface="Gill Sans MT"/>
            </a:endParaRPr>
          </a:p>
          <a:p>
            <a:pPr marL="0" indent="0">
              <a:buFont typeface="Arial" charset="0"/>
              <a:buNone/>
            </a:pPr>
            <a:r>
              <a:rPr lang="en-US" altLang="ja-JP" sz="2000" b="1" dirty="0">
                <a:solidFill>
                  <a:srgbClr val="000080"/>
                </a:solidFill>
                <a:latin typeface="Gill Sans MT"/>
                <a:cs typeface="Gill Sans MT"/>
              </a:rPr>
              <a:t>Narrative</a:t>
            </a:r>
            <a:r>
              <a:rPr lang="en-US" altLang="ja-JP" sz="2000" dirty="0">
                <a:solidFill>
                  <a:srgbClr val="000080"/>
                </a:solidFill>
                <a:latin typeface="Gill Sans MT"/>
                <a:cs typeface="Gill Sans MT"/>
              </a:rPr>
              <a:t>:</a:t>
            </a:r>
            <a:r>
              <a:rPr lang="en-US" altLang="ja-JP" sz="2000" dirty="0">
                <a:solidFill>
                  <a:srgbClr val="000000"/>
                </a:solidFill>
                <a:latin typeface="Gill Sans MT"/>
                <a:cs typeface="Gill Sans MT"/>
              </a:rPr>
              <a:t> Pediatric forensic pathologist agreed with autopsy findings.</a:t>
            </a:r>
          </a:p>
          <a:p>
            <a:pPr marL="0" indent="0">
              <a:buFont typeface="Arial" charset="0"/>
              <a:buNone/>
            </a:pPr>
            <a:endParaRPr lang="en-US" altLang="ja-JP" sz="1600" dirty="0">
              <a:solidFill>
                <a:srgbClr val="000000"/>
              </a:solidFill>
              <a:latin typeface="Gill Sans MT"/>
              <a:cs typeface="Gill Sans MT"/>
            </a:endParaRPr>
          </a:p>
          <a:p>
            <a:pPr marL="0" indent="0">
              <a:buNone/>
            </a:pPr>
            <a:r>
              <a:rPr lang="en-US" altLang="ja-JP" sz="2000" b="1" dirty="0">
                <a:solidFill>
                  <a:srgbClr val="000080"/>
                </a:solidFill>
                <a:latin typeface="Gill Sans MT"/>
                <a:cs typeface="Gill Sans MT"/>
              </a:rPr>
              <a:t>CPSC Team Addressability: </a:t>
            </a:r>
            <a:r>
              <a:rPr lang="en-US" altLang="ja-JP" sz="2000" b="1" dirty="0" smtClean="0">
                <a:solidFill>
                  <a:srgbClr val="000080"/>
                </a:solidFill>
                <a:latin typeface="Gill Sans MT"/>
                <a:cs typeface="Gill Sans MT"/>
              </a:rPr>
              <a:t>Unknown</a:t>
            </a:r>
            <a:endParaRPr lang="en-US" altLang="ja-JP" sz="2000" dirty="0">
              <a:latin typeface="Gill Sans MT"/>
              <a:cs typeface="Gill Sans M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751AB7-D681-0A43-A1D5-EC69F52E3FEC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80">
            <a:alpha val="1411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algn="l"/>
            <a:r>
              <a:rPr lang="en-US" sz="3200" b="1" dirty="0" smtClean="0">
                <a:solidFill>
                  <a:srgbClr val="000080"/>
                </a:solidFill>
                <a:latin typeface="Gill Sans MT"/>
                <a:cs typeface="Gill Sans MT"/>
              </a:rPr>
              <a:t>Wedging with Bumper (Case #21)</a:t>
            </a:r>
            <a:endParaRPr lang="en-US" sz="3200" b="1" dirty="0">
              <a:solidFill>
                <a:srgbClr val="000080"/>
              </a:solidFill>
              <a:latin typeface="Gill Sans MT"/>
              <a:cs typeface="Gill Sans M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1066800"/>
            <a:ext cx="7412038" cy="85725"/>
          </a:xfrm>
          <a:prstGeom prst="rect">
            <a:avLst/>
          </a:prstGeom>
          <a:solidFill>
            <a:schemeClr val="accent6">
              <a:lumMod val="75000"/>
              <a:alpha val="78038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36868" name="Content Placeholder 10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11" b="11311"/>
          <a:stretch>
            <a:fillRect/>
          </a:stretch>
        </p:blipFill>
        <p:spPr>
          <a:xfrm>
            <a:off x="5486400" y="1676400"/>
            <a:ext cx="3505200" cy="1927225"/>
          </a:xfrm>
        </p:spPr>
      </p:pic>
      <p:sp>
        <p:nvSpPr>
          <p:cNvPr id="36869" name="TextBox 2"/>
          <p:cNvSpPr txBox="1">
            <a:spLocks noChangeArrowheads="1"/>
          </p:cNvSpPr>
          <p:nvPr/>
        </p:nvSpPr>
        <p:spPr bwMode="auto">
          <a:xfrm>
            <a:off x="381000" y="1524000"/>
            <a:ext cx="5105400" cy="4955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 dirty="0">
                <a:solidFill>
                  <a:srgbClr val="000080"/>
                </a:solidFill>
                <a:latin typeface="Gill Sans MT"/>
                <a:cs typeface="Gill Sans MT"/>
              </a:rPr>
              <a:t>Death Certificate:</a:t>
            </a:r>
            <a:r>
              <a:rPr lang="en-US" sz="2000" b="1" dirty="0">
                <a:latin typeface="Gill Sans MT"/>
                <a:cs typeface="Gill Sans MT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Gill Sans MT"/>
                <a:cs typeface="Gill Sans MT"/>
              </a:rPr>
              <a:t>Not Available</a:t>
            </a:r>
            <a:endParaRPr lang="en-US" sz="2000" b="1" dirty="0">
              <a:latin typeface="Gill Sans MT"/>
              <a:cs typeface="Gill Sans MT"/>
            </a:endParaRPr>
          </a:p>
          <a:p>
            <a:pPr eaLnBrk="1" hangingPunct="1"/>
            <a:endParaRPr lang="en-US" sz="2000" b="1" dirty="0">
              <a:latin typeface="Gill Sans MT"/>
              <a:cs typeface="Gill Sans MT"/>
            </a:endParaRPr>
          </a:p>
          <a:p>
            <a:pPr eaLnBrk="1" hangingPunct="1"/>
            <a:r>
              <a:rPr lang="en-US" sz="2000" b="1" dirty="0">
                <a:solidFill>
                  <a:srgbClr val="000080"/>
                </a:solidFill>
                <a:latin typeface="Gill Sans MT"/>
                <a:cs typeface="Gill Sans MT"/>
              </a:rPr>
              <a:t>Autopsy:</a:t>
            </a:r>
            <a:r>
              <a:rPr lang="en-US" sz="2000" dirty="0">
                <a:latin typeface="Gill Sans MT"/>
                <a:cs typeface="Gill Sans MT"/>
              </a:rPr>
              <a:t> Asphyxia</a:t>
            </a:r>
            <a:r>
              <a:rPr lang="en-US" sz="2000" b="1" dirty="0">
                <a:latin typeface="Gill Sans MT"/>
                <a:cs typeface="Gill Sans MT"/>
              </a:rPr>
              <a:t> </a:t>
            </a:r>
            <a:r>
              <a:rPr lang="en-US" sz="2000" dirty="0">
                <a:latin typeface="Gill Sans MT"/>
                <a:cs typeface="Gill Sans MT"/>
              </a:rPr>
              <a:t>by suffocation. Infant became wedged between the mattress and the bumper pad of the crib.</a:t>
            </a:r>
          </a:p>
          <a:p>
            <a:pPr eaLnBrk="1" hangingPunct="1"/>
            <a:endParaRPr lang="en-US" sz="2000" dirty="0">
              <a:latin typeface="Gill Sans MT"/>
              <a:cs typeface="Gill Sans MT"/>
            </a:endParaRPr>
          </a:p>
          <a:p>
            <a:pPr eaLnBrk="1" hangingPunct="1"/>
            <a:r>
              <a:rPr lang="en-US" sz="2000" b="1" dirty="0">
                <a:solidFill>
                  <a:srgbClr val="000080"/>
                </a:solidFill>
                <a:latin typeface="Gill Sans MT"/>
                <a:cs typeface="Gill Sans MT"/>
              </a:rPr>
              <a:t>Narrative:</a:t>
            </a:r>
            <a:r>
              <a:rPr lang="en-US" sz="2000" dirty="0">
                <a:latin typeface="Gill Sans MT"/>
                <a:cs typeface="Gill Sans MT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Gill Sans MT"/>
                <a:cs typeface="Gill Sans MT"/>
              </a:rPr>
              <a:t> Father found the baby on his stomach in his crib with his "arms up and his face into the soft padding" surrounding the inside of the crib</a:t>
            </a:r>
            <a:r>
              <a:rPr lang="en-US" sz="2000" dirty="0" smtClean="0">
                <a:solidFill>
                  <a:srgbClr val="000000"/>
                </a:solidFill>
                <a:latin typeface="Gill Sans MT"/>
                <a:cs typeface="Gill Sans MT"/>
              </a:rPr>
              <a:t>. The </a:t>
            </a:r>
            <a:r>
              <a:rPr lang="en-US" sz="2000" dirty="0">
                <a:solidFill>
                  <a:srgbClr val="000000"/>
                </a:solidFill>
                <a:latin typeface="Gill Sans MT"/>
                <a:cs typeface="Gill Sans MT"/>
              </a:rPr>
              <a:t>father also noted that the color around the infant's nose and mouth was white and the rest of his face was red.</a:t>
            </a:r>
            <a:endParaRPr lang="en-US" sz="2000" dirty="0">
              <a:latin typeface="Gill Sans MT"/>
              <a:cs typeface="Gill Sans MT"/>
            </a:endParaRPr>
          </a:p>
          <a:p>
            <a:pPr eaLnBrk="1" hangingPunct="1"/>
            <a:endParaRPr lang="en-US" sz="2000" dirty="0">
              <a:latin typeface="Gill Sans MT"/>
              <a:cs typeface="Gill Sans MT"/>
            </a:endParaRPr>
          </a:p>
          <a:p>
            <a:pPr eaLnBrk="1" hangingPunct="1"/>
            <a:r>
              <a:rPr lang="en-US" sz="2000" b="1" dirty="0">
                <a:solidFill>
                  <a:srgbClr val="000080"/>
                </a:solidFill>
                <a:latin typeface="Gill Sans MT"/>
                <a:cs typeface="Gill Sans MT"/>
              </a:rPr>
              <a:t>CPSC Team Addressability:</a:t>
            </a:r>
            <a:r>
              <a:rPr lang="en-US" sz="2000" dirty="0">
                <a:latin typeface="Gill Sans MT"/>
                <a:cs typeface="Gill Sans MT"/>
              </a:rPr>
              <a:t>  </a:t>
            </a:r>
            <a:r>
              <a:rPr lang="en-US" sz="2000" b="1" dirty="0" smtClean="0">
                <a:solidFill>
                  <a:srgbClr val="000080"/>
                </a:solidFill>
                <a:latin typeface="Gill Sans MT"/>
                <a:cs typeface="Gill Sans MT"/>
              </a:rPr>
              <a:t>Unlikely</a:t>
            </a:r>
            <a:endParaRPr lang="en-US" sz="2000" dirty="0">
              <a:latin typeface="Gill Sans MT"/>
              <a:cs typeface="Gill Sans MT"/>
            </a:endParaRPr>
          </a:p>
          <a:p>
            <a:pPr eaLnBrk="1" hangingPunct="1"/>
            <a:endParaRPr lang="en-US" sz="1800" dirty="0"/>
          </a:p>
          <a:p>
            <a:pPr eaLnBrk="1" hangingPunct="1"/>
            <a:endParaRPr lang="en-US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751AB7-D681-0A43-A1D5-EC69F52E3FEC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Expo.thmx</Template>
  <TotalTime>11415</TotalTime>
  <Words>1473</Words>
  <Application>Microsoft Office PowerPoint</Application>
  <PresentationFormat>On-screen Show (4:3)</PresentationFormat>
  <Paragraphs>193</Paragraphs>
  <Slides>21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Review of Crib Bumper Deaths</vt:lpstr>
      <vt:lpstr>Purpose</vt:lpstr>
      <vt:lpstr>Death Reports</vt:lpstr>
      <vt:lpstr>Bumper (Not Clutter) – 32 deaths</vt:lpstr>
      <vt:lpstr>Bumper and Other Object – 16 deaths</vt:lpstr>
      <vt:lpstr>CPSC Staff  Team Review:  Addressability of 43 deaths</vt:lpstr>
      <vt:lpstr>CPSC Team Addressability: “Likely”</vt:lpstr>
      <vt:lpstr>Face Against Bumper (Case #20)</vt:lpstr>
      <vt:lpstr>Wedging with Bumper (Case #21)</vt:lpstr>
      <vt:lpstr>Face Against Bumper (Case #44)</vt:lpstr>
      <vt:lpstr>Wedging with Bumper (Case #49)</vt:lpstr>
      <vt:lpstr>Wedging with Bumper (Case #58)</vt:lpstr>
      <vt:lpstr>Wedging with Bumper (Case #59)</vt:lpstr>
      <vt:lpstr>Wedging with Bumper (Case #66)</vt:lpstr>
      <vt:lpstr>Wedging with Bumper (Case #9)</vt:lpstr>
      <vt:lpstr>Conclusion</vt:lpstr>
      <vt:lpstr>Apparent Life-Threatening Events (ALTEs) from Crib Bumpers</vt:lpstr>
      <vt:lpstr>Incident bumper data</vt:lpstr>
      <vt:lpstr>Near Suffocation ALTEs</vt:lpstr>
      <vt:lpstr>Choking, Ingestion, Strangulation ALTEs</vt:lpstr>
      <vt:lpstr>ATLEs from Falls – all went to ER</vt:lpstr>
    </vt:vector>
  </TitlesOfParts>
  <Company>U.S CPSC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njscheers</dc:creator>
  <cp:lastModifiedBy>CUSB</cp:lastModifiedBy>
  <cp:revision>453</cp:revision>
  <cp:lastPrinted>2016-10-25T13:43:22Z</cp:lastPrinted>
  <dcterms:created xsi:type="dcterms:W3CDTF">2012-06-15T18:50:58Z</dcterms:created>
  <dcterms:modified xsi:type="dcterms:W3CDTF">2016-10-25T20:55:22Z</dcterms:modified>
</cp:coreProperties>
</file>