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4"/>
    <p:sldMasterId id="2147483678" r:id="rId5"/>
  </p:sldMasterIdLst>
  <p:notesMasterIdLst>
    <p:notesMasterId r:id="rId20"/>
  </p:notesMasterIdLst>
  <p:sldIdLst>
    <p:sldId id="330" r:id="rId6"/>
    <p:sldId id="308" r:id="rId7"/>
    <p:sldId id="317" r:id="rId8"/>
    <p:sldId id="318" r:id="rId9"/>
    <p:sldId id="319" r:id="rId10"/>
    <p:sldId id="302" r:id="rId11"/>
    <p:sldId id="329" r:id="rId12"/>
    <p:sldId id="322" r:id="rId13"/>
    <p:sldId id="326" r:id="rId14"/>
    <p:sldId id="327" r:id="rId15"/>
    <p:sldId id="323" r:id="rId16"/>
    <p:sldId id="324" r:id="rId17"/>
    <p:sldId id="325" r:id="rId18"/>
    <p:sldId id="30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A77385-64E7-A66C-5C37-6E90B8911BD0}" name="Ippolito, Leah" initials="IL" userId="S::LIppolito@cpsc.gov::1e8db375-5d4c-4406-a820-f8499e70cea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ine, Jason" initials="LJ" lastIdx="4" clrIdx="0">
    <p:extLst>
      <p:ext uri="{19B8F6BF-5375-455C-9EA6-DF929625EA0E}">
        <p15:presenceInfo xmlns:p15="http://schemas.microsoft.com/office/powerpoint/2012/main" userId="S::jlevine@cpsc.gov::1a4de502-0c13-4b6a-b080-4d23fa252ea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857"/>
    <a:srgbClr val="83D4EF"/>
    <a:srgbClr val="CF202F"/>
    <a:srgbClr val="4C4C4C"/>
    <a:srgbClr val="ED3350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B6BC2-C617-A74A-AA35-2AD1B514282D}" type="datetimeFigureOut">
              <a:rPr lang="en-US" smtClean="0"/>
              <a:t>12/7/2023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DBC63-04CE-AE4D-AA93-442818775C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43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DBC63-04CE-AE4D-AA93-442818775CB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75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2DBC63-04CE-AE4D-AA93-442818775C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26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2DBC63-04CE-AE4D-AA93-442818775C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1658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2DBC63-04CE-AE4D-AA93-442818775C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802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DBC63-04CE-AE4D-AA93-442818775CB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4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DBC63-04CE-AE4D-AA93-442818775CB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3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DBC63-04CE-AE4D-AA93-442818775CB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50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DBC63-04CE-AE4D-AA93-442818775CB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97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DBC63-04CE-AE4D-AA93-442818775CB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96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DBC63-04CE-AE4D-AA93-442818775CB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87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2DBC63-04CE-AE4D-AA93-442818775C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554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2DBC63-04CE-AE4D-AA93-442818775C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436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93153C-2D56-4E98-8490-F651F33D05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A77F1EF4-B9BC-8249-ABC9-EC8F06B55E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9094" y="2154618"/>
            <a:ext cx="9894186" cy="12743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1A2857"/>
                </a:solidFill>
              </a:defRPr>
            </a:lvl1pPr>
          </a:lstStyle>
          <a:p>
            <a:pPr lvl="0"/>
            <a:r>
              <a:rPr lang="en-US"/>
              <a:t>Presentation Title [Font: Arial Bold, 36pt]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A801EBF8-F75D-46C5-A216-FE2C9A7240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09094" y="3459774"/>
            <a:ext cx="9894186" cy="9924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1A2857"/>
                </a:solidFill>
              </a:defRPr>
            </a:lvl1pPr>
          </a:lstStyle>
          <a:p>
            <a:pPr lvl="0"/>
            <a:r>
              <a:rPr lang="en-US"/>
              <a:t>Presentation Subtitle [Font: Arial, 28pt]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64B3C8C-83CC-4BE1-91B8-3256D15872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9094" y="4474602"/>
            <a:ext cx="5890419" cy="6620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A2857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Presented By: Name and Title [Font: Georgia, 20pt]</a:t>
            </a:r>
          </a:p>
        </p:txBody>
      </p:sp>
    </p:spTree>
    <p:extLst>
      <p:ext uri="{BB962C8B-B14F-4D97-AF65-F5344CB8AC3E}">
        <p14:creationId xmlns:p14="http://schemas.microsoft.com/office/powerpoint/2010/main" val="411265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33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93153C-2D56-4E98-8490-F651F33D05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A77F1EF4-B9BC-8249-ABC9-EC8F06B55E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9094" y="2154618"/>
            <a:ext cx="9894186" cy="12743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1A2857"/>
                </a:solidFill>
              </a:defRPr>
            </a:lvl1pPr>
          </a:lstStyle>
          <a:p>
            <a:pPr lvl="0"/>
            <a:r>
              <a:rPr lang="en-US"/>
              <a:t>Presentation Title [Font: Arial Bold, 36pt]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A801EBF8-F75D-46C5-A216-FE2C9A7240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09094" y="3459774"/>
            <a:ext cx="9894186" cy="9924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1A2857"/>
                </a:solidFill>
              </a:defRPr>
            </a:lvl1pPr>
          </a:lstStyle>
          <a:p>
            <a:pPr lvl="0"/>
            <a:r>
              <a:rPr lang="en-US"/>
              <a:t>Presentation Subtitle [Font: Arial, 28pt]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64B3C8C-83CC-4BE1-91B8-3256D15872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9094" y="4474602"/>
            <a:ext cx="5890419" cy="6620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A2857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Presented By: Name and Title [Font: Georgia, 20pt]</a:t>
            </a:r>
          </a:p>
        </p:txBody>
      </p:sp>
    </p:spTree>
    <p:extLst>
      <p:ext uri="{BB962C8B-B14F-4D97-AF65-F5344CB8AC3E}">
        <p14:creationId xmlns:p14="http://schemas.microsoft.com/office/powerpoint/2010/main" val="2727332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Slide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2651C3-4009-4B7E-A643-A0BA6C577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A77F1EF4-B9BC-8249-ABC9-EC8F06B55E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9094" y="2154618"/>
            <a:ext cx="7801442" cy="12743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1A2857"/>
                </a:solidFill>
              </a:defRPr>
            </a:lvl1pPr>
          </a:lstStyle>
          <a:p>
            <a:pPr lvl="0"/>
            <a:r>
              <a:rPr lang="en-US"/>
              <a:t>Presentation Title [Font: Arial Bold, 36pt]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A801EBF8-F75D-46C5-A216-FE2C9A7240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09094" y="3459774"/>
            <a:ext cx="6682761" cy="9924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1A2857"/>
                </a:solidFill>
              </a:defRPr>
            </a:lvl1pPr>
          </a:lstStyle>
          <a:p>
            <a:pPr lvl="0"/>
            <a:r>
              <a:rPr lang="en-US"/>
              <a:t>Presentation Subtitle [Font: Arial, 28pt]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8D42B-EFE4-44B7-AF68-2071A46BD853}"/>
              </a:ext>
            </a:extLst>
          </p:cNvPr>
          <p:cNvSpPr txBox="1"/>
          <p:nvPr userDrawn="1"/>
        </p:nvSpPr>
        <p:spPr>
          <a:xfrm>
            <a:off x="1109095" y="5583618"/>
            <a:ext cx="5067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Disclaimer: 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presentation was prepared by CPSC Staff and may not necessarily reflect the views of the Commission.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8D764C1-C1AB-42A7-99E6-DABDF880E3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74410" y="4484534"/>
            <a:ext cx="5890419" cy="6620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A2857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Presented By: Name and Title [Font: Georgia, 20pt]</a:t>
            </a:r>
          </a:p>
        </p:txBody>
      </p:sp>
    </p:spTree>
    <p:extLst>
      <p:ext uri="{BB962C8B-B14F-4D97-AF65-F5344CB8AC3E}">
        <p14:creationId xmlns:p14="http://schemas.microsoft.com/office/powerpoint/2010/main" val="3081995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2136491-7820-8F48-A358-05066F1E4C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5974077" cy="6858000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46D46D19-325C-1B4E-9834-FB7AA48887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28398" y="474833"/>
            <a:ext cx="5638161" cy="16652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83D4EF"/>
                </a:solidFill>
              </a:defRPr>
            </a:lvl1pPr>
          </a:lstStyle>
          <a:p>
            <a:pPr lvl="0"/>
            <a:r>
              <a:rPr lang="en-US"/>
              <a:t>PAGE TITLE [Font: Arial Bold, 36pt]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BA130D-2C6E-8548-8073-1DC02762D159}"/>
              </a:ext>
            </a:extLst>
          </p:cNvPr>
          <p:cNvSpPr/>
          <p:nvPr userDrawn="1"/>
        </p:nvSpPr>
        <p:spPr>
          <a:xfrm>
            <a:off x="6319519" y="4859167"/>
            <a:ext cx="4205763" cy="1524001"/>
          </a:xfrm>
          <a:prstGeom prst="rect">
            <a:avLst/>
          </a:prstGeom>
          <a:solidFill>
            <a:srgbClr val="83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0DB07ED3-4CC5-8A4A-98FB-6EBD2CA16D8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54719" y="5353111"/>
            <a:ext cx="3535362" cy="5361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Call-Outs and important copy goes here. [Font: Arial, 18pt]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F5169A82-64DD-4150-9BF3-A1EDAE9D73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8398" y="2140086"/>
            <a:ext cx="5638161" cy="257783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rgbClr val="1A2857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1A2857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5pPr>
          </a:lstStyle>
          <a:p>
            <a:pPr lvl="0"/>
            <a:r>
              <a:rPr lang="en-US"/>
              <a:t>First level [Font: Arial, 30pt]</a:t>
            </a:r>
          </a:p>
          <a:p>
            <a:pPr lvl="1"/>
            <a:r>
              <a:rPr lang="en-US"/>
              <a:t>Second level [Font: Arial, 24pt]</a:t>
            </a:r>
          </a:p>
          <a:p>
            <a:pPr lvl="2"/>
            <a:r>
              <a:rPr lang="en-US"/>
              <a:t>Third level [Font: Arial, 18 </a:t>
            </a:r>
            <a:r>
              <a:rPr lang="en-US" err="1"/>
              <a:t>pt</a:t>
            </a:r>
            <a:r>
              <a:rPr lang="en-US"/>
              <a:t>]</a:t>
            </a:r>
          </a:p>
          <a:p>
            <a:pPr lvl="3"/>
            <a:r>
              <a:rPr lang="en-US"/>
              <a:t>Fourth level [Font: Arial, 18pt]</a:t>
            </a:r>
          </a:p>
          <a:p>
            <a:pPr lvl="4"/>
            <a:r>
              <a:rPr lang="en-US"/>
              <a:t>Fifth level [Font: Arial, 18pt]</a:t>
            </a:r>
          </a:p>
        </p:txBody>
      </p:sp>
    </p:spTree>
    <p:extLst>
      <p:ext uri="{BB962C8B-B14F-4D97-AF65-F5344CB8AC3E}">
        <p14:creationId xmlns:p14="http://schemas.microsoft.com/office/powerpoint/2010/main" val="144851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92A29F5-4B3B-CD4A-8126-F446CFFEDF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3998" y="1249363"/>
            <a:ext cx="4246562" cy="42465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F950D8FD-3C87-FD4C-98C0-AECE95625D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26678" y="1280160"/>
            <a:ext cx="3769042" cy="42468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600" b="1">
                <a:solidFill>
                  <a:srgbClr val="83D4EF"/>
                </a:solidFill>
              </a:defRPr>
            </a:lvl1pPr>
          </a:lstStyle>
          <a:p>
            <a:pPr lvl="0"/>
            <a:r>
              <a:rPr lang="en-US"/>
              <a:t>PAGE TITLE [Font: Arial Bold, 36pt]</a:t>
            </a:r>
          </a:p>
        </p:txBody>
      </p:sp>
    </p:spTree>
    <p:extLst>
      <p:ext uri="{BB962C8B-B14F-4D97-AF65-F5344CB8AC3E}">
        <p14:creationId xmlns:p14="http://schemas.microsoft.com/office/powerpoint/2010/main" val="439056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out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81F8AC-75F5-AC43-B0CD-1B397CF247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D58C685-B8F6-AC46-AB59-F76C6F3B1F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85989" y="2672308"/>
            <a:ext cx="4225897" cy="15133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Pull Out Quote</a:t>
            </a:r>
          </a:p>
          <a:p>
            <a:pPr lvl="0"/>
            <a:r>
              <a:rPr lang="en-US"/>
              <a:t>[Font: Arial, 36pt]</a:t>
            </a:r>
          </a:p>
        </p:txBody>
      </p:sp>
    </p:spTree>
    <p:extLst>
      <p:ext uri="{BB962C8B-B14F-4D97-AF65-F5344CB8AC3E}">
        <p14:creationId xmlns:p14="http://schemas.microsoft.com/office/powerpoint/2010/main" val="2098451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FA4FA19F-F6C9-674B-BA8A-538CD6765D2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62000" y="995363"/>
            <a:ext cx="5089525" cy="47244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551068B-124D-4455-95A7-AE2E9C4C2A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28398" y="995363"/>
            <a:ext cx="5638161" cy="2010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83D4EF"/>
                </a:solidFill>
              </a:defRPr>
            </a:lvl1pPr>
          </a:lstStyle>
          <a:p>
            <a:pPr lvl="0"/>
            <a:r>
              <a:rPr lang="en-US"/>
              <a:t>PAGE TITLE [Font: Arial Bold]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5B48CD34-D747-4D43-88C0-4C9F8405FE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8398" y="3258765"/>
            <a:ext cx="5638161" cy="246099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rgbClr val="1A2857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1A2857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5pPr>
          </a:lstStyle>
          <a:p>
            <a:pPr lvl="0"/>
            <a:r>
              <a:rPr lang="en-US"/>
              <a:t>First level [Font: Arial, 30pt]</a:t>
            </a:r>
          </a:p>
          <a:p>
            <a:pPr lvl="1"/>
            <a:r>
              <a:rPr lang="en-US"/>
              <a:t>Second level [Font: Arial, 24pt]</a:t>
            </a:r>
          </a:p>
          <a:p>
            <a:pPr lvl="2"/>
            <a:r>
              <a:rPr lang="en-US"/>
              <a:t>Third level [Font: Arial, 18 </a:t>
            </a:r>
            <a:r>
              <a:rPr lang="en-US" err="1"/>
              <a:t>pt</a:t>
            </a:r>
            <a:r>
              <a:rPr lang="en-US"/>
              <a:t>]</a:t>
            </a:r>
          </a:p>
          <a:p>
            <a:pPr lvl="3"/>
            <a:r>
              <a:rPr lang="en-US"/>
              <a:t>Fourth level [Font: Arial, 18pt]</a:t>
            </a:r>
          </a:p>
          <a:p>
            <a:pPr lvl="4"/>
            <a:r>
              <a:rPr lang="en-US"/>
              <a:t>Fifth level [Font: Arial, 18pt]</a:t>
            </a:r>
          </a:p>
        </p:txBody>
      </p:sp>
    </p:spTree>
    <p:extLst>
      <p:ext uri="{BB962C8B-B14F-4D97-AF65-F5344CB8AC3E}">
        <p14:creationId xmlns:p14="http://schemas.microsoft.com/office/powerpoint/2010/main" val="550673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698DABD-4B72-394B-80B3-42B700EA50C6}"/>
              </a:ext>
            </a:extLst>
          </p:cNvPr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rgbClr val="1A2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D294B87-03CC-304B-88BD-9E8B309EA6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997" y="2247089"/>
            <a:ext cx="10962751" cy="391255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rgbClr val="1A2857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1A2857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5pPr>
          </a:lstStyle>
          <a:p>
            <a:pPr lvl="0"/>
            <a:r>
              <a:rPr lang="en-US"/>
              <a:t>First level [Font: Arial, 30pt]</a:t>
            </a:r>
          </a:p>
          <a:p>
            <a:pPr lvl="1"/>
            <a:r>
              <a:rPr lang="en-US"/>
              <a:t>Second level [Font: Arial, 24pt]</a:t>
            </a:r>
          </a:p>
          <a:p>
            <a:pPr lvl="2"/>
            <a:r>
              <a:rPr lang="en-US"/>
              <a:t>Third level [Font: Arial, 18 </a:t>
            </a:r>
            <a:r>
              <a:rPr lang="en-US" err="1"/>
              <a:t>pt</a:t>
            </a:r>
            <a:r>
              <a:rPr lang="en-US"/>
              <a:t>]</a:t>
            </a:r>
          </a:p>
          <a:p>
            <a:pPr lvl="3"/>
            <a:r>
              <a:rPr lang="en-US"/>
              <a:t>Fourth level [Font: Arial, 18pt]</a:t>
            </a:r>
          </a:p>
          <a:p>
            <a:pPr lvl="4"/>
            <a:r>
              <a:rPr lang="en-US"/>
              <a:t>Fifth level [Font: Arial, 18pt]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8DABD-4B72-394B-80B3-42B700EA50C6}"/>
              </a:ext>
            </a:extLst>
          </p:cNvPr>
          <p:cNvSpPr/>
          <p:nvPr userDrawn="1"/>
        </p:nvSpPr>
        <p:spPr>
          <a:xfrm>
            <a:off x="0" y="0"/>
            <a:ext cx="12192000" cy="274320"/>
          </a:xfrm>
          <a:prstGeom prst="rect">
            <a:avLst/>
          </a:prstGeom>
          <a:solidFill>
            <a:srgbClr val="1A2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82C855DA-8AEF-4FF7-BAF5-185779F2AC8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877" y="780328"/>
            <a:ext cx="10962751" cy="11158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83D4EF"/>
                </a:solidFill>
              </a:defRPr>
            </a:lvl1pPr>
          </a:lstStyle>
          <a:p>
            <a:pPr lvl="0"/>
            <a:r>
              <a:rPr lang="en-US"/>
              <a:t>PAGE TITLE [Font: Arial Bold, 36pt]</a:t>
            </a:r>
          </a:p>
        </p:txBody>
      </p:sp>
    </p:spTree>
    <p:extLst>
      <p:ext uri="{BB962C8B-B14F-4D97-AF65-F5344CB8AC3E}">
        <p14:creationId xmlns:p14="http://schemas.microsoft.com/office/powerpoint/2010/main" val="623317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9E2D07CF-AC60-D446-924F-1E626F7BE3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994400" cy="4917440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5EE583-0812-F84F-B14A-B50E0F57F71A}"/>
              </a:ext>
            </a:extLst>
          </p:cNvPr>
          <p:cNvSpPr/>
          <p:nvPr userDrawn="1"/>
        </p:nvSpPr>
        <p:spPr>
          <a:xfrm>
            <a:off x="0" y="4917440"/>
            <a:ext cx="5994400" cy="1940561"/>
          </a:xfrm>
          <a:prstGeom prst="rect">
            <a:avLst/>
          </a:prstGeom>
          <a:solidFill>
            <a:srgbClr val="ED3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B7F2105B-5568-1B4A-AA27-8D0264A00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9519" y="5467263"/>
            <a:ext cx="3535362" cy="998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Call-Outs and important copy goes here: [Font: Arial, 18pt]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C351042-2347-C846-BC5F-7DDDC170C5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92997" y="485584"/>
            <a:ext cx="5719125" cy="1775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83D4EF"/>
                </a:solidFill>
              </a:defRPr>
            </a:lvl1pPr>
          </a:lstStyle>
          <a:p>
            <a:pPr lvl="0"/>
            <a:r>
              <a:rPr lang="en-US"/>
              <a:t>PAGE TITLE [Font: Arial Bold, 36pt]</a:t>
            </a:r>
          </a:p>
        </p:txBody>
      </p: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99037B85-F508-5645-8B3C-4D283163FA70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345078" y="4277995"/>
            <a:ext cx="5567045" cy="2082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04075FE0-0D5E-46DF-ABEF-4C6EDBDD21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92997" y="2445720"/>
            <a:ext cx="5638161" cy="1676631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rgbClr val="1A2857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1A2857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5pPr>
          </a:lstStyle>
          <a:p>
            <a:pPr lvl="0"/>
            <a:r>
              <a:rPr lang="en-US"/>
              <a:t>First level [Font: Arial, 30pt]</a:t>
            </a:r>
          </a:p>
          <a:p>
            <a:pPr lvl="1"/>
            <a:r>
              <a:rPr lang="en-US"/>
              <a:t>Second level [Font: Arial, 24pt]</a:t>
            </a:r>
          </a:p>
          <a:p>
            <a:pPr lvl="2"/>
            <a:r>
              <a:rPr lang="en-US"/>
              <a:t>Third level [Font: Arial, 18 </a:t>
            </a:r>
            <a:r>
              <a:rPr lang="en-US" err="1"/>
              <a:t>pt</a:t>
            </a:r>
            <a:r>
              <a:rPr lang="en-US"/>
              <a:t>]</a:t>
            </a:r>
          </a:p>
          <a:p>
            <a:pPr lvl="3"/>
            <a:r>
              <a:rPr lang="en-US"/>
              <a:t>Fourth level [Font: Arial, 18pt]</a:t>
            </a:r>
          </a:p>
          <a:p>
            <a:pPr lvl="4"/>
            <a:r>
              <a:rPr lang="en-US"/>
              <a:t>Fifth level [Font: Arial, 18pt]</a:t>
            </a:r>
          </a:p>
        </p:txBody>
      </p:sp>
    </p:spTree>
    <p:extLst>
      <p:ext uri="{BB962C8B-B14F-4D97-AF65-F5344CB8AC3E}">
        <p14:creationId xmlns:p14="http://schemas.microsoft.com/office/powerpoint/2010/main" val="717962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2419279-279A-BF4C-B04B-E5AD9B2C628A}"/>
              </a:ext>
            </a:extLst>
          </p:cNvPr>
          <p:cNvSpPr/>
          <p:nvPr userDrawn="1"/>
        </p:nvSpPr>
        <p:spPr>
          <a:xfrm>
            <a:off x="0" y="0"/>
            <a:ext cx="4432852" cy="6858000"/>
          </a:xfrm>
          <a:prstGeom prst="rect">
            <a:avLst/>
          </a:prstGeom>
          <a:solidFill>
            <a:srgbClr val="83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66CD9FB-930B-8B4F-B90D-3E04EB684D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7039" y="2495788"/>
            <a:ext cx="3769042" cy="2044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PAGE TITLE [Font: Arial, 36pt]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A49D5FB3-D84E-404E-999D-BD66674F9A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9891" y="389105"/>
            <a:ext cx="6905070" cy="6060333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rgbClr val="1A2857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1A2857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5pPr>
          </a:lstStyle>
          <a:p>
            <a:pPr lvl="0"/>
            <a:r>
              <a:rPr lang="en-US"/>
              <a:t>First level [Font: Arial, 30pt]</a:t>
            </a:r>
          </a:p>
          <a:p>
            <a:pPr lvl="1"/>
            <a:r>
              <a:rPr lang="en-US"/>
              <a:t>Second level [Font: Arial, 24pt]</a:t>
            </a:r>
          </a:p>
          <a:p>
            <a:pPr lvl="2"/>
            <a:r>
              <a:rPr lang="en-US"/>
              <a:t>Third level [Font: Arial, 18 </a:t>
            </a:r>
            <a:r>
              <a:rPr lang="en-US" err="1"/>
              <a:t>pt</a:t>
            </a:r>
            <a:r>
              <a:rPr lang="en-US"/>
              <a:t>]</a:t>
            </a:r>
          </a:p>
          <a:p>
            <a:pPr lvl="3"/>
            <a:r>
              <a:rPr lang="en-US"/>
              <a:t>Fourth level [Font: Arial, 18pt]</a:t>
            </a:r>
          </a:p>
          <a:p>
            <a:pPr lvl="4"/>
            <a:r>
              <a:rPr lang="en-US"/>
              <a:t>Fifth level [Font: Arial, 18pt]</a:t>
            </a:r>
          </a:p>
        </p:txBody>
      </p:sp>
    </p:spTree>
    <p:extLst>
      <p:ext uri="{BB962C8B-B14F-4D97-AF65-F5344CB8AC3E}">
        <p14:creationId xmlns:p14="http://schemas.microsoft.com/office/powerpoint/2010/main" val="166684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Slide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2651C3-4009-4B7E-A643-A0BA6C577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A77F1EF4-B9BC-8249-ABC9-EC8F06B55E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9094" y="2154618"/>
            <a:ext cx="7801442" cy="12743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1A2857"/>
                </a:solidFill>
              </a:defRPr>
            </a:lvl1pPr>
          </a:lstStyle>
          <a:p>
            <a:pPr lvl="0"/>
            <a:r>
              <a:rPr lang="en-US"/>
              <a:t>Presentation Title [Font: Arial Bold, 36pt]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A801EBF8-F75D-46C5-A216-FE2C9A7240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09094" y="3459774"/>
            <a:ext cx="6682761" cy="9924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1A2857"/>
                </a:solidFill>
              </a:defRPr>
            </a:lvl1pPr>
          </a:lstStyle>
          <a:p>
            <a:pPr lvl="0"/>
            <a:r>
              <a:rPr lang="en-US"/>
              <a:t>Presentation Subtitle [Font: Arial, 28pt]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8D764C1-C1AB-42A7-99E6-DABDF880E3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74410" y="4484534"/>
            <a:ext cx="5890419" cy="6620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A2857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Presented By: Name and Title [Font: Georgia, 20pt]</a:t>
            </a:r>
          </a:p>
        </p:txBody>
      </p:sp>
    </p:spTree>
    <p:extLst>
      <p:ext uri="{BB962C8B-B14F-4D97-AF65-F5344CB8AC3E}">
        <p14:creationId xmlns:p14="http://schemas.microsoft.com/office/powerpoint/2010/main" val="2791291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5EA3BCE-5650-2844-827E-00C245AE3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293" y="4621928"/>
            <a:ext cx="1257056" cy="127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B87F95-E9A6-4C26-A762-D62618264C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61806" y="6018928"/>
            <a:ext cx="3240031" cy="52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4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2136491-7820-8F48-A358-05066F1E4C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5974077" cy="6858000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46D46D19-325C-1B4E-9834-FB7AA48887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28398" y="474833"/>
            <a:ext cx="5638161" cy="16652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83D4EF"/>
                </a:solidFill>
              </a:defRPr>
            </a:lvl1pPr>
          </a:lstStyle>
          <a:p>
            <a:pPr lvl="0"/>
            <a:r>
              <a:rPr lang="en-US"/>
              <a:t>PAGE TITLE [Font: Arial Bold, 36pt]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BA130D-2C6E-8548-8073-1DC02762D159}"/>
              </a:ext>
            </a:extLst>
          </p:cNvPr>
          <p:cNvSpPr/>
          <p:nvPr userDrawn="1"/>
        </p:nvSpPr>
        <p:spPr>
          <a:xfrm>
            <a:off x="6319519" y="4859167"/>
            <a:ext cx="4205763" cy="1524001"/>
          </a:xfrm>
          <a:prstGeom prst="rect">
            <a:avLst/>
          </a:prstGeom>
          <a:solidFill>
            <a:srgbClr val="83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0DB07ED3-4CC5-8A4A-98FB-6EBD2CA16D8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54719" y="5353111"/>
            <a:ext cx="3535362" cy="5361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Call-Outs and important copy goes here. [Font: Arial, 18pt]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F5169A82-64DD-4150-9BF3-A1EDAE9D73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8398" y="2140086"/>
            <a:ext cx="5638161" cy="257783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rgbClr val="1A2857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1A2857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5pPr>
          </a:lstStyle>
          <a:p>
            <a:pPr lvl="0"/>
            <a:r>
              <a:rPr lang="en-US"/>
              <a:t>First level [Font: Arial, 30pt]</a:t>
            </a:r>
          </a:p>
          <a:p>
            <a:pPr lvl="1"/>
            <a:r>
              <a:rPr lang="en-US"/>
              <a:t>Second level [Font: Arial, 24pt]</a:t>
            </a:r>
          </a:p>
          <a:p>
            <a:pPr lvl="2"/>
            <a:r>
              <a:rPr lang="en-US"/>
              <a:t>Third level [Font: Arial, 18 </a:t>
            </a:r>
            <a:r>
              <a:rPr lang="en-US" err="1"/>
              <a:t>pt</a:t>
            </a:r>
            <a:r>
              <a:rPr lang="en-US"/>
              <a:t>]</a:t>
            </a:r>
          </a:p>
          <a:p>
            <a:pPr lvl="3"/>
            <a:r>
              <a:rPr lang="en-US"/>
              <a:t>Fourth level [Font: Arial, 18pt]</a:t>
            </a:r>
          </a:p>
          <a:p>
            <a:pPr lvl="4"/>
            <a:r>
              <a:rPr lang="en-US"/>
              <a:t>Fifth level [Font: Arial, 18pt]</a:t>
            </a:r>
          </a:p>
        </p:txBody>
      </p:sp>
    </p:spTree>
    <p:extLst>
      <p:ext uri="{BB962C8B-B14F-4D97-AF65-F5344CB8AC3E}">
        <p14:creationId xmlns:p14="http://schemas.microsoft.com/office/powerpoint/2010/main" val="259956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92A29F5-4B3B-CD4A-8126-F446CFFEDF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3998" y="1249363"/>
            <a:ext cx="4246562" cy="42465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F950D8FD-3C87-FD4C-98C0-AECE95625D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26678" y="1280160"/>
            <a:ext cx="3769042" cy="42468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600" b="1">
                <a:solidFill>
                  <a:srgbClr val="83D4EF"/>
                </a:solidFill>
              </a:defRPr>
            </a:lvl1pPr>
          </a:lstStyle>
          <a:p>
            <a:pPr lvl="0"/>
            <a:r>
              <a:rPr lang="en-US"/>
              <a:t>PAGE TITLE [Font: Arial Bold, 36pt]</a:t>
            </a:r>
          </a:p>
        </p:txBody>
      </p:sp>
    </p:spTree>
    <p:extLst>
      <p:ext uri="{BB962C8B-B14F-4D97-AF65-F5344CB8AC3E}">
        <p14:creationId xmlns:p14="http://schemas.microsoft.com/office/powerpoint/2010/main" val="218126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out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81F8AC-75F5-AC43-B0CD-1B397CF247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D58C685-B8F6-AC46-AB59-F76C6F3B1F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85989" y="2672308"/>
            <a:ext cx="4225897" cy="15133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Pull Out Quote</a:t>
            </a:r>
          </a:p>
          <a:p>
            <a:pPr lvl="0"/>
            <a:r>
              <a:rPr lang="en-US"/>
              <a:t>[Font: Arial, 36pt]</a:t>
            </a:r>
          </a:p>
        </p:txBody>
      </p:sp>
    </p:spTree>
    <p:extLst>
      <p:ext uri="{BB962C8B-B14F-4D97-AF65-F5344CB8AC3E}">
        <p14:creationId xmlns:p14="http://schemas.microsoft.com/office/powerpoint/2010/main" val="266302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FA4FA19F-F6C9-674B-BA8A-538CD6765D2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62000" y="995363"/>
            <a:ext cx="5089525" cy="47244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551068B-124D-4455-95A7-AE2E9C4C2A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28398" y="995363"/>
            <a:ext cx="5638161" cy="2010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83D4EF"/>
                </a:solidFill>
              </a:defRPr>
            </a:lvl1pPr>
          </a:lstStyle>
          <a:p>
            <a:pPr lvl="0"/>
            <a:r>
              <a:rPr lang="en-US"/>
              <a:t>PAGE TITLE [Font: Arial Bold]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5B48CD34-D747-4D43-88C0-4C9F8405FE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8398" y="3258765"/>
            <a:ext cx="5638161" cy="246099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rgbClr val="1A2857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1A2857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5pPr>
          </a:lstStyle>
          <a:p>
            <a:pPr lvl="0"/>
            <a:r>
              <a:rPr lang="en-US"/>
              <a:t>First level [Font: Arial, 30pt]</a:t>
            </a:r>
          </a:p>
          <a:p>
            <a:pPr lvl="1"/>
            <a:r>
              <a:rPr lang="en-US"/>
              <a:t>Second level [Font: Arial, 24pt]</a:t>
            </a:r>
          </a:p>
          <a:p>
            <a:pPr lvl="2"/>
            <a:r>
              <a:rPr lang="en-US"/>
              <a:t>Third level [Font: Arial, 18 </a:t>
            </a:r>
            <a:r>
              <a:rPr lang="en-US" err="1"/>
              <a:t>pt</a:t>
            </a:r>
            <a:r>
              <a:rPr lang="en-US"/>
              <a:t>]</a:t>
            </a:r>
          </a:p>
          <a:p>
            <a:pPr lvl="3"/>
            <a:r>
              <a:rPr lang="en-US"/>
              <a:t>Fourth level [Font: Arial, 18pt]</a:t>
            </a:r>
          </a:p>
          <a:p>
            <a:pPr lvl="4"/>
            <a:r>
              <a:rPr lang="en-US"/>
              <a:t>Fifth level [Font: Arial, 18pt]</a:t>
            </a:r>
          </a:p>
        </p:txBody>
      </p:sp>
    </p:spTree>
    <p:extLst>
      <p:ext uri="{BB962C8B-B14F-4D97-AF65-F5344CB8AC3E}">
        <p14:creationId xmlns:p14="http://schemas.microsoft.com/office/powerpoint/2010/main" val="254158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698DABD-4B72-394B-80B3-42B700EA50C6}"/>
              </a:ext>
            </a:extLst>
          </p:cNvPr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rgbClr val="1A2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D294B87-03CC-304B-88BD-9E8B309EA6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997" y="2247089"/>
            <a:ext cx="10962751" cy="391255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rgbClr val="1A2857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1A2857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5pPr>
          </a:lstStyle>
          <a:p>
            <a:pPr lvl="0"/>
            <a:r>
              <a:rPr lang="en-US"/>
              <a:t>First level [Font: Arial, 30pt]</a:t>
            </a:r>
          </a:p>
          <a:p>
            <a:pPr lvl="1"/>
            <a:r>
              <a:rPr lang="en-US"/>
              <a:t>Second level [Font: Arial, 24pt]</a:t>
            </a:r>
          </a:p>
          <a:p>
            <a:pPr lvl="2"/>
            <a:r>
              <a:rPr lang="en-US"/>
              <a:t>Third level [Font: Arial, 18 </a:t>
            </a:r>
            <a:r>
              <a:rPr lang="en-US" err="1"/>
              <a:t>pt</a:t>
            </a:r>
            <a:r>
              <a:rPr lang="en-US"/>
              <a:t>]</a:t>
            </a:r>
          </a:p>
          <a:p>
            <a:pPr lvl="3"/>
            <a:r>
              <a:rPr lang="en-US"/>
              <a:t>Fourth level [Font: Arial, 18pt]</a:t>
            </a:r>
          </a:p>
          <a:p>
            <a:pPr lvl="4"/>
            <a:r>
              <a:rPr lang="en-US"/>
              <a:t>Fifth level [Font: Arial, 18pt]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8DABD-4B72-394B-80B3-42B700EA50C6}"/>
              </a:ext>
            </a:extLst>
          </p:cNvPr>
          <p:cNvSpPr/>
          <p:nvPr userDrawn="1"/>
        </p:nvSpPr>
        <p:spPr>
          <a:xfrm>
            <a:off x="0" y="0"/>
            <a:ext cx="12192000" cy="274320"/>
          </a:xfrm>
          <a:prstGeom prst="rect">
            <a:avLst/>
          </a:prstGeom>
          <a:solidFill>
            <a:srgbClr val="1A2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82C855DA-8AEF-4FF7-BAF5-185779F2AC8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877" y="780328"/>
            <a:ext cx="10962751" cy="11158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83D4EF"/>
                </a:solidFill>
              </a:defRPr>
            </a:lvl1pPr>
          </a:lstStyle>
          <a:p>
            <a:pPr lvl="0"/>
            <a:r>
              <a:rPr lang="en-US"/>
              <a:t>PAGE TITLE [Font: Arial Bold, 36pt]</a:t>
            </a:r>
          </a:p>
        </p:txBody>
      </p:sp>
    </p:spTree>
    <p:extLst>
      <p:ext uri="{BB962C8B-B14F-4D97-AF65-F5344CB8AC3E}">
        <p14:creationId xmlns:p14="http://schemas.microsoft.com/office/powerpoint/2010/main" val="237669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9E2D07CF-AC60-D446-924F-1E626F7BE3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994400" cy="4917440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5EE583-0812-F84F-B14A-B50E0F57F71A}"/>
              </a:ext>
            </a:extLst>
          </p:cNvPr>
          <p:cNvSpPr/>
          <p:nvPr userDrawn="1"/>
        </p:nvSpPr>
        <p:spPr>
          <a:xfrm>
            <a:off x="0" y="4917440"/>
            <a:ext cx="5994400" cy="1940561"/>
          </a:xfrm>
          <a:prstGeom prst="rect">
            <a:avLst/>
          </a:prstGeom>
          <a:solidFill>
            <a:srgbClr val="ED3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B7F2105B-5568-1B4A-AA27-8D0264A00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9519" y="5467263"/>
            <a:ext cx="3535362" cy="998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Call-Outs and important copy goes here: [Font: Arial, 18pt]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C351042-2347-C846-BC5F-7DDDC170C5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92997" y="485584"/>
            <a:ext cx="5719125" cy="1775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83D4EF"/>
                </a:solidFill>
              </a:defRPr>
            </a:lvl1pPr>
          </a:lstStyle>
          <a:p>
            <a:pPr lvl="0"/>
            <a:r>
              <a:rPr lang="en-US"/>
              <a:t>PAGE TITLE [Font: Arial Bold, 36pt]</a:t>
            </a:r>
          </a:p>
        </p:txBody>
      </p: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99037B85-F508-5645-8B3C-4D283163FA70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345078" y="4277995"/>
            <a:ext cx="5567045" cy="2082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04075FE0-0D5E-46DF-ABEF-4C6EDBDD21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92997" y="2445720"/>
            <a:ext cx="5638161" cy="1676631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rgbClr val="1A2857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1A2857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5pPr>
          </a:lstStyle>
          <a:p>
            <a:pPr lvl="0"/>
            <a:r>
              <a:rPr lang="en-US"/>
              <a:t>First level [Font: Arial, 30pt]</a:t>
            </a:r>
          </a:p>
          <a:p>
            <a:pPr lvl="1"/>
            <a:r>
              <a:rPr lang="en-US"/>
              <a:t>Second level [Font: Arial, 24pt]</a:t>
            </a:r>
          </a:p>
          <a:p>
            <a:pPr lvl="2"/>
            <a:r>
              <a:rPr lang="en-US"/>
              <a:t>Third level [Font: Arial, 18 </a:t>
            </a:r>
            <a:r>
              <a:rPr lang="en-US" err="1"/>
              <a:t>pt</a:t>
            </a:r>
            <a:r>
              <a:rPr lang="en-US"/>
              <a:t>]</a:t>
            </a:r>
          </a:p>
          <a:p>
            <a:pPr lvl="3"/>
            <a:r>
              <a:rPr lang="en-US"/>
              <a:t>Fourth level [Font: Arial, 18pt]</a:t>
            </a:r>
          </a:p>
          <a:p>
            <a:pPr lvl="4"/>
            <a:r>
              <a:rPr lang="en-US"/>
              <a:t>Fifth level [Font: Arial, 18pt]</a:t>
            </a:r>
          </a:p>
        </p:txBody>
      </p:sp>
    </p:spTree>
    <p:extLst>
      <p:ext uri="{BB962C8B-B14F-4D97-AF65-F5344CB8AC3E}">
        <p14:creationId xmlns:p14="http://schemas.microsoft.com/office/powerpoint/2010/main" val="4035241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2419279-279A-BF4C-B04B-E5AD9B2C628A}"/>
              </a:ext>
            </a:extLst>
          </p:cNvPr>
          <p:cNvSpPr/>
          <p:nvPr userDrawn="1"/>
        </p:nvSpPr>
        <p:spPr>
          <a:xfrm>
            <a:off x="0" y="0"/>
            <a:ext cx="4432852" cy="6858000"/>
          </a:xfrm>
          <a:prstGeom prst="rect">
            <a:avLst/>
          </a:prstGeom>
          <a:solidFill>
            <a:srgbClr val="83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66CD9FB-930B-8B4F-B90D-3E04EB684D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7039" y="2495788"/>
            <a:ext cx="3769042" cy="2044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PAGE TITLE [Font: Arial, 36pt]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A49D5FB3-D84E-404E-999D-BD66674F9A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9891" y="389105"/>
            <a:ext cx="6905070" cy="6060333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rgbClr val="1A2857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rgbClr val="1A2857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800">
                <a:solidFill>
                  <a:srgbClr val="1A2857"/>
                </a:solidFill>
              </a:defRPr>
            </a:lvl5pPr>
          </a:lstStyle>
          <a:p>
            <a:pPr lvl="0"/>
            <a:r>
              <a:rPr lang="en-US"/>
              <a:t>First level [Font: Arial, 30pt]</a:t>
            </a:r>
          </a:p>
          <a:p>
            <a:pPr lvl="1"/>
            <a:r>
              <a:rPr lang="en-US"/>
              <a:t>Second level [Font: Arial, 24pt]</a:t>
            </a:r>
          </a:p>
          <a:p>
            <a:pPr lvl="2"/>
            <a:r>
              <a:rPr lang="en-US"/>
              <a:t>Third level [Font: Arial, 18 </a:t>
            </a:r>
            <a:r>
              <a:rPr lang="en-US" err="1"/>
              <a:t>pt</a:t>
            </a:r>
            <a:r>
              <a:rPr lang="en-US"/>
              <a:t>]</a:t>
            </a:r>
          </a:p>
          <a:p>
            <a:pPr lvl="3"/>
            <a:r>
              <a:rPr lang="en-US"/>
              <a:t>Fourth level [Font: Arial, 18pt]</a:t>
            </a:r>
          </a:p>
          <a:p>
            <a:pPr lvl="4"/>
            <a:r>
              <a:rPr lang="en-US"/>
              <a:t>Fifth level [Font: Arial, 18pt]</a:t>
            </a:r>
          </a:p>
        </p:txBody>
      </p:sp>
    </p:spTree>
    <p:extLst>
      <p:ext uri="{BB962C8B-B14F-4D97-AF65-F5344CB8AC3E}">
        <p14:creationId xmlns:p14="http://schemas.microsoft.com/office/powerpoint/2010/main" val="405277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184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50" r:id="rId3"/>
    <p:sldLayoutId id="2147483656" r:id="rId4"/>
    <p:sldLayoutId id="2147483652" r:id="rId5"/>
    <p:sldLayoutId id="2147483655" r:id="rId6"/>
    <p:sldLayoutId id="2147483676" r:id="rId7"/>
    <p:sldLayoutId id="2147483651" r:id="rId8"/>
    <p:sldLayoutId id="2147483649" r:id="rId9"/>
    <p:sldLayoutId id="2147483654" r:id="rId10"/>
  </p:sldLayoutIdLst>
  <p:hf sldNum="0" hdr="0" dt="0"/>
  <p:txStyles>
    <p:titleStyle>
      <a:lvl1pPr eaLnBrk="1" hangingPunct="1">
        <a:defRPr sz="3600" b="1">
          <a:solidFill>
            <a:srgbClr val="83D4E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eaLnBrk="1" hangingPunct="1">
        <a:buClr>
          <a:schemeClr val="tx2"/>
        </a:buClr>
        <a:buFont typeface="Wingdings" pitchFamily="2" charset="2"/>
        <a:buNone/>
        <a:defRPr sz="3000" b="0" i="0">
          <a:solidFill>
            <a:srgbClr val="4C4C4C">
              <a:alpha val="65000"/>
            </a:srgb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eaLnBrk="1" hangingPunct="1">
        <a:buClr>
          <a:schemeClr val="tx2"/>
        </a:buClr>
        <a:buFont typeface="Wingdings" pitchFamily="2" charset="2"/>
        <a:buNone/>
        <a:defRPr sz="2400" b="0" i="0">
          <a:solidFill>
            <a:srgbClr val="4C4C4C">
              <a:alpha val="65000"/>
            </a:srgb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eaLnBrk="1" hangingPunct="1">
        <a:buClr>
          <a:schemeClr val="tx2"/>
        </a:buClr>
        <a:buFont typeface="Wingdings" pitchFamily="2" charset="2"/>
        <a:buNone/>
        <a:defRPr sz="2000" b="0" i="0">
          <a:solidFill>
            <a:srgbClr val="4C4C4C">
              <a:alpha val="65000"/>
            </a:srgb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eaLnBrk="1" hangingPunct="1">
        <a:buClr>
          <a:schemeClr val="tx2"/>
        </a:buClr>
        <a:buFont typeface="Wingdings" pitchFamily="2" charset="2"/>
        <a:buNone/>
        <a:defRPr sz="1600" b="0" i="0">
          <a:solidFill>
            <a:srgbClr val="4C4C4C">
              <a:alpha val="65000"/>
            </a:srgb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eaLnBrk="1" hangingPunct="1">
        <a:buClr>
          <a:schemeClr val="tx2"/>
        </a:buClr>
        <a:buFont typeface="Wingdings" pitchFamily="2" charset="2"/>
        <a:buNone/>
        <a:defRPr sz="1200" b="0" i="0">
          <a:solidFill>
            <a:srgbClr val="4C4C4C">
              <a:alpha val="65000"/>
            </a:srgb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18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</p:sldLayoutIdLst>
  <p:hf sldNum="0" hdr="0" dt="0"/>
  <p:txStyles>
    <p:titleStyle>
      <a:lvl1pPr eaLnBrk="1" hangingPunct="1">
        <a:defRPr sz="3600" b="1">
          <a:solidFill>
            <a:srgbClr val="83D4E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eaLnBrk="1" hangingPunct="1">
        <a:buClr>
          <a:schemeClr val="tx2"/>
        </a:buClr>
        <a:buFont typeface="Wingdings" pitchFamily="2" charset="2"/>
        <a:buNone/>
        <a:defRPr sz="3000" b="0" i="0">
          <a:solidFill>
            <a:srgbClr val="4C4C4C">
              <a:alpha val="65000"/>
            </a:srgb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eaLnBrk="1" hangingPunct="1">
        <a:buClr>
          <a:schemeClr val="tx2"/>
        </a:buClr>
        <a:buFont typeface="Wingdings" pitchFamily="2" charset="2"/>
        <a:buNone/>
        <a:defRPr sz="2400" b="0" i="0">
          <a:solidFill>
            <a:srgbClr val="4C4C4C">
              <a:alpha val="65000"/>
            </a:srgb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eaLnBrk="1" hangingPunct="1">
        <a:buClr>
          <a:schemeClr val="tx2"/>
        </a:buClr>
        <a:buFont typeface="Wingdings" pitchFamily="2" charset="2"/>
        <a:buNone/>
        <a:defRPr sz="2000" b="0" i="0">
          <a:solidFill>
            <a:srgbClr val="4C4C4C">
              <a:alpha val="65000"/>
            </a:srgb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eaLnBrk="1" hangingPunct="1">
        <a:buClr>
          <a:schemeClr val="tx2"/>
        </a:buClr>
        <a:buFont typeface="Wingdings" pitchFamily="2" charset="2"/>
        <a:buNone/>
        <a:defRPr sz="1600" b="0" i="0">
          <a:solidFill>
            <a:srgbClr val="4C4C4C">
              <a:alpha val="65000"/>
            </a:srgb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eaLnBrk="1" hangingPunct="1">
        <a:buClr>
          <a:schemeClr val="tx2"/>
        </a:buClr>
        <a:buFont typeface="Wingdings" pitchFamily="2" charset="2"/>
        <a:buNone/>
        <a:defRPr sz="1200" b="0" i="0">
          <a:solidFill>
            <a:srgbClr val="4C4C4C">
              <a:alpha val="65000"/>
            </a:srgb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C949FD2-8A08-47FA-A0DC-237663DA4210}"/>
              </a:ext>
            </a:extLst>
          </p:cNvPr>
          <p:cNvSpPr txBox="1"/>
          <p:nvPr/>
        </p:nvSpPr>
        <p:spPr>
          <a:xfrm>
            <a:off x="698643" y="2436517"/>
            <a:ext cx="7110232" cy="9924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757"/>
              </a:buClr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1D275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Presented by:	 John Eustice, Senior Trial </a:t>
            </a:r>
            <a:r>
              <a:rPr lang="en-US" sz="2300" kern="0" dirty="0">
                <a:solidFill>
                  <a:srgbClr val="1D2757"/>
                </a:solidFill>
                <a:latin typeface="Arial" panose="020B0604020202020204"/>
                <a:cs typeface="Arial" panose="020B0604020202020204" pitchFamily="34" charset="0"/>
              </a:rPr>
              <a:t>Attorney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1D2757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757"/>
              </a:buClr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1D275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		 Serena Anand, Trial Attorney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757"/>
              </a:buClr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1D275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		 Thomas Mendel, Trial Attorney</a:t>
            </a: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757"/>
              </a:buClr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1D275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300" b="0" i="1" u="none" strike="noStrike" kern="0" cap="none" spc="0" normalizeH="0" baseline="0" noProof="0" dirty="0">
                <a:ln>
                  <a:noFill/>
                </a:ln>
                <a:solidFill>
                  <a:srgbClr val="1D275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Complaint Counsel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757"/>
              </a:buClr>
              <a:buSzTx/>
              <a:buFontTx/>
              <a:buNone/>
              <a:tabLst/>
              <a:defRPr/>
            </a:pPr>
            <a:r>
              <a:rPr kumimoji="0" lang="en-US" sz="2300" b="0" i="1" u="none" strike="noStrike" kern="0" cap="none" spc="0" normalizeH="0" baseline="0" noProof="0" dirty="0">
                <a:ln>
                  <a:noFill/>
                </a:ln>
                <a:solidFill>
                  <a:srgbClr val="1D275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		 Division of Enforcement and Litigation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rgbClr val="1A28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67DD07-ABE5-6A95-825E-9FBE31CE371A}"/>
              </a:ext>
            </a:extLst>
          </p:cNvPr>
          <p:cNvSpPr txBox="1"/>
          <p:nvPr/>
        </p:nvSpPr>
        <p:spPr>
          <a:xfrm>
            <a:off x="226031" y="308225"/>
            <a:ext cx="6682761" cy="11815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03851D1-1A45-4FDF-90A9-1DFFEA3475BF}"/>
              </a:ext>
            </a:extLst>
          </p:cNvPr>
          <p:cNvSpPr txBox="1">
            <a:spLocks/>
          </p:cNvSpPr>
          <p:nvPr/>
        </p:nvSpPr>
        <p:spPr>
          <a:xfrm>
            <a:off x="698643" y="852562"/>
            <a:ext cx="7801442" cy="12743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eaLnBrk="1" hangingPunct="1">
              <a:buClr>
                <a:schemeClr val="tx2"/>
              </a:buClr>
              <a:buFont typeface="Wingdings" pitchFamily="2" charset="2"/>
              <a:buNone/>
              <a:defRPr sz="3600" b="1" i="0">
                <a:solidFill>
                  <a:srgbClr val="1A28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eaLnBrk="1" hangingPunct="1">
              <a:buClr>
                <a:schemeClr val="tx2"/>
              </a:buClr>
              <a:buFont typeface="Wingdings" pitchFamily="2" charset="2"/>
              <a:buNone/>
              <a:defRPr sz="2400" b="0" i="0">
                <a:solidFill>
                  <a:srgbClr val="4C4C4C">
                    <a:alpha val="6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eaLnBrk="1" hangingPunct="1">
              <a:buClr>
                <a:schemeClr val="tx2"/>
              </a:buClr>
              <a:buFont typeface="Wingdings" pitchFamily="2" charset="2"/>
              <a:buNone/>
              <a:defRPr sz="2000" b="0" i="0">
                <a:solidFill>
                  <a:srgbClr val="4C4C4C">
                    <a:alpha val="6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eaLnBrk="1" hangingPunct="1">
              <a:buClr>
                <a:schemeClr val="tx2"/>
              </a:buClr>
              <a:buFont typeface="Wingdings" pitchFamily="2" charset="2"/>
              <a:buNone/>
              <a:defRPr sz="1600" b="0" i="0">
                <a:solidFill>
                  <a:srgbClr val="4C4C4C">
                    <a:alpha val="6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eaLnBrk="1" hangingPunct="1">
              <a:buClr>
                <a:schemeClr val="tx2"/>
              </a:buClr>
              <a:buFont typeface="Wingdings" pitchFamily="2" charset="2"/>
              <a:buNone/>
              <a:defRPr sz="1200" b="0" i="0">
                <a:solidFill>
                  <a:srgbClr val="4C4C4C">
                    <a:alpha val="6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757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Matter of Amazon.com, Inc.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757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CPSC Docket No.:  21-2</a:t>
            </a:r>
          </a:p>
        </p:txBody>
      </p:sp>
    </p:spTree>
    <p:extLst>
      <p:ext uri="{BB962C8B-B14F-4D97-AF65-F5344CB8AC3E}">
        <p14:creationId xmlns:p14="http://schemas.microsoft.com/office/powerpoint/2010/main" val="4234054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188BF-8CC9-3BEB-8584-7DD9A08573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111" y="1705989"/>
            <a:ext cx="11924510" cy="3912550"/>
          </a:xfrm>
          <a:prstGeom prst="rect">
            <a:avLst/>
          </a:prstGeom>
        </p:spPr>
        <p:txBody>
          <a:bodyPr anchor="ctr"/>
          <a:lstStyle/>
          <a:p>
            <a:pPr marL="0" indent="0">
              <a:spcAft>
                <a:spcPts val="100"/>
              </a:spcAft>
              <a:buNone/>
            </a:pPr>
            <a:endParaRPr lang="pt-BR" sz="2000" b="1" dirty="0"/>
          </a:p>
          <a:p>
            <a:pPr>
              <a:spcAft>
                <a:spcPts val="100"/>
              </a:spcAft>
            </a:pPr>
            <a:r>
              <a:rPr lang="en-US" sz="1750" dirty="0"/>
              <a:t>The word “recall” in the heading and text. </a:t>
            </a:r>
            <a:r>
              <a:rPr lang="en-US" sz="1750" i="1" dirty="0"/>
              <a:t>16 C.F.R. § 1115.27(a)</a:t>
            </a:r>
          </a:p>
          <a:p>
            <a:pPr>
              <a:spcAft>
                <a:spcPts val="100"/>
              </a:spcAft>
            </a:pPr>
            <a:r>
              <a:rPr lang="en-US" sz="1750" dirty="0"/>
              <a:t>A photograph of the product at issue. </a:t>
            </a:r>
            <a:r>
              <a:rPr lang="en-US" sz="1750" i="1" dirty="0"/>
              <a:t>15 U.S.C. § 2064(i)(2)(A)(iii); 16 C.F.R. § 1115.27(c)(6)</a:t>
            </a:r>
          </a:p>
          <a:p>
            <a:pPr>
              <a:spcAft>
                <a:spcPts val="100"/>
              </a:spcAft>
            </a:pPr>
            <a:r>
              <a:rPr lang="en-US" sz="1750" dirty="0"/>
              <a:t>A description of the action being taken with respect to the product. </a:t>
            </a:r>
            <a:r>
              <a:rPr lang="en-US" sz="1750" i="1" dirty="0"/>
              <a:t>15 U.S.C. § 2064(i)(2)(B); 16 C.F.R. § 1115.27(d)</a:t>
            </a:r>
          </a:p>
          <a:p>
            <a:pPr>
              <a:spcAft>
                <a:spcPts val="100"/>
              </a:spcAft>
            </a:pPr>
            <a:r>
              <a:rPr lang="en-US" sz="1750" dirty="0"/>
              <a:t>The number of units of the product with respect to which the action is being taken. </a:t>
            </a:r>
            <a:r>
              <a:rPr lang="en-US" sz="1750" i="1" dirty="0"/>
              <a:t>15 U.S.C. § 2064(i)(2)(C); 16 C.F.R. § 1115.27(e)</a:t>
            </a:r>
          </a:p>
          <a:p>
            <a:pPr>
              <a:spcAft>
                <a:spcPts val="100"/>
              </a:spcAft>
            </a:pPr>
            <a:r>
              <a:rPr lang="en-US" sz="1750" dirty="0"/>
              <a:t>A description of the substantial product hazard and the reasons for the action, </a:t>
            </a:r>
            <a:r>
              <a:rPr lang="en-US" sz="1750" i="1" dirty="0"/>
              <a:t>15 U.S.C. § 2064(i)(2)(D)</a:t>
            </a:r>
            <a:r>
              <a:rPr lang="en-US" sz="1750" dirty="0"/>
              <a:t>, enabling consumers to readily identify and understand the risks and potential injuries or deaths. </a:t>
            </a:r>
            <a:r>
              <a:rPr lang="en-US" sz="1750" i="1" dirty="0"/>
              <a:t>16 C.F.R. § 1115.27(f)</a:t>
            </a:r>
          </a:p>
          <a:p>
            <a:pPr>
              <a:spcAft>
                <a:spcPts val="100"/>
              </a:spcAft>
            </a:pPr>
            <a:r>
              <a:rPr lang="en-US" sz="1750" dirty="0"/>
              <a:t>An identification of the manufacturers and country of manufacture. </a:t>
            </a:r>
            <a:r>
              <a:rPr lang="en-US" sz="1750" i="1" dirty="0"/>
              <a:t>15 U.S.C. § 2064(i)(2)(E); 16 C.F.R. § 1115.27(h)-(i)</a:t>
            </a:r>
          </a:p>
          <a:p>
            <a:pPr>
              <a:spcAft>
                <a:spcPts val="100"/>
              </a:spcAft>
            </a:pPr>
            <a:r>
              <a:rPr lang="en-US" sz="1750" dirty="0"/>
              <a:t>The dates between which the product was manufactured and sold. </a:t>
            </a:r>
            <a:r>
              <a:rPr lang="en-US" sz="1750" i="1" dirty="0"/>
              <a:t>15 U.S.C. § 2064(i)(2)(F); 16 C.F.R. § 1115.27(h)-(k)</a:t>
            </a:r>
          </a:p>
          <a:p>
            <a:pPr>
              <a:spcAft>
                <a:spcPts val="100"/>
              </a:spcAft>
            </a:pPr>
            <a:r>
              <a:rPr lang="en-US" sz="1750" dirty="0"/>
              <a:t>The approximate retail price or price range of the product. </a:t>
            </a:r>
            <a:r>
              <a:rPr lang="en-US" sz="1750" i="1" dirty="0"/>
              <a:t>16 C.F.R</a:t>
            </a:r>
            <a:r>
              <a:rPr lang="en-US" sz="1750" dirty="0"/>
              <a:t>. § 1115.27(l)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>
                <a:srgbClr val="1D275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50" dirty="0"/>
              <a:t>A description of all incidents, injuries, and deaths associated wit the product. </a:t>
            </a:r>
            <a:r>
              <a:rPr lang="en-US" sz="1750" i="1" dirty="0"/>
              <a:t>15 U.S.C. § 2064(i)(2)(G); </a:t>
            </a:r>
            <a:r>
              <a:rPr kumimoji="0" lang="en-US" sz="1750" b="0" i="1" u="none" strike="noStrike" kern="0" cap="none" spc="0" normalizeH="0" baseline="0" noProof="0" dirty="0">
                <a:ln>
                  <a:noFill/>
                </a:ln>
                <a:solidFill>
                  <a:srgbClr val="1A285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 C.F.R</a:t>
            </a:r>
            <a:r>
              <a:rPr kumimoji="0" lang="en-US" sz="1750" b="0" i="0" u="none" strike="noStrike" kern="0" cap="none" spc="0" normalizeH="0" baseline="0" noProof="0" dirty="0">
                <a:ln>
                  <a:noFill/>
                </a:ln>
                <a:solidFill>
                  <a:srgbClr val="1A285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§ 1115.27(m)</a:t>
            </a:r>
            <a:endParaRPr lang="en-US" sz="1750" dirty="0"/>
          </a:p>
          <a:p>
            <a:pPr>
              <a:spcAft>
                <a:spcPts val="100"/>
              </a:spcAft>
            </a:pPr>
            <a:r>
              <a:rPr lang="en-US" sz="1750" dirty="0"/>
              <a:t>A description of any information a consumer needs in order to obtain a remedy or information about a remedy, such as mailing addresses, telephone numbers, fax numbers, and email addresses. </a:t>
            </a:r>
            <a:r>
              <a:rPr lang="en-US" sz="1750" i="1" dirty="0"/>
              <a:t>15 U.S.C. § 2064(i)(2)(H); 16 C.F.R. § 1115.27(n)</a:t>
            </a:r>
          </a:p>
          <a:p>
            <a:pPr marL="152400" algn="l">
              <a:spcBef>
                <a:spcPts val="300"/>
              </a:spcBef>
              <a:spcAft>
                <a:spcPts val="100"/>
              </a:spcAft>
            </a:pPr>
            <a:r>
              <a:rPr lang="en-US" sz="1750" dirty="0"/>
              <a:t>Any other information as the Commission deems appropriate. </a:t>
            </a:r>
            <a:r>
              <a:rPr lang="pt-BR" sz="1750" i="1" dirty="0"/>
              <a:t>15 U.S.C. § 2064(I); 16 C.F.R. § 1115.27(o)</a:t>
            </a:r>
            <a:br>
              <a:rPr lang="en-US" sz="1400" i="1" dirty="0"/>
            </a:br>
            <a:endParaRPr lang="en-US" sz="1800" i="1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4758FF-9A1D-D9A5-C52B-75E5BF5422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0894" y="345795"/>
            <a:ext cx="10962751" cy="1115876"/>
          </a:xfrm>
        </p:spPr>
        <p:txBody>
          <a:bodyPr>
            <a:normAutofit fontScale="92500"/>
          </a:bodyPr>
          <a:lstStyle/>
          <a:p>
            <a:r>
              <a:rPr lang="en-US" dirty="0"/>
              <a:t>Content Deficiencies in Amazon’s Unilateral Message</a:t>
            </a:r>
            <a:endParaRPr lang="en-US" sz="3600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6380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4758FF-9A1D-D9A5-C52B-75E5BF5422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Notice – Legal Standard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188BF-8CC9-3BEB-8584-7DD9A08573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sz="2400" b="1" dirty="0"/>
              <a:t>NOTICE OF DEFECT OR FAILURE TO COMPLY; MAIL NOTICE.  </a:t>
            </a:r>
            <a:r>
              <a:rPr lang="en-US" sz="2400" dirty="0"/>
              <a:t>If the Commission determines . . . that a product distributed in commerce presents a substantial product hazard and that notice is required in order to adequately protect the public from such substantial product hazard . . . The Commission may order . . . any distributor . . . of the product to take any one or more of the following actions.</a:t>
            </a:r>
            <a:endParaRPr lang="en-US" sz="2400" u="sng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15 U.S.C. § 2064(c)(1)</a:t>
            </a:r>
          </a:p>
        </p:txBody>
      </p:sp>
    </p:spTree>
    <p:extLst>
      <p:ext uri="{BB962C8B-B14F-4D97-AF65-F5344CB8AC3E}">
        <p14:creationId xmlns:p14="http://schemas.microsoft.com/office/powerpoint/2010/main" val="2496497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4758FF-9A1D-D9A5-C52B-75E5BF5422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Public Notice &amp; Direct Notice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188BF-8CC9-3BEB-8584-7DD9A08573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r>
              <a:rPr lang="en-US" sz="2400" dirty="0"/>
              <a:t>“To give public notice of the defect . . . including posting clear and conspicuous notice on its Internet website. . . .”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	15 U.S.C. § 2064(c)(1)(C)</a:t>
            </a:r>
          </a:p>
          <a:p>
            <a:endParaRPr lang="en-US" sz="2400" dirty="0"/>
          </a:p>
          <a:p>
            <a:r>
              <a:rPr lang="en-US" sz="2400" dirty="0"/>
              <a:t>“To mail notice to every person to whom the person required to give such notice knows such product was delivered or sold.”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	15 U.S.C. § 2064(c)(1)(F)</a:t>
            </a:r>
          </a:p>
        </p:txBody>
      </p:sp>
    </p:spTree>
    <p:extLst>
      <p:ext uri="{BB962C8B-B14F-4D97-AF65-F5344CB8AC3E}">
        <p14:creationId xmlns:p14="http://schemas.microsoft.com/office/powerpoint/2010/main" val="2203152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4758FF-9A1D-D9A5-C52B-75E5BF5422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Discretion as to Form and Content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188BF-8CC9-3BEB-8584-7DD9A08573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r>
              <a:rPr lang="en-US" sz="3200" dirty="0"/>
              <a:t>“Any such order shall specify the form and content of any notice required to be given under such order.”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	15 U.S.C. § 2064(c)</a:t>
            </a:r>
          </a:p>
        </p:txBody>
      </p:sp>
    </p:spTree>
    <p:extLst>
      <p:ext uri="{BB962C8B-B14F-4D97-AF65-F5344CB8AC3E}">
        <p14:creationId xmlns:p14="http://schemas.microsoft.com/office/powerpoint/2010/main" val="125894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01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6FB8D-4D4E-0FDE-6F91-7235EA42BF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038" y="2495788"/>
            <a:ext cx="3980369" cy="2044019"/>
          </a:xfrm>
        </p:spPr>
        <p:txBody>
          <a:bodyPr>
            <a:normAutofit fontScale="92500"/>
          </a:bodyPr>
          <a:lstStyle/>
          <a:p>
            <a:r>
              <a:rPr lang="en-US" dirty="0"/>
              <a:t>What is a “Distributor” Under the CPSA?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049DAB-7474-281A-CFD7-D00356E4CE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59892" y="201702"/>
            <a:ext cx="6905070" cy="6060333"/>
          </a:xfrm>
        </p:spPr>
        <p:txBody>
          <a:bodyPr anchor="ctr"/>
          <a:lstStyle/>
          <a:p>
            <a:pPr marL="0" indent="0">
              <a:buNone/>
            </a:pPr>
            <a:r>
              <a:rPr lang="en-US" b="1" dirty="0"/>
              <a:t>DISTRIBUTOR.  </a:t>
            </a:r>
            <a:r>
              <a:rPr lang="en-US" dirty="0"/>
              <a:t>The term “distributor” means a person to whom a consumer product is delivered or sold for purposes of distribution in commerce, except that such term does not include a manufacturer or retailer of such product.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15 U.S.C. § 2052(a)(8)</a:t>
            </a:r>
          </a:p>
        </p:txBody>
      </p:sp>
    </p:spTree>
    <p:extLst>
      <p:ext uri="{BB962C8B-B14F-4D97-AF65-F5344CB8AC3E}">
        <p14:creationId xmlns:p14="http://schemas.microsoft.com/office/powerpoint/2010/main" val="295475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6FB8D-4D4E-0FDE-6F91-7235EA42BF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038" y="2495788"/>
            <a:ext cx="3980369" cy="2044019"/>
          </a:xfrm>
        </p:spPr>
        <p:txBody>
          <a:bodyPr>
            <a:normAutofit/>
          </a:bodyPr>
          <a:lstStyle/>
          <a:p>
            <a:r>
              <a:rPr lang="en-US" dirty="0"/>
              <a:t>“Distribution in Commerce”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049DAB-7474-281A-CFD7-D00356E4CE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59892" y="201702"/>
            <a:ext cx="6905070" cy="6060333"/>
          </a:xfrm>
        </p:spPr>
        <p:txBody>
          <a:bodyPr anchor="ctr"/>
          <a:lstStyle/>
          <a:p>
            <a:pPr marL="0" indent="0">
              <a:buNone/>
            </a:pPr>
            <a:r>
              <a:rPr lang="en-US" b="1" dirty="0"/>
              <a:t>DISTRIBUTION IN COMMERCE.  </a:t>
            </a:r>
            <a:r>
              <a:rPr lang="en-US" dirty="0"/>
              <a:t>The term[] “to distribute in commerce” . . . mean[s] to sell in commerce, to introduce or deliver for introduction into commerce, or to hold for sale or distribution after introduction into commerce.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15 U.S.C. § 2052(a)(7)</a:t>
            </a:r>
          </a:p>
        </p:txBody>
      </p:sp>
    </p:spTree>
    <p:extLst>
      <p:ext uri="{BB962C8B-B14F-4D97-AF65-F5344CB8AC3E}">
        <p14:creationId xmlns:p14="http://schemas.microsoft.com/office/powerpoint/2010/main" val="3159648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6FB8D-4D4E-0FDE-6F91-7235EA42BF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038" y="2495788"/>
            <a:ext cx="3980369" cy="20440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is a “Third-Party Logistics Provider” Under the CPSA?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049DAB-7474-281A-CFD7-D00356E4CE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59892" y="201702"/>
            <a:ext cx="6905070" cy="6060333"/>
          </a:xfrm>
        </p:spPr>
        <p:txBody>
          <a:bodyPr anchor="ctr"/>
          <a:lstStyle/>
          <a:p>
            <a:pPr marL="0" indent="0">
              <a:buNone/>
            </a:pPr>
            <a:r>
              <a:rPr lang="en-US" b="1" dirty="0"/>
              <a:t>THIRD-PARTY LOGISTICS PROVIDER.  </a:t>
            </a:r>
            <a:r>
              <a:rPr lang="en-US" dirty="0"/>
              <a:t>The term “third-party logistics provider” means a person who solely receives, holds, or otherwise transports a consumer product in the ordinary course of business but who does not take title to the product.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15 U.S.C. § 2052(a)(16)</a:t>
            </a:r>
          </a:p>
        </p:txBody>
      </p:sp>
    </p:spTree>
    <p:extLst>
      <p:ext uri="{BB962C8B-B14F-4D97-AF65-F5344CB8AC3E}">
        <p14:creationId xmlns:p14="http://schemas.microsoft.com/office/powerpoint/2010/main" val="98394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6FB8D-4D4E-0FDE-6F91-7235EA42BF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038" y="2495788"/>
            <a:ext cx="3980369" cy="2044019"/>
          </a:xfrm>
        </p:spPr>
        <p:txBody>
          <a:bodyPr>
            <a:normAutofit/>
          </a:bodyPr>
          <a:lstStyle/>
          <a:p>
            <a:r>
              <a:rPr lang="en-US" dirty="0"/>
              <a:t>Exemption Provision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049DAB-7474-281A-CFD7-D00356E4CE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59892" y="201702"/>
            <a:ext cx="6905070" cy="6060333"/>
          </a:xfrm>
        </p:spPr>
        <p:txBody>
          <a:bodyPr anchor="ctr"/>
          <a:lstStyle/>
          <a:p>
            <a:pPr marL="0" indent="0">
              <a:buNone/>
            </a:pPr>
            <a:r>
              <a:rPr lang="en-US" sz="2800" b="1" dirty="0"/>
              <a:t>COMMON CARRIERS, CONTRACT CARRIERS, AND FREIGHT FORWARDERS.  </a:t>
            </a:r>
            <a:r>
              <a:rPr lang="en-US" sz="2800" dirty="0"/>
              <a:t>A common carrier, contract carrier, third party logistics provider, or freight forwarder shall not, for purposes of this Act, be deemed to be a manufacturer, distributor, or retailer of a consumer product solely by reason of receiving or transporting a consumer product in the ordinary course of its business as such a carrier or forwarder.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15 U.S.C. § 2052(b)</a:t>
            </a:r>
          </a:p>
        </p:txBody>
      </p:sp>
    </p:spTree>
    <p:extLst>
      <p:ext uri="{BB962C8B-B14F-4D97-AF65-F5344CB8AC3E}">
        <p14:creationId xmlns:p14="http://schemas.microsoft.com/office/powerpoint/2010/main" val="16909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4758FF-9A1D-D9A5-C52B-75E5BF5422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Amazon’s Attempted Rewrite of the CPSA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188BF-8CC9-3BEB-8584-7DD9A08573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8200" y="250722"/>
            <a:ext cx="7353300" cy="6534149"/>
          </a:xfrm>
        </p:spPr>
        <p:txBody>
          <a:bodyPr anchor="ctr"/>
          <a:lstStyle/>
          <a:p>
            <a:pPr marR="457200" hangingPunct="0"/>
            <a:r>
              <a:rPr lang="en-US" sz="2000" dirty="0">
                <a:latin typeface="+mj-lt"/>
                <a:ea typeface="Times New Roman" panose="02020603050405020304" pitchFamily="18" charset="0"/>
              </a:rPr>
              <a:t>The term “distributor” means a person to whom a consumer product is </a:t>
            </a:r>
            <a:r>
              <a:rPr lang="en-US" sz="2000" strike="sngStrike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delivered or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 sold</a:t>
            </a:r>
            <a:r>
              <a:rPr lang="en-US" sz="2000" i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, who takes title to the product</a:t>
            </a:r>
            <a:r>
              <a:rPr lang="en-US" sz="20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for purposes of distribution in commerce, except that such term does not include a manufacturer or retailer of such product.</a:t>
            </a:r>
          </a:p>
          <a:p>
            <a:pPr marL="0" marR="457200" indent="0" hangingPunct="0">
              <a:buNone/>
            </a:pP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marL="457200" marR="45720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The term “third-party logistics provider” means a person who </a:t>
            </a:r>
            <a:r>
              <a:rPr lang="en-US" sz="2000" strike="sngStrike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solely</a:t>
            </a:r>
            <a:r>
              <a:rPr lang="en-US" sz="2000" i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, regardless of other activities, 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receives, holds, or otherwise transports a consumer product in the ordinary course of business but who does not take title to the product.</a:t>
            </a:r>
          </a:p>
          <a:p>
            <a:pPr marL="0" marR="45720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57200" marR="45720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A common carrier, contract carrier, third party logistics provider, or freight forwarder shall not, for purposes of this Act, be deemed to be a manufacturer, distributor, or retailer of a consumer product </a:t>
            </a:r>
            <a:r>
              <a:rPr lang="en-US" sz="2000" strike="sngStrike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solely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 by reason of receiving</a:t>
            </a:r>
            <a:r>
              <a:rPr lang="en-US" sz="20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holding</a:t>
            </a:r>
            <a:r>
              <a:rPr lang="en-US" sz="20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,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 or transporting a consumer product </a:t>
            </a:r>
            <a:r>
              <a:rPr lang="en-US" sz="2000" i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or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by providing a myriad of other services related to the sale of the product</a:t>
            </a:r>
            <a:r>
              <a:rPr lang="en-US" sz="20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strike="sngStrike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in the ordinary course of its business as such a carrier or forwarder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0" marR="45720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4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B2D5CB-E185-4C4E-B644-E2842EF52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Refund, Repair, Replacement – Legal Standard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633C4-7D3A-4C9D-8220-AAD41A156B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REPAIR; REPLACEMENT; REFUNDS; ACTION PLAN.  </a:t>
            </a:r>
            <a:r>
              <a:rPr lang="en-US" sz="2800" dirty="0"/>
              <a:t>If the Commission determines . . . that a product distributed in commerce presents a substantial product hazard and that action under this subsection is in the public interest, it may order . . . and to take any one or more of the following actions it determines to be in the public interest: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15 U.S.C. § 2064(d)(1)</a:t>
            </a:r>
          </a:p>
        </p:txBody>
      </p:sp>
    </p:spTree>
    <p:extLst>
      <p:ext uri="{BB962C8B-B14F-4D97-AF65-F5344CB8AC3E}">
        <p14:creationId xmlns:p14="http://schemas.microsoft.com/office/powerpoint/2010/main" val="85038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239328-FBC4-4B66-B5E4-433804B615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Authority to Direct Refund Conditions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D9EBE-492B-4DBA-94D3-F90B854819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“The Commission shall specify in the order the persons to whom refunds must be made . . . .”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15 U.S.C. § 2064(d)(2)</a:t>
            </a:r>
          </a:p>
          <a:p>
            <a:pPr marL="0" indent="0" algn="l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60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4758FF-9A1D-D9A5-C52B-75E5BF5422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Mandatory Content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188BF-8CC9-3BEB-8584-7DD9A08573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lIns="91440" tIns="45720" rIns="91440" bIns="45720" anchor="ctr"/>
          <a:lstStyle/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REQUIREMENTS FOR RECALL NOTICES. </a:t>
            </a:r>
            <a:r>
              <a:rPr lang="en-US" sz="2400" dirty="0">
                <a:latin typeface="Arial"/>
                <a:cs typeface="Arial"/>
              </a:rPr>
              <a:t>Except to the extent that the Commission determines with respect to a particular product that one or more of the following items is unnecessary or inappropriate under the circumstances, the notice shall include the following: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15 U.S.C. § 2064(i)(2)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RECALL NOTICE CONTENT REQUIREMENTS. </a:t>
            </a:r>
            <a:r>
              <a:rPr lang="en-US" sz="2400" dirty="0">
                <a:latin typeface="Arial"/>
                <a:cs typeface="Arial"/>
              </a:rPr>
              <a:t>Except as provided in § 1115.29, every recall notice must include the information set forth below: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16 C.F.R. § 1115.27 </a:t>
            </a:r>
          </a:p>
        </p:txBody>
      </p:sp>
    </p:spTree>
    <p:extLst>
      <p:ext uri="{BB962C8B-B14F-4D97-AF65-F5344CB8AC3E}">
        <p14:creationId xmlns:p14="http://schemas.microsoft.com/office/powerpoint/2010/main" val="1693680180"/>
      </p:ext>
    </p:extLst>
  </p:cSld>
  <p:clrMapOvr>
    <a:masterClrMapping/>
  </p:clrMapOvr>
</p:sld>
</file>

<file path=ppt/theme/theme1.xml><?xml version="1.0" encoding="utf-8"?>
<a:theme xmlns:a="http://schemas.openxmlformats.org/drawingml/2006/main" name="18-ABC-0078_PPTTemplate">
  <a:themeElements>
    <a:clrScheme name="CPSC">
      <a:dk1>
        <a:srgbClr val="1D2757"/>
      </a:dk1>
      <a:lt1>
        <a:srgbClr val="83D3EF"/>
      </a:lt1>
      <a:dk2>
        <a:srgbClr val="1D2757"/>
      </a:dk2>
      <a:lt2>
        <a:srgbClr val="FFFFFF"/>
      </a:lt2>
      <a:accent1>
        <a:srgbClr val="83D3EF"/>
      </a:accent1>
      <a:accent2>
        <a:srgbClr val="CF1F2F"/>
      </a:accent2>
      <a:accent3>
        <a:srgbClr val="EE334F"/>
      </a:accent3>
      <a:accent4>
        <a:srgbClr val="FC7DB9"/>
      </a:accent4>
      <a:accent5>
        <a:srgbClr val="FFFFFF"/>
      </a:accent5>
      <a:accent6>
        <a:srgbClr val="83D3EF"/>
      </a:accent6>
      <a:hlink>
        <a:srgbClr val="CF1F2F"/>
      </a:hlink>
      <a:folHlink>
        <a:srgbClr val="7F1F2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PSC_Presentation_2021_TEMPLATE (1).potx" id="{D2E1C0E0-B7A8-46D3-82D1-93F85AC2A145}" vid="{76CA84C1-F84C-485B-A6A6-9B68032396B2}"/>
    </a:ext>
  </a:extLst>
</a:theme>
</file>

<file path=ppt/theme/theme2.xml><?xml version="1.0" encoding="utf-8"?>
<a:theme xmlns:a="http://schemas.openxmlformats.org/drawingml/2006/main" name="1_18-ABC-0078_PPTTemplate">
  <a:themeElements>
    <a:clrScheme name="CPSC">
      <a:dk1>
        <a:srgbClr val="1D2757"/>
      </a:dk1>
      <a:lt1>
        <a:srgbClr val="83D3EF"/>
      </a:lt1>
      <a:dk2>
        <a:srgbClr val="1D2757"/>
      </a:dk2>
      <a:lt2>
        <a:srgbClr val="FFFFFF"/>
      </a:lt2>
      <a:accent1>
        <a:srgbClr val="83D3EF"/>
      </a:accent1>
      <a:accent2>
        <a:srgbClr val="CF1F2F"/>
      </a:accent2>
      <a:accent3>
        <a:srgbClr val="EE334F"/>
      </a:accent3>
      <a:accent4>
        <a:srgbClr val="FC7DB9"/>
      </a:accent4>
      <a:accent5>
        <a:srgbClr val="FFFFFF"/>
      </a:accent5>
      <a:accent6>
        <a:srgbClr val="83D3EF"/>
      </a:accent6>
      <a:hlink>
        <a:srgbClr val="CF1F2F"/>
      </a:hlink>
      <a:folHlink>
        <a:srgbClr val="7F1F2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PSC_Presentation_TEMPLATE  -  Read-Only" id="{A7B043EA-063B-4544-83E2-76FB0BADB05C}" vid="{57233FF9-982C-46DB-B0B8-4AE472F2974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445765861BA9449D5FEBB3496A1588" ma:contentTypeVersion="28" ma:contentTypeDescription="Create a new document." ma:contentTypeScope="" ma:versionID="6fe78d4d17a726da4eb52396d23acbb6">
  <xsd:schema xmlns:xsd="http://www.w3.org/2001/XMLSchema" xmlns:xs="http://www.w3.org/2001/XMLSchema" xmlns:p="http://schemas.microsoft.com/office/2006/metadata/properties" xmlns:ns1="http://schemas.microsoft.com/sharepoint/v3" xmlns:ns2="85aed6fe-0a20-4416-8596-34ef7e04746c" xmlns:ns3="40083c27-51d3-4706-8602-033e86db7482" xmlns:ns4="e26bce84-032d-4246-9689-426d14b10d21" targetNamespace="http://schemas.microsoft.com/office/2006/metadata/properties" ma:root="true" ma:fieldsID="042d126b81d73d69fd68a033d3af6e5b" ns1:_="" ns2:_="" ns3:_="" ns4:_="">
    <xsd:import namespace="http://schemas.microsoft.com/sharepoint/v3"/>
    <xsd:import namespace="85aed6fe-0a20-4416-8596-34ef7e04746c"/>
    <xsd:import namespace="40083c27-51d3-4706-8602-033e86db7482"/>
    <xsd:import namespace="e26bce84-032d-4246-9689-426d14b10d2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Not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ed6fe-0a20-4416-8596-34ef7e0474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1d931de-ee36-4d41-a9cf-aa0650e9c1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Notes" ma:index="24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83c27-51d3-4706-8602-033e86db74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6bce84-032d-4246-9689-426d14b10d21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ee0dd66a-78ef-4fe3-9217-686ffe902fa8}" ma:internalName="TaxCatchAll" ma:showField="CatchAllData" ma:web="e26bce84-032d-4246-9689-426d14b10d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lcf76f155ced4ddcb4097134ff3c332f xmlns="85aed6fe-0a20-4416-8596-34ef7e04746c">
      <Terms xmlns="http://schemas.microsoft.com/office/infopath/2007/PartnerControls"/>
    </lcf76f155ced4ddcb4097134ff3c332f>
    <TaxCatchAll xmlns="e26bce84-032d-4246-9689-426d14b10d21" xsi:nil="true"/>
    <Notes xmlns="85aed6fe-0a20-4416-8596-34ef7e04746c" xsi:nil="true"/>
  </documentManagement>
</p:properties>
</file>

<file path=customXml/itemProps1.xml><?xml version="1.0" encoding="utf-8"?>
<ds:datastoreItem xmlns:ds="http://schemas.openxmlformats.org/officeDocument/2006/customXml" ds:itemID="{7682C11D-141A-42C0-BEDC-F100596258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7A6AAA-8E11-4365-806A-754EAFBEBB9A}">
  <ds:schemaRefs>
    <ds:schemaRef ds:uri="40083c27-51d3-4706-8602-033e86db7482"/>
    <ds:schemaRef ds:uri="85aed6fe-0a20-4416-8596-34ef7e04746c"/>
    <ds:schemaRef ds:uri="e26bce84-032d-4246-9689-426d14b10d2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120B926-88C5-497A-9D6F-1651C059DEB6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85aed6fe-0a20-4416-8596-34ef7e04746c"/>
    <ds:schemaRef ds:uri="http://schemas.openxmlformats.org/package/2006/metadata/core-properties"/>
    <ds:schemaRef ds:uri="40083c27-51d3-4706-8602-033e86db7482"/>
    <ds:schemaRef ds:uri="http://schemas.microsoft.com/sharepoint/v3"/>
    <ds:schemaRef ds:uri="http://purl.org/dc/elements/1.1/"/>
    <ds:schemaRef ds:uri="http://purl.org/dc/terms/"/>
    <ds:schemaRef ds:uri="e26bce84-032d-4246-9689-426d14b10d2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1425</Words>
  <Application>Microsoft Office PowerPoint</Application>
  <PresentationFormat>Widescreen</PresentationFormat>
  <Paragraphs>89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Wingdings</vt:lpstr>
      <vt:lpstr>18-ABC-0078_PPTTemplate</vt:lpstr>
      <vt:lpstr>1_18-ABC-0078_PPTTemplate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CPSC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Bowen, Ann</dc:creator>
  <cp:lastModifiedBy>Eustice, John</cp:lastModifiedBy>
  <cp:revision>6</cp:revision>
  <dcterms:created xsi:type="dcterms:W3CDTF">2021-10-01T14:10:40Z</dcterms:created>
  <dcterms:modified xsi:type="dcterms:W3CDTF">2023-12-07T21:06:06Z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0x010100CD445765861BA9449D5FEBB3496A1588</vt:lpwstr>
  </property>
  <property fmtid="{D5CDD505-2E9C-101B-9397-08002B2CF9AE}" pid="3" name="MediaServiceImageTags">
    <vt:lpwstr/>
  </property>
</Properties>
</file>