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58"/>
  </p:notesMasterIdLst>
  <p:sldIdLst>
    <p:sldId id="257" r:id="rId5"/>
    <p:sldId id="399" r:id="rId6"/>
    <p:sldId id="258" r:id="rId7"/>
    <p:sldId id="329" r:id="rId8"/>
    <p:sldId id="260" r:id="rId9"/>
    <p:sldId id="261" r:id="rId10"/>
    <p:sldId id="305" r:id="rId11"/>
    <p:sldId id="269" r:id="rId12"/>
    <p:sldId id="357" r:id="rId13"/>
    <p:sldId id="387" r:id="rId14"/>
    <p:sldId id="358" r:id="rId15"/>
    <p:sldId id="359" r:id="rId16"/>
    <p:sldId id="355" r:id="rId17"/>
    <p:sldId id="356" r:id="rId18"/>
    <p:sldId id="381" r:id="rId19"/>
    <p:sldId id="360" r:id="rId20"/>
    <p:sldId id="382" r:id="rId21"/>
    <p:sldId id="361" r:id="rId22"/>
    <p:sldId id="362" r:id="rId23"/>
    <p:sldId id="363" r:id="rId24"/>
    <p:sldId id="364" r:id="rId25"/>
    <p:sldId id="365" r:id="rId26"/>
    <p:sldId id="366" r:id="rId27"/>
    <p:sldId id="383" r:id="rId28"/>
    <p:sldId id="393" r:id="rId29"/>
    <p:sldId id="367" r:id="rId30"/>
    <p:sldId id="386" r:id="rId31"/>
    <p:sldId id="394" r:id="rId32"/>
    <p:sldId id="368" r:id="rId33"/>
    <p:sldId id="385" r:id="rId34"/>
    <p:sldId id="395" r:id="rId35"/>
    <p:sldId id="369" r:id="rId36"/>
    <p:sldId id="389" r:id="rId37"/>
    <p:sldId id="388" r:id="rId38"/>
    <p:sldId id="390" r:id="rId39"/>
    <p:sldId id="391" r:id="rId40"/>
    <p:sldId id="392" r:id="rId41"/>
    <p:sldId id="371" r:id="rId42"/>
    <p:sldId id="370" r:id="rId43"/>
    <p:sldId id="384" r:id="rId44"/>
    <p:sldId id="396" r:id="rId45"/>
    <p:sldId id="376" r:id="rId46"/>
    <p:sldId id="379" r:id="rId47"/>
    <p:sldId id="380" r:id="rId48"/>
    <p:sldId id="263" r:id="rId49"/>
    <p:sldId id="264" r:id="rId50"/>
    <p:sldId id="265" r:id="rId51"/>
    <p:sldId id="267" r:id="rId52"/>
    <p:sldId id="268" r:id="rId53"/>
    <p:sldId id="266" r:id="rId54"/>
    <p:sldId id="400" r:id="rId55"/>
    <p:sldId id="402" r:id="rId56"/>
    <p:sldId id="40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dman, Elizabeth" initials="EE" lastIdx="2" clrIdx="0">
    <p:extLst>
      <p:ext uri="{19B8F6BF-5375-455C-9EA6-DF929625EA0E}">
        <p15:presenceInfo xmlns:p15="http://schemas.microsoft.com/office/powerpoint/2012/main" userId="S-1-5-21-2022136750-1135477324-312552118-24469" providerId="AD"/>
      </p:ext>
    </p:extLst>
  </p:cmAuthor>
  <p:cmAuthor id="2" name="Williams, Eileen" initials="WE" lastIdx="40" clrIdx="1">
    <p:extLst>
      <p:ext uri="{19B8F6BF-5375-455C-9EA6-DF929625EA0E}">
        <p15:presenceInfo xmlns:p15="http://schemas.microsoft.com/office/powerpoint/2012/main" userId="S-1-5-21-2022136750-1135477324-312552118-15019" providerId="AD"/>
      </p:ext>
    </p:extLst>
  </p:cmAuthor>
  <p:cmAuthor id="3" name="DeWane Ray" initials="DR" lastIdx="2" clrIdx="2">
    <p:extLst>
      <p:ext uri="{19B8F6BF-5375-455C-9EA6-DF929625EA0E}">
        <p15:presenceInfo xmlns:p15="http://schemas.microsoft.com/office/powerpoint/2012/main" userId="DeWane Ray" providerId="None"/>
      </p:ext>
    </p:extLst>
  </p:cmAuthor>
  <p:cmAuthor id="4" name="John Mullan" initials="JM" lastIdx="4" clrIdx="3">
    <p:extLst>
      <p:ext uri="{19B8F6BF-5375-455C-9EA6-DF929625EA0E}">
        <p15:presenceInfo xmlns:p15="http://schemas.microsoft.com/office/powerpoint/2012/main" userId="John Mullan" providerId="None"/>
      </p:ext>
    </p:extLst>
  </p:cmAuthor>
  <p:cmAuthor id="5" name="Nesteruk, Hope" initials="NH" lastIdx="2" clrIdx="4">
    <p:extLst>
      <p:ext uri="{19B8F6BF-5375-455C-9EA6-DF929625EA0E}">
        <p15:presenceInfo xmlns:p15="http://schemas.microsoft.com/office/powerpoint/2012/main" userId="S-1-5-21-2022136750-1135477324-312552118-13418" providerId="AD"/>
      </p:ext>
    </p:extLst>
  </p:cmAuthor>
  <p:cmAuthor id="6" name="Duane Boniface" initials="DB" lastIdx="2" clrIdx="5">
    <p:extLst>
      <p:ext uri="{19B8F6BF-5375-455C-9EA6-DF929625EA0E}">
        <p15:presenceInfo xmlns:p15="http://schemas.microsoft.com/office/powerpoint/2012/main" userId="Duane Bonifa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857"/>
    <a:srgbClr val="4C4C4C"/>
    <a:srgbClr val="3648A1"/>
    <a:srgbClr val="2E74B5"/>
    <a:srgbClr val="ED3350"/>
    <a:srgbClr val="83D4EF"/>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6410"/>
  </p:normalViewPr>
  <p:slideViewPr>
    <p:cSldViewPr snapToGrid="0" snapToObjects="1">
      <p:cViewPr varScale="1">
        <p:scale>
          <a:sx n="99" d="100"/>
          <a:sy n="99" d="100"/>
        </p:scale>
        <p:origin x="864" y="78"/>
      </p:cViewPr>
      <p:guideLst/>
    </p:cSldViewPr>
  </p:slideViewPr>
  <p:outlineViewPr>
    <p:cViewPr>
      <p:scale>
        <a:sx n="33" d="100"/>
        <a:sy n="33" d="100"/>
      </p:scale>
      <p:origin x="0" y="-1232"/>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1A2857"/>
              </a:solidFill>
              <a:effectLst>
                <a:outerShdw blurRad="38100" dist="38100" dir="2700000" algn="tl">
                  <a:srgbClr val="000000">
                    <a:alpha val="43137"/>
                  </a:srgbClr>
                </a:outerShdw>
              </a:effectLst>
            </a:rPr>
            <a:t>Regulatory Robot outputs list of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7FB6BC2-C617-A74A-AA35-2AD1B514282D}" type="datetimeFigureOut">
              <a:rPr lang="en-US" smtClean="0"/>
              <a:pPr/>
              <a:t>3/22/2021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02DBC63-04CE-AE4D-AA93-442818775CB2}" type="slidenum">
              <a:rPr lang="en-US" smtClean="0"/>
              <a:pPr/>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12</a:t>
            </a:fld>
            <a:endParaRPr lang="en-US" dirty="0"/>
          </a:p>
        </p:txBody>
      </p:sp>
    </p:spTree>
    <p:extLst>
      <p:ext uri="{BB962C8B-B14F-4D97-AF65-F5344CB8AC3E}">
        <p14:creationId xmlns:p14="http://schemas.microsoft.com/office/powerpoint/2010/main" val="242990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13</a:t>
            </a:fld>
            <a:endParaRPr lang="en-US" dirty="0"/>
          </a:p>
        </p:txBody>
      </p:sp>
    </p:spTree>
    <p:extLst>
      <p:ext uri="{BB962C8B-B14F-4D97-AF65-F5344CB8AC3E}">
        <p14:creationId xmlns:p14="http://schemas.microsoft.com/office/powerpoint/2010/main" val="383322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14</a:t>
            </a:fld>
            <a:endParaRPr lang="en-US" dirty="0"/>
          </a:p>
        </p:txBody>
      </p:sp>
    </p:spTree>
    <p:extLst>
      <p:ext uri="{BB962C8B-B14F-4D97-AF65-F5344CB8AC3E}">
        <p14:creationId xmlns:p14="http://schemas.microsoft.com/office/powerpoint/2010/main" val="2387484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15</a:t>
            </a:fld>
            <a:endParaRPr lang="en-US" dirty="0"/>
          </a:p>
        </p:txBody>
      </p:sp>
    </p:spTree>
    <p:extLst>
      <p:ext uri="{BB962C8B-B14F-4D97-AF65-F5344CB8AC3E}">
        <p14:creationId xmlns:p14="http://schemas.microsoft.com/office/powerpoint/2010/main" val="192619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16</a:t>
            </a:fld>
            <a:endParaRPr lang="en-US" dirty="0"/>
          </a:p>
        </p:txBody>
      </p:sp>
    </p:spTree>
    <p:extLst>
      <p:ext uri="{BB962C8B-B14F-4D97-AF65-F5344CB8AC3E}">
        <p14:creationId xmlns:p14="http://schemas.microsoft.com/office/powerpoint/2010/main" val="1910531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17</a:t>
            </a:fld>
            <a:endParaRPr lang="en-US" dirty="0"/>
          </a:p>
        </p:txBody>
      </p:sp>
    </p:spTree>
    <p:extLst>
      <p:ext uri="{BB962C8B-B14F-4D97-AF65-F5344CB8AC3E}">
        <p14:creationId xmlns:p14="http://schemas.microsoft.com/office/powerpoint/2010/main" val="478496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18</a:t>
            </a:fld>
            <a:endParaRPr lang="en-US" dirty="0"/>
          </a:p>
        </p:txBody>
      </p:sp>
    </p:spTree>
    <p:extLst>
      <p:ext uri="{BB962C8B-B14F-4D97-AF65-F5344CB8AC3E}">
        <p14:creationId xmlns:p14="http://schemas.microsoft.com/office/powerpoint/2010/main" val="3102335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19</a:t>
            </a:fld>
            <a:endParaRPr lang="en-US" dirty="0"/>
          </a:p>
        </p:txBody>
      </p:sp>
    </p:spTree>
    <p:extLst>
      <p:ext uri="{BB962C8B-B14F-4D97-AF65-F5344CB8AC3E}">
        <p14:creationId xmlns:p14="http://schemas.microsoft.com/office/powerpoint/2010/main" val="201832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20</a:t>
            </a:fld>
            <a:endParaRPr lang="en-US" dirty="0"/>
          </a:p>
        </p:txBody>
      </p:sp>
    </p:spTree>
    <p:extLst>
      <p:ext uri="{BB962C8B-B14F-4D97-AF65-F5344CB8AC3E}">
        <p14:creationId xmlns:p14="http://schemas.microsoft.com/office/powerpoint/2010/main" val="3873762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21</a:t>
            </a:fld>
            <a:endParaRPr lang="en-US" dirty="0"/>
          </a:p>
        </p:txBody>
      </p:sp>
    </p:spTree>
    <p:extLst>
      <p:ext uri="{BB962C8B-B14F-4D97-AF65-F5344CB8AC3E}">
        <p14:creationId xmlns:p14="http://schemas.microsoft.com/office/powerpoint/2010/main" val="220929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Tree>
    <p:extLst>
      <p:ext uri="{BB962C8B-B14F-4D97-AF65-F5344CB8AC3E}">
        <p14:creationId xmlns:p14="http://schemas.microsoft.com/office/powerpoint/2010/main" val="368427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56537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23</a:t>
            </a:fld>
            <a:endParaRPr lang="en-US" dirty="0"/>
          </a:p>
        </p:txBody>
      </p:sp>
    </p:spTree>
    <p:extLst>
      <p:ext uri="{BB962C8B-B14F-4D97-AF65-F5344CB8AC3E}">
        <p14:creationId xmlns:p14="http://schemas.microsoft.com/office/powerpoint/2010/main" val="1530509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24</a:t>
            </a:fld>
            <a:endParaRPr lang="en-US" dirty="0"/>
          </a:p>
        </p:txBody>
      </p:sp>
    </p:spTree>
    <p:extLst>
      <p:ext uri="{BB962C8B-B14F-4D97-AF65-F5344CB8AC3E}">
        <p14:creationId xmlns:p14="http://schemas.microsoft.com/office/powerpoint/2010/main" val="2747283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25</a:t>
            </a:fld>
            <a:endParaRPr lang="en-US" dirty="0"/>
          </a:p>
        </p:txBody>
      </p:sp>
    </p:spTree>
    <p:extLst>
      <p:ext uri="{BB962C8B-B14F-4D97-AF65-F5344CB8AC3E}">
        <p14:creationId xmlns:p14="http://schemas.microsoft.com/office/powerpoint/2010/main" val="1614163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26</a:t>
            </a:fld>
            <a:endParaRPr lang="en-US" dirty="0"/>
          </a:p>
        </p:txBody>
      </p:sp>
    </p:spTree>
    <p:extLst>
      <p:ext uri="{BB962C8B-B14F-4D97-AF65-F5344CB8AC3E}">
        <p14:creationId xmlns:p14="http://schemas.microsoft.com/office/powerpoint/2010/main" val="973182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27</a:t>
            </a:fld>
            <a:endParaRPr lang="en-US" dirty="0"/>
          </a:p>
        </p:txBody>
      </p:sp>
    </p:spTree>
    <p:extLst>
      <p:ext uri="{BB962C8B-B14F-4D97-AF65-F5344CB8AC3E}">
        <p14:creationId xmlns:p14="http://schemas.microsoft.com/office/powerpoint/2010/main" val="3005497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29</a:t>
            </a:fld>
            <a:endParaRPr lang="en-US" dirty="0"/>
          </a:p>
        </p:txBody>
      </p:sp>
    </p:spTree>
    <p:extLst>
      <p:ext uri="{BB962C8B-B14F-4D97-AF65-F5344CB8AC3E}">
        <p14:creationId xmlns:p14="http://schemas.microsoft.com/office/powerpoint/2010/main" val="837009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30</a:t>
            </a:fld>
            <a:endParaRPr lang="en-US" dirty="0"/>
          </a:p>
        </p:txBody>
      </p:sp>
    </p:spTree>
    <p:extLst>
      <p:ext uri="{BB962C8B-B14F-4D97-AF65-F5344CB8AC3E}">
        <p14:creationId xmlns:p14="http://schemas.microsoft.com/office/powerpoint/2010/main" val="173026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32</a:t>
            </a:fld>
            <a:endParaRPr lang="en-US" dirty="0"/>
          </a:p>
        </p:txBody>
      </p:sp>
    </p:spTree>
    <p:extLst>
      <p:ext uri="{BB962C8B-B14F-4D97-AF65-F5344CB8AC3E}">
        <p14:creationId xmlns:p14="http://schemas.microsoft.com/office/powerpoint/2010/main" val="1791677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38</a:t>
            </a:fld>
            <a:endParaRPr lang="en-US" dirty="0"/>
          </a:p>
        </p:txBody>
      </p:sp>
    </p:spTree>
    <p:extLst>
      <p:ext uri="{BB962C8B-B14F-4D97-AF65-F5344CB8AC3E}">
        <p14:creationId xmlns:p14="http://schemas.microsoft.com/office/powerpoint/2010/main" val="277278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dirty="0"/>
          </a:p>
        </p:txBody>
      </p:sp>
    </p:spTree>
    <p:extLst>
      <p:ext uri="{BB962C8B-B14F-4D97-AF65-F5344CB8AC3E}">
        <p14:creationId xmlns:p14="http://schemas.microsoft.com/office/powerpoint/2010/main" val="16260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39</a:t>
            </a:fld>
            <a:endParaRPr lang="en-US" dirty="0"/>
          </a:p>
        </p:txBody>
      </p:sp>
    </p:spTree>
    <p:extLst>
      <p:ext uri="{BB962C8B-B14F-4D97-AF65-F5344CB8AC3E}">
        <p14:creationId xmlns:p14="http://schemas.microsoft.com/office/powerpoint/2010/main" val="2349241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40</a:t>
            </a:fld>
            <a:endParaRPr lang="en-US" dirty="0"/>
          </a:p>
        </p:txBody>
      </p:sp>
    </p:spTree>
    <p:extLst>
      <p:ext uri="{BB962C8B-B14F-4D97-AF65-F5344CB8AC3E}">
        <p14:creationId xmlns:p14="http://schemas.microsoft.com/office/powerpoint/2010/main" val="3476698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41</a:t>
            </a:fld>
            <a:endParaRPr lang="en-US" dirty="0"/>
          </a:p>
        </p:txBody>
      </p:sp>
    </p:spTree>
    <p:extLst>
      <p:ext uri="{BB962C8B-B14F-4D97-AF65-F5344CB8AC3E}">
        <p14:creationId xmlns:p14="http://schemas.microsoft.com/office/powerpoint/2010/main" val="2940431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42</a:t>
            </a:fld>
            <a:endParaRPr lang="en-US" dirty="0"/>
          </a:p>
        </p:txBody>
      </p:sp>
    </p:spTree>
    <p:extLst>
      <p:ext uri="{BB962C8B-B14F-4D97-AF65-F5344CB8AC3E}">
        <p14:creationId xmlns:p14="http://schemas.microsoft.com/office/powerpoint/2010/main" val="1578635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43</a:t>
            </a:fld>
            <a:endParaRPr lang="en-US" dirty="0"/>
          </a:p>
        </p:txBody>
      </p:sp>
    </p:spTree>
    <p:extLst>
      <p:ext uri="{BB962C8B-B14F-4D97-AF65-F5344CB8AC3E}">
        <p14:creationId xmlns:p14="http://schemas.microsoft.com/office/powerpoint/2010/main" val="2415013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44</a:t>
            </a:fld>
            <a:endParaRPr lang="en-US" dirty="0"/>
          </a:p>
        </p:txBody>
      </p:sp>
    </p:spTree>
    <p:extLst>
      <p:ext uri="{BB962C8B-B14F-4D97-AF65-F5344CB8AC3E}">
        <p14:creationId xmlns:p14="http://schemas.microsoft.com/office/powerpoint/2010/main" val="2273677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3/22/2021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46</a:t>
            </a:fld>
            <a:endParaRPr lang="en-US" dirty="0"/>
          </a:p>
        </p:txBody>
      </p:sp>
    </p:spTree>
    <p:extLst>
      <p:ext uri="{BB962C8B-B14F-4D97-AF65-F5344CB8AC3E}">
        <p14:creationId xmlns:p14="http://schemas.microsoft.com/office/powerpoint/2010/main" val="2819393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48</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49</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3/22/2021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51</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52</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3/22/2021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15064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7</a:t>
            </a:fld>
            <a:endParaRPr lang="en-US" dirty="0"/>
          </a:p>
        </p:txBody>
      </p:sp>
    </p:spTree>
    <p:extLst>
      <p:ext uri="{BB962C8B-B14F-4D97-AF65-F5344CB8AC3E}">
        <p14:creationId xmlns:p14="http://schemas.microsoft.com/office/powerpoint/2010/main" val="218296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8</a:t>
            </a:fld>
            <a:endParaRPr lang="en-US" dirty="0"/>
          </a:p>
        </p:txBody>
      </p:sp>
    </p:spTree>
    <p:extLst>
      <p:ext uri="{BB962C8B-B14F-4D97-AF65-F5344CB8AC3E}">
        <p14:creationId xmlns:p14="http://schemas.microsoft.com/office/powerpoint/2010/main" val="420295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9</a:t>
            </a:fld>
            <a:endParaRPr lang="en-US" dirty="0"/>
          </a:p>
        </p:txBody>
      </p:sp>
    </p:spTree>
    <p:extLst>
      <p:ext uri="{BB962C8B-B14F-4D97-AF65-F5344CB8AC3E}">
        <p14:creationId xmlns:p14="http://schemas.microsoft.com/office/powerpoint/2010/main" val="158977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11</a:t>
            </a:fld>
            <a:endParaRPr lang="en-US" dirty="0"/>
          </a:p>
        </p:txBody>
      </p:sp>
    </p:spTree>
    <p:extLst>
      <p:ext uri="{BB962C8B-B14F-4D97-AF65-F5344CB8AC3E}">
        <p14:creationId xmlns:p14="http://schemas.microsoft.com/office/powerpoint/2010/main" val="2608754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0"/>
            <a:ext cx="7242888" cy="6858000"/>
          </a:xfrm>
          <a:prstGeom prst="rect">
            <a:avLst/>
          </a:prstGeom>
        </p:spPr>
      </p:pic>
    </p:spTree>
    <p:extLst>
      <p:ext uri="{BB962C8B-B14F-4D97-AF65-F5344CB8AC3E}">
        <p14:creationId xmlns:p14="http://schemas.microsoft.com/office/powerpoint/2010/main" val="345591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536111"/>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233637" y="995362"/>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19299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468563"/>
            <a:ext cx="3535362" cy="427037"/>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2814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463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1594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575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DB9FE8D1-4E37-4018-B9C2-D7A26C95EE2E}"/>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A482815-311C-4078-B69E-743BC802A002}"/>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265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600677" y="1727041"/>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269038" y="986386"/>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399" y="1263391"/>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19" y="5353111"/>
            <a:ext cx="3535362" cy="536111"/>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233637" y="995362"/>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19299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567045" cy="3604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600677" y="1727041"/>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50" r:id="rId4"/>
    <p:sldLayoutId id="2147483656" r:id="rId5"/>
    <p:sldLayoutId id="2147483652" r:id="rId6"/>
    <p:sldLayoutId id="2147483655" r:id="rId7"/>
    <p:sldLayoutId id="2147483653" r:id="rId8"/>
    <p:sldLayoutId id="2147483676" r:id="rId9"/>
    <p:sldLayoutId id="2147483677" r:id="rId10"/>
    <p:sldLayoutId id="2147483678" r:id="rId11"/>
    <p:sldLayoutId id="2147483651" r:id="rId12"/>
    <p:sldLayoutId id="2147483649" r:id="rId13"/>
    <p:sldLayoutId id="2147483654" r:id="rId14"/>
    <p:sldLayoutId id="2147483680" r:id="rId15"/>
    <p:sldLayoutId id="2147483681" r:id="rId16"/>
    <p:sldLayoutId id="2147483682" r:id="rId17"/>
    <p:sldLayoutId id="2147483683" r:id="rId18"/>
  </p:sldLayoutIdLst>
  <p:txStyles>
    <p:titleStyle>
      <a:lvl1pPr eaLnBrk="1" hangingPunct="1">
        <a:defRPr sz="3600" b="1">
          <a:solidFill>
            <a:srgbClr val="2E74B5"/>
          </a:solidFill>
          <a:latin typeface="Calibri Light" panose="020F0302020204030204" pitchFamily="34" charset="0"/>
          <a:ea typeface="+mj-ea"/>
          <a:cs typeface="Calibri Light" panose="020F030202020403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www.cpsc.gov/childrensproduct" TargetMode="Externa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hyperlink" Target="https://www.cpsc.gov/business--manufacturing/business-education/tracking-label/faq-tracking-labels-on-childrens-products/"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s://cpsc.gov/Business--Manufacturing/Business-Education/Durable-Infant-or-Toddler-Products/FAQs-Durable-Infant-or-Toddler-Product-Consumer-Registratio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ecfr.gov/cgi-bin/text-idx?SID=455595d1c292784188091ad2af053dca&amp;mc=true&amp;node=se16.2.1500_191&amp;rgn=div8"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law.cornell.edu/cfr/text/16/1500.91" TargetMode="External"/><Relationship Id="rId2" Type="http://schemas.openxmlformats.org/officeDocument/2006/relationships/hyperlink" Target="https://www.law.cornell.edu/uscode/text/15/1278a"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www.cpsc.gov/toysafety"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hyperlink" Target="https://www.astm.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www.cpsc.gov/CPC"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astm.org/Standards/F1004.htm"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www.cpsc.gov/childrensproduc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11.xml"/><Relationship Id="rId7" Type="http://schemas.openxmlformats.org/officeDocument/2006/relationships/slide" Target="slide4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slide" Target="slide42.xml"/><Relationship Id="rId5" Type="http://schemas.openxmlformats.org/officeDocument/2006/relationships/slide" Target="slide26.xml"/><Relationship Id="rId4" Type="http://schemas.openxmlformats.org/officeDocument/2006/relationships/slide" Target="slide19.xml"/></Relationships>
</file>

<file path=ppt/slides/_rels/slide9.xml.rels><?xml version="1.0" encoding="UTF-8" standalone="yes"?>
<Relationships xmlns="http://schemas.openxmlformats.org/package/2006/relationships"><Relationship Id="rId3" Type="http://schemas.openxmlformats.org/officeDocument/2006/relationships/hyperlink" Target="https://www.astm.org/Standards/F1004.htm"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2400" dirty="0">
                <a:solidFill>
                  <a:srgbClr val="1A2857"/>
                </a:solidFill>
                <a:latin typeface="+mn-lt"/>
              </a:rPr>
              <a:t>The slides used in this presentation are intended to be used in an event with verbal elaboration by a knowledgeable presenter. These slides highlight key U.S. product safety requirements for discussion. The text is not a comprehensive statement of legal requirements or policy and should not be relied upon for that purpose. Moreover, with the passage of time, the slides may not reflect the latest information. You should consult official versions of U.S. statutes and regulations, as well as published CPSC guidance when making decisions that could affect the safety and compliance of products entering U.S. commerce. Note that reference materials are listed at the end of the presentation. </a:t>
            </a: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spTree>
    <p:extLst>
      <p:ext uri="{BB962C8B-B14F-4D97-AF65-F5344CB8AC3E}">
        <p14:creationId xmlns:p14="http://schemas.microsoft.com/office/powerpoint/2010/main" val="186184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7BC4A3-9D36-4AF0-AFD6-F870F6E871BA}"/>
              </a:ext>
            </a:extLst>
          </p:cNvPr>
          <p:cNvSpPr>
            <a:spLocks noGrp="1"/>
          </p:cNvSpPr>
          <p:nvPr>
            <p:ph type="title"/>
          </p:nvPr>
        </p:nvSpPr>
        <p:spPr/>
        <p:txBody>
          <a:bodyPr>
            <a:normAutofit/>
          </a:bodyPr>
          <a:lstStyle/>
          <a:p>
            <a:r>
              <a:rPr lang="en-US" dirty="0"/>
              <a:t>Purpose of ASTM F1004-19</a:t>
            </a:r>
          </a:p>
        </p:txBody>
      </p:sp>
      <p:sp>
        <p:nvSpPr>
          <p:cNvPr id="2" name="Text Placeholder 1">
            <a:extLst>
              <a:ext uri="{FF2B5EF4-FFF2-40B4-BE49-F238E27FC236}">
                <a16:creationId xmlns:a16="http://schemas.microsoft.com/office/drawing/2014/main" id="{DA041F4F-CE9A-49A4-92E4-8CBAF6FE83DB}"/>
              </a:ext>
            </a:extLst>
          </p:cNvPr>
          <p:cNvSpPr>
            <a:spLocks noGrp="1"/>
          </p:cNvSpPr>
          <p:nvPr>
            <p:ph idx="1"/>
          </p:nvPr>
        </p:nvSpPr>
        <p:spPr/>
        <p:txBody>
          <a:bodyPr/>
          <a:lstStyle/>
          <a:p>
            <a:pPr marL="457200" indent="-457200">
              <a:buFont typeface="Arial" panose="020B0604020202020204" pitchFamily="34" charset="0"/>
              <a:buChar char="•"/>
            </a:pPr>
            <a:r>
              <a:rPr lang="en-US" dirty="0"/>
              <a:t>Addresses incidents of head and neck entrapment in children’s expansion gates and expandable enclosures</a:t>
            </a:r>
          </a:p>
          <a:p>
            <a:pPr marL="457200" indent="-457200">
              <a:buFont typeface="Arial" panose="020B0604020202020204" pitchFamily="34" charset="0"/>
              <a:buChar char="•"/>
            </a:pPr>
            <a:r>
              <a:rPr lang="en-US" dirty="0"/>
              <a:t>Addresses the ability of a pressure gate to resist push-out force</a:t>
            </a:r>
          </a:p>
          <a:p>
            <a:pPr marL="457200" indent="-457200">
              <a:buFont typeface="Arial" panose="020B0604020202020204" pitchFamily="34" charset="0"/>
              <a:buChar char="•"/>
            </a:pPr>
            <a:r>
              <a:rPr lang="en-US" dirty="0"/>
              <a:t>Does not address incidents in which gates or enclosures are blatantly misused</a:t>
            </a:r>
          </a:p>
        </p:txBody>
      </p:sp>
    </p:spTree>
    <p:extLst>
      <p:ext uri="{BB962C8B-B14F-4D97-AF65-F5344CB8AC3E}">
        <p14:creationId xmlns:p14="http://schemas.microsoft.com/office/powerpoint/2010/main" val="65847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E58A1B-7E7C-4D48-AA9A-825343E128C9}"/>
              </a:ext>
            </a:extLst>
          </p:cNvPr>
          <p:cNvSpPr>
            <a:spLocks noGrp="1"/>
          </p:cNvSpPr>
          <p:nvPr>
            <p:ph type="title"/>
          </p:nvPr>
        </p:nvSpPr>
        <p:spPr/>
        <p:txBody>
          <a:bodyPr>
            <a:normAutofit/>
          </a:bodyPr>
          <a:lstStyle/>
          <a:p>
            <a:r>
              <a:rPr lang="en-US" dirty="0"/>
              <a:t>Defining Gates and Enclosures</a:t>
            </a:r>
          </a:p>
        </p:txBody>
      </p:sp>
      <p:sp>
        <p:nvSpPr>
          <p:cNvPr id="2" name="Text Placeholder 1"/>
          <p:cNvSpPr>
            <a:spLocks noGrp="1"/>
          </p:cNvSpPr>
          <p:nvPr>
            <p:ph idx="1"/>
          </p:nvPr>
        </p:nvSpPr>
        <p:spPr/>
        <p:txBody>
          <a:bodyPr>
            <a:normAutofit/>
          </a:bodyPr>
          <a:lstStyle/>
          <a:p>
            <a:pPr marL="457200" indent="-457200">
              <a:buFont typeface="Arial" panose="020B0604020202020204" pitchFamily="34" charset="0"/>
              <a:buChar char="•"/>
            </a:pPr>
            <a:r>
              <a:rPr lang="en-US" sz="3200" b="1" dirty="0"/>
              <a:t>Gate- 16 CFR part 1239</a:t>
            </a:r>
          </a:p>
          <a:p>
            <a:pPr marL="914400" lvl="1" indent="-457200">
              <a:buFont typeface="Wingdings" panose="05000000000000000000" pitchFamily="2" charset="2"/>
              <a:buChar char="Ø"/>
            </a:pPr>
            <a:r>
              <a:rPr lang="en-US" sz="2800" dirty="0">
                <a:solidFill>
                  <a:srgbClr val="00246A"/>
                </a:solidFill>
              </a:rPr>
              <a:t>“</a:t>
            </a:r>
            <a:r>
              <a:rPr lang="en-US" sz="2800" b="1" dirty="0">
                <a:solidFill>
                  <a:srgbClr val="00246A"/>
                </a:solidFill>
              </a:rPr>
              <a:t>Barrier</a:t>
            </a:r>
            <a:r>
              <a:rPr lang="en-US" sz="2800" dirty="0">
                <a:solidFill>
                  <a:srgbClr val="00246A"/>
                </a:solidFill>
              </a:rPr>
              <a:t> intended to be erected in an opening, such as a doorway, to </a:t>
            </a:r>
            <a:r>
              <a:rPr lang="en-US" sz="2800" b="1" dirty="0">
                <a:solidFill>
                  <a:srgbClr val="00246A"/>
                </a:solidFill>
              </a:rPr>
              <a:t>prevent the passage of young children</a:t>
            </a:r>
            <a:r>
              <a:rPr lang="en-US" sz="2800" dirty="0">
                <a:solidFill>
                  <a:srgbClr val="00246A"/>
                </a:solidFill>
              </a:rPr>
              <a:t>, but which can be </a:t>
            </a:r>
            <a:r>
              <a:rPr lang="en-US" sz="2800" b="1" dirty="0">
                <a:solidFill>
                  <a:srgbClr val="00246A"/>
                </a:solidFill>
              </a:rPr>
              <a:t>removed by older persons </a:t>
            </a:r>
            <a:r>
              <a:rPr lang="en-US" sz="2800" dirty="0">
                <a:solidFill>
                  <a:srgbClr val="00246A"/>
                </a:solidFill>
              </a:rPr>
              <a:t>who are able to operate the </a:t>
            </a:r>
            <a:r>
              <a:rPr lang="en-US" sz="2800" b="1" dirty="0">
                <a:solidFill>
                  <a:srgbClr val="00246A"/>
                </a:solidFill>
              </a:rPr>
              <a:t>locking mechanism.”</a:t>
            </a:r>
          </a:p>
          <a:p>
            <a:pPr marL="457200" indent="-457200">
              <a:buFont typeface="Arial" panose="020B0604020202020204" pitchFamily="34" charset="0"/>
              <a:buChar char="•"/>
            </a:pPr>
            <a:r>
              <a:rPr lang="en-US" sz="3200" b="1" dirty="0"/>
              <a:t>Enclosure- 16 CFR part 1239</a:t>
            </a:r>
          </a:p>
          <a:p>
            <a:pPr marL="914400" lvl="1" indent="-457200">
              <a:buFont typeface="Wingdings" panose="05000000000000000000" pitchFamily="2" charset="2"/>
              <a:buChar char="Ø"/>
            </a:pPr>
            <a:r>
              <a:rPr lang="en-US" sz="2800" b="1" dirty="0">
                <a:solidFill>
                  <a:srgbClr val="00246A"/>
                </a:solidFill>
              </a:rPr>
              <a:t>“Self-supporting</a:t>
            </a:r>
            <a:r>
              <a:rPr lang="en-US" sz="2800" dirty="0">
                <a:solidFill>
                  <a:srgbClr val="00246A"/>
                </a:solidFill>
              </a:rPr>
              <a:t> barrier intended to </a:t>
            </a:r>
            <a:r>
              <a:rPr lang="en-US" sz="2800" b="1" dirty="0">
                <a:solidFill>
                  <a:srgbClr val="00246A"/>
                </a:solidFill>
              </a:rPr>
              <a:t>completely surround</a:t>
            </a:r>
            <a:r>
              <a:rPr lang="en-US" sz="2800" dirty="0">
                <a:solidFill>
                  <a:srgbClr val="00246A"/>
                </a:solidFill>
              </a:rPr>
              <a:t> an area or play-space within which a young child may be confined” </a:t>
            </a:r>
          </a:p>
          <a:p>
            <a:pPr marL="457200" indent="-457200">
              <a:buFont typeface="Arial" panose="020B0604020202020204" pitchFamily="34" charset="0"/>
              <a:buChar char="•"/>
            </a:pPr>
            <a:r>
              <a:rPr lang="en-US" sz="3400" dirty="0"/>
              <a:t>These products are intended for young children age 6 months through 24 months.</a:t>
            </a:r>
            <a:endParaRPr lang="en-US" sz="2000"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90967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457200" indent="-457200">
              <a:buFont typeface="Arial" panose="020B0604020202020204" pitchFamily="34" charset="0"/>
              <a:buChar char="•"/>
            </a:pPr>
            <a:r>
              <a:rPr lang="en-US" sz="2800" b="1" dirty="0"/>
              <a:t>What about “Expansion” and “Expandable”?</a:t>
            </a:r>
          </a:p>
          <a:p>
            <a:pPr marL="800100" lvl="1" indent="-342900">
              <a:buFont typeface="Wingdings" panose="05000000000000000000" pitchFamily="2" charset="2"/>
              <a:buChar char="Ø"/>
            </a:pPr>
            <a:r>
              <a:rPr lang="en-US" dirty="0">
                <a:solidFill>
                  <a:srgbClr val="00246A"/>
                </a:solidFill>
              </a:rPr>
              <a:t>The ASTM F1004-19 standard refers to these categories as “Expansion Gates” and “Expandable Enclosures”</a:t>
            </a:r>
          </a:p>
          <a:p>
            <a:pPr marL="800100" lvl="1" indent="-342900">
              <a:buFont typeface="Wingdings" panose="05000000000000000000" pitchFamily="2" charset="2"/>
              <a:buChar char="Ø"/>
            </a:pPr>
            <a:r>
              <a:rPr lang="en-US" dirty="0">
                <a:solidFill>
                  <a:srgbClr val="00246A"/>
                </a:solidFill>
              </a:rPr>
              <a:t>ASTM F1004-19 includes “products known as expansion gates and expandable enclosures, </a:t>
            </a:r>
            <a:r>
              <a:rPr lang="en-US" b="1" dirty="0">
                <a:solidFill>
                  <a:srgbClr val="00246A"/>
                </a:solidFill>
              </a:rPr>
              <a:t>or by any other name</a:t>
            </a:r>
            <a:r>
              <a:rPr lang="en-US" dirty="0">
                <a:solidFill>
                  <a:srgbClr val="00246A"/>
                </a:solidFill>
              </a:rPr>
              <a:t>” (Section 1.2, emphasis added)</a:t>
            </a:r>
          </a:p>
          <a:p>
            <a:pPr marL="800100" lvl="1" indent="-342900">
              <a:buFont typeface="Wingdings" panose="05000000000000000000" pitchFamily="2" charset="2"/>
              <a:buChar char="Ø"/>
            </a:pPr>
            <a:r>
              <a:rPr lang="en-US" b="1" dirty="0">
                <a:solidFill>
                  <a:srgbClr val="00246A"/>
                </a:solidFill>
              </a:rPr>
              <a:t>CPSC staff's review of hazard patterns indicates that all children's gates and enclosures present the same hazards, whether they expand or not.</a:t>
            </a:r>
          </a:p>
          <a:p>
            <a:pPr marL="800100" lvl="1" indent="-342900">
              <a:buFont typeface="Wingdings" panose="05000000000000000000" pitchFamily="2" charset="2"/>
              <a:buChar char="Ø"/>
            </a:pPr>
            <a:r>
              <a:rPr lang="en-US" dirty="0">
                <a:solidFill>
                  <a:srgbClr val="00246A"/>
                </a:solidFill>
              </a:rPr>
              <a:t>16 CFR part 1239 addresses all children's gates and enclosures intended for confining a child, including non-expandable, fixed-sized gates and enclosures, as well as expandable products.</a:t>
            </a:r>
          </a:p>
          <a:p>
            <a:pPr marL="457200" indent="-45720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C7315B22-6716-41D8-85DF-5326C7E10D4A}"/>
              </a:ext>
            </a:extLst>
          </p:cNvPr>
          <p:cNvSpPr txBox="1">
            <a:spLocks noGrp="1"/>
          </p:cNvSpPr>
          <p:nvPr>
            <p:ph type="title"/>
          </p:nvPr>
        </p:nvSpPr>
        <p:spPr>
          <a:xfrm>
            <a:off x="406400" y="365125"/>
            <a:ext cx="11464925" cy="947738"/>
          </a:xfrm>
          <a:prstGeom prst="rect">
            <a:avLst/>
          </a:prstGeom>
          <a:noFill/>
        </p:spPr>
        <p:txBody>
          <a:bodyPr wrap="square" rtlCol="0">
            <a:spAutoFit/>
          </a:bodyPr>
          <a:lstStyle/>
          <a:p>
            <a:r>
              <a:rPr lang="en-US" sz="4400" dirty="0"/>
              <a:t>Defining Gates and Enclosures</a:t>
            </a:r>
          </a:p>
        </p:txBody>
      </p:sp>
    </p:spTree>
    <p:extLst>
      <p:ext uri="{BB962C8B-B14F-4D97-AF65-F5344CB8AC3E}">
        <p14:creationId xmlns:p14="http://schemas.microsoft.com/office/powerpoint/2010/main" val="375924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63333" y="198783"/>
            <a:ext cx="9437188" cy="1338469"/>
          </a:xfrm>
        </p:spPr>
        <p:txBody>
          <a:bodyPr>
            <a:normAutofit/>
          </a:bodyPr>
          <a:lstStyle/>
          <a:p>
            <a:pPr algn="ctr"/>
            <a:r>
              <a:rPr lang="en-US" dirty="0"/>
              <a:t>Defining Gates and Enclosures: </a:t>
            </a:r>
          </a:p>
          <a:p>
            <a:pPr algn="ctr"/>
            <a:r>
              <a:rPr lang="en-US" sz="4400" dirty="0">
                <a:solidFill>
                  <a:schemeClr val="tx1"/>
                </a:solidFill>
              </a:rPr>
              <a:t>Gates*</a:t>
            </a:r>
          </a:p>
        </p:txBody>
      </p:sp>
      <p:sp>
        <p:nvSpPr>
          <p:cNvPr id="4" name="TextBox 3">
            <a:extLst>
              <a:ext uri="{FF2B5EF4-FFF2-40B4-BE49-F238E27FC236}">
                <a16:creationId xmlns:a16="http://schemas.microsoft.com/office/drawing/2014/main" id="{2B4EE13C-2886-4B2F-BFFB-0CD92E316798}"/>
              </a:ext>
            </a:extLst>
          </p:cNvPr>
          <p:cNvSpPr txBox="1"/>
          <p:nvPr/>
        </p:nvSpPr>
        <p:spPr>
          <a:xfrm>
            <a:off x="2019301" y="5680587"/>
            <a:ext cx="8001000" cy="830997"/>
          </a:xfrm>
          <a:prstGeom prst="rect">
            <a:avLst/>
          </a:prstGeom>
          <a:noFill/>
        </p:spPr>
        <p:txBody>
          <a:bodyPr wrap="square" rtlCol="0">
            <a:spAutoFit/>
          </a:bodyPr>
          <a:lstStyle/>
          <a:p>
            <a:r>
              <a:rPr lang="en-US" sz="2400" dirty="0">
                <a:solidFill>
                  <a:srgbClr val="00246A"/>
                </a:solidFill>
                <a:latin typeface="Arial" panose="020B0604020202020204" pitchFamily="34" charset="0"/>
              </a:rPr>
              <a:t>*Photos are for illustration purposes only and not meant as an endorsement of the products shown. </a:t>
            </a:r>
          </a:p>
        </p:txBody>
      </p:sp>
      <p:pic>
        <p:nvPicPr>
          <p:cNvPr id="5" name="Picture 4">
            <a:extLst>
              <a:ext uri="{FF2B5EF4-FFF2-40B4-BE49-F238E27FC236}">
                <a16:creationId xmlns:a16="http://schemas.microsoft.com/office/drawing/2014/main" id="{A4201A2B-21D7-4741-8B77-EED4308F4684}"/>
              </a:ext>
            </a:extLst>
          </p:cNvPr>
          <p:cNvPicPr>
            <a:picLocks noChangeAspect="1"/>
          </p:cNvPicPr>
          <p:nvPr/>
        </p:nvPicPr>
        <p:blipFill>
          <a:blip r:embed="rId3"/>
          <a:stretch>
            <a:fillRect/>
          </a:stretch>
        </p:blipFill>
        <p:spPr>
          <a:xfrm>
            <a:off x="4743226" y="2427819"/>
            <a:ext cx="2228850" cy="2362200"/>
          </a:xfrm>
          <a:prstGeom prst="rect">
            <a:avLst/>
          </a:prstGeom>
        </p:spPr>
      </p:pic>
      <p:pic>
        <p:nvPicPr>
          <p:cNvPr id="6" name="Picture 5">
            <a:extLst>
              <a:ext uri="{FF2B5EF4-FFF2-40B4-BE49-F238E27FC236}">
                <a16:creationId xmlns:a16="http://schemas.microsoft.com/office/drawing/2014/main" id="{ACCE70F0-11F2-4C97-A9DF-14B4CFB4A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3821" y="2071759"/>
            <a:ext cx="2914577" cy="2898536"/>
          </a:xfrm>
          <a:prstGeom prst="rect">
            <a:avLst/>
          </a:prstGeom>
        </p:spPr>
      </p:pic>
      <p:pic>
        <p:nvPicPr>
          <p:cNvPr id="7" name="Picture 6">
            <a:extLst>
              <a:ext uri="{FF2B5EF4-FFF2-40B4-BE49-F238E27FC236}">
                <a16:creationId xmlns:a16="http://schemas.microsoft.com/office/drawing/2014/main" id="{92C8BEF7-6804-4936-B193-C2EC613652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843" y="1989572"/>
            <a:ext cx="2980723" cy="2980723"/>
          </a:xfrm>
          <a:prstGeom prst="rect">
            <a:avLst/>
          </a:prstGeom>
        </p:spPr>
      </p:pic>
    </p:spTree>
    <p:extLst>
      <p:ext uri="{BB962C8B-B14F-4D97-AF65-F5344CB8AC3E}">
        <p14:creationId xmlns:p14="http://schemas.microsoft.com/office/powerpoint/2010/main" val="83097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124796" y="238539"/>
            <a:ext cx="9980527" cy="1298713"/>
          </a:xfrm>
        </p:spPr>
        <p:txBody>
          <a:bodyPr>
            <a:normAutofit lnSpcReduction="10000"/>
          </a:bodyPr>
          <a:lstStyle/>
          <a:p>
            <a:pPr algn="ctr"/>
            <a:r>
              <a:rPr lang="en-US" dirty="0"/>
              <a:t>Defining Gates and Enclosures: </a:t>
            </a:r>
          </a:p>
          <a:p>
            <a:pPr algn="ctr"/>
            <a:r>
              <a:rPr lang="en-US" sz="4400" dirty="0">
                <a:solidFill>
                  <a:schemeClr val="tx1"/>
                </a:solidFill>
              </a:rPr>
              <a:t>Enclosures*</a:t>
            </a:r>
          </a:p>
        </p:txBody>
      </p:sp>
      <p:sp>
        <p:nvSpPr>
          <p:cNvPr id="4" name="TextBox 3">
            <a:extLst>
              <a:ext uri="{FF2B5EF4-FFF2-40B4-BE49-F238E27FC236}">
                <a16:creationId xmlns:a16="http://schemas.microsoft.com/office/drawing/2014/main" id="{2B4EE13C-2886-4B2F-BFFB-0CD92E316798}"/>
              </a:ext>
            </a:extLst>
          </p:cNvPr>
          <p:cNvSpPr txBox="1"/>
          <p:nvPr/>
        </p:nvSpPr>
        <p:spPr>
          <a:xfrm>
            <a:off x="2019301" y="5680587"/>
            <a:ext cx="8001000" cy="830997"/>
          </a:xfrm>
          <a:prstGeom prst="rect">
            <a:avLst/>
          </a:prstGeom>
          <a:noFill/>
        </p:spPr>
        <p:txBody>
          <a:bodyPr wrap="square" rtlCol="0">
            <a:spAutoFit/>
          </a:bodyPr>
          <a:lstStyle/>
          <a:p>
            <a:r>
              <a:rPr lang="en-US" sz="2400" dirty="0">
                <a:solidFill>
                  <a:srgbClr val="00246A"/>
                </a:solidFill>
                <a:latin typeface="Arial" panose="020B0604020202020204" pitchFamily="34" charset="0"/>
              </a:rPr>
              <a:t>*Photos are for illustration purposes only and not meant as an endorsement of the products shown. </a:t>
            </a:r>
          </a:p>
        </p:txBody>
      </p:sp>
      <p:pic>
        <p:nvPicPr>
          <p:cNvPr id="8" name="Picture 7">
            <a:extLst>
              <a:ext uri="{FF2B5EF4-FFF2-40B4-BE49-F238E27FC236}">
                <a16:creationId xmlns:a16="http://schemas.microsoft.com/office/drawing/2014/main" id="{2635A428-33CD-4229-974C-709E508CFBEA}"/>
              </a:ext>
            </a:extLst>
          </p:cNvPr>
          <p:cNvPicPr>
            <a:picLocks noChangeAspect="1"/>
          </p:cNvPicPr>
          <p:nvPr/>
        </p:nvPicPr>
        <p:blipFill>
          <a:blip r:embed="rId3"/>
          <a:stretch>
            <a:fillRect/>
          </a:stretch>
        </p:blipFill>
        <p:spPr>
          <a:xfrm>
            <a:off x="7735957" y="2376487"/>
            <a:ext cx="2533650" cy="2105025"/>
          </a:xfrm>
          <a:prstGeom prst="rect">
            <a:avLst/>
          </a:prstGeom>
        </p:spPr>
      </p:pic>
      <p:pic>
        <p:nvPicPr>
          <p:cNvPr id="9" name="Picture 8">
            <a:extLst>
              <a:ext uri="{FF2B5EF4-FFF2-40B4-BE49-F238E27FC236}">
                <a16:creationId xmlns:a16="http://schemas.microsoft.com/office/drawing/2014/main" id="{F934322A-C140-4FFB-86D1-C39785B0B3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976" y="2441347"/>
            <a:ext cx="2776669" cy="2085161"/>
          </a:xfrm>
          <a:prstGeom prst="rect">
            <a:avLst/>
          </a:prstGeom>
        </p:spPr>
      </p:pic>
      <p:pic>
        <p:nvPicPr>
          <p:cNvPr id="10" name="Picture 9">
            <a:extLst>
              <a:ext uri="{FF2B5EF4-FFF2-40B4-BE49-F238E27FC236}">
                <a16:creationId xmlns:a16="http://schemas.microsoft.com/office/drawing/2014/main" id="{7E95BD52-8040-4AED-8F35-6736CB336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0441" y="2072219"/>
            <a:ext cx="2458720" cy="3073400"/>
          </a:xfrm>
          <a:prstGeom prst="rect">
            <a:avLst/>
          </a:prstGeom>
        </p:spPr>
      </p:pic>
    </p:spTree>
    <p:extLst>
      <p:ext uri="{BB962C8B-B14F-4D97-AF65-F5344CB8AC3E}">
        <p14:creationId xmlns:p14="http://schemas.microsoft.com/office/powerpoint/2010/main" val="983172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10817" y="848139"/>
            <a:ext cx="10962751" cy="769441"/>
          </a:xfrm>
          <a:prstGeom prst="rect">
            <a:avLst/>
          </a:prstGeom>
          <a:noFill/>
        </p:spPr>
        <p:txBody>
          <a:bodyPr wrap="square" rtlCol="0">
            <a:spAutoFit/>
          </a:bodyPr>
          <a:lstStyle/>
          <a:p>
            <a:pPr algn="ctr"/>
            <a:r>
              <a:rPr lang="en-US" sz="4400" dirty="0">
                <a:solidFill>
                  <a:srgbClr val="2E74B5"/>
                </a:solidFill>
              </a:rPr>
              <a:t>Is this product an enclosure? </a:t>
            </a:r>
          </a:p>
        </p:txBody>
      </p:sp>
      <p:pic>
        <p:nvPicPr>
          <p:cNvPr id="4" name="Picture 3">
            <a:extLst>
              <a:ext uri="{FF2B5EF4-FFF2-40B4-BE49-F238E27FC236}">
                <a16:creationId xmlns:a16="http://schemas.microsoft.com/office/drawing/2014/main" id="{A568AF0B-893E-4B3D-9363-48D3976C8DDC}"/>
              </a:ext>
            </a:extLst>
          </p:cNvPr>
          <p:cNvPicPr>
            <a:picLocks noChangeAspect="1"/>
          </p:cNvPicPr>
          <p:nvPr/>
        </p:nvPicPr>
        <p:blipFill rotWithShape="1">
          <a:blip r:embed="rId3">
            <a:extLst>
              <a:ext uri="{28A0092B-C50C-407E-A947-70E740481C1C}">
                <a14:useLocalDpi xmlns:a14="http://schemas.microsoft.com/office/drawing/2010/main" val="0"/>
              </a:ext>
            </a:extLst>
          </a:blip>
          <a:srcRect l="4059" t="12758" r="1027" b="8146"/>
          <a:stretch/>
        </p:blipFill>
        <p:spPr>
          <a:xfrm>
            <a:off x="3316356" y="2027030"/>
            <a:ext cx="5165035" cy="4304196"/>
          </a:xfrm>
          <a:prstGeom prst="rect">
            <a:avLst/>
          </a:prstGeom>
        </p:spPr>
      </p:pic>
    </p:spTree>
    <p:extLst>
      <p:ext uri="{BB962C8B-B14F-4D97-AF65-F5344CB8AC3E}">
        <p14:creationId xmlns:p14="http://schemas.microsoft.com/office/powerpoint/2010/main" val="134640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44047-F2B2-4094-9193-11EA292930B6}"/>
              </a:ext>
            </a:extLst>
          </p:cNvPr>
          <p:cNvSpPr txBox="1"/>
          <p:nvPr/>
        </p:nvSpPr>
        <p:spPr>
          <a:xfrm>
            <a:off x="2133600" y="6047602"/>
            <a:ext cx="8001000" cy="276999"/>
          </a:xfrm>
          <a:prstGeom prst="rect">
            <a:avLst/>
          </a:prstGeom>
          <a:noFill/>
        </p:spPr>
        <p:txBody>
          <a:bodyPr wrap="square" rtlCol="0">
            <a:spAutoFit/>
          </a:bodyPr>
          <a:lstStyle/>
          <a:p>
            <a:r>
              <a:rPr lang="en-US" sz="1200" dirty="0">
                <a:solidFill>
                  <a:srgbClr val="00246A"/>
                </a:solidFill>
                <a:latin typeface="Arial" panose="020B0604020202020204" pitchFamily="34" charset="0"/>
              </a:rPr>
              <a:t>*Photos are for illustration purposes only and not meant as an endorsement of the products shown. </a:t>
            </a:r>
          </a:p>
        </p:txBody>
      </p:sp>
      <p:pic>
        <p:nvPicPr>
          <p:cNvPr id="5" name="Picture 4">
            <a:extLst>
              <a:ext uri="{FF2B5EF4-FFF2-40B4-BE49-F238E27FC236}">
                <a16:creationId xmlns:a16="http://schemas.microsoft.com/office/drawing/2014/main" id="{19E8611C-5EDF-4255-A5C6-F25B6E480C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91" t="19337" r="5455" b="9755"/>
          <a:stretch/>
        </p:blipFill>
        <p:spPr>
          <a:xfrm>
            <a:off x="2550160" y="1828800"/>
            <a:ext cx="3048000" cy="2529192"/>
          </a:xfrm>
          <a:prstGeom prst="rect">
            <a:avLst/>
          </a:prstGeom>
        </p:spPr>
      </p:pic>
      <p:pic>
        <p:nvPicPr>
          <p:cNvPr id="6" name="Picture 5">
            <a:extLst>
              <a:ext uri="{FF2B5EF4-FFF2-40B4-BE49-F238E27FC236}">
                <a16:creationId xmlns:a16="http://schemas.microsoft.com/office/drawing/2014/main" id="{EF066947-739E-4E5A-96E0-581223EA0E10}"/>
              </a:ext>
            </a:extLst>
          </p:cNvPr>
          <p:cNvPicPr>
            <a:picLocks noChangeAspect="1"/>
          </p:cNvPicPr>
          <p:nvPr/>
        </p:nvPicPr>
        <p:blipFill rotWithShape="1">
          <a:blip r:embed="rId4">
            <a:extLst>
              <a:ext uri="{28A0092B-C50C-407E-A947-70E740481C1C}">
                <a14:useLocalDpi xmlns:a14="http://schemas.microsoft.com/office/drawing/2010/main" val="0"/>
              </a:ext>
            </a:extLst>
          </a:blip>
          <a:srcRect l="4059" t="12758" r="1027" b="8146"/>
          <a:stretch/>
        </p:blipFill>
        <p:spPr>
          <a:xfrm>
            <a:off x="6629400" y="1828800"/>
            <a:ext cx="3017520" cy="2514600"/>
          </a:xfrm>
          <a:prstGeom prst="rect">
            <a:avLst/>
          </a:prstGeom>
        </p:spPr>
      </p:pic>
      <p:sp>
        <p:nvSpPr>
          <p:cNvPr id="7" name="TextBox 6">
            <a:extLst>
              <a:ext uri="{FF2B5EF4-FFF2-40B4-BE49-F238E27FC236}">
                <a16:creationId xmlns:a16="http://schemas.microsoft.com/office/drawing/2014/main" id="{99C39DB8-B688-406F-8EED-64AB98E18D75}"/>
              </a:ext>
            </a:extLst>
          </p:cNvPr>
          <p:cNvSpPr txBox="1"/>
          <p:nvPr/>
        </p:nvSpPr>
        <p:spPr>
          <a:xfrm>
            <a:off x="2345636" y="4343400"/>
            <a:ext cx="3048000" cy="1754326"/>
          </a:xfrm>
          <a:prstGeom prst="rect">
            <a:avLst/>
          </a:prstGeom>
          <a:noFill/>
        </p:spPr>
        <p:txBody>
          <a:bodyPr wrap="square" rtlCol="0">
            <a:spAutoFit/>
          </a:bodyPr>
          <a:lstStyle/>
          <a:p>
            <a:pPr algn="ctr"/>
            <a:r>
              <a:rPr lang="en-US" dirty="0">
                <a:solidFill>
                  <a:srgbClr val="00246A"/>
                </a:solidFill>
                <a:latin typeface="Arial" panose="020B0604020202020204" pitchFamily="34" charset="0"/>
              </a:rPr>
              <a:t>Enclosures do </a:t>
            </a:r>
            <a:r>
              <a:rPr lang="en-US" b="1" dirty="0">
                <a:solidFill>
                  <a:srgbClr val="00246A"/>
                </a:solidFill>
                <a:latin typeface="Arial" panose="020B0604020202020204" pitchFamily="34" charset="0"/>
              </a:rPr>
              <a:t>not </a:t>
            </a:r>
            <a:r>
              <a:rPr lang="en-US" dirty="0">
                <a:solidFill>
                  <a:srgbClr val="00246A"/>
                </a:solidFill>
                <a:latin typeface="Arial" panose="020B0604020202020204" pitchFamily="34" charset="0"/>
              </a:rPr>
              <a:t>have attached floors.</a:t>
            </a:r>
          </a:p>
          <a:p>
            <a:pPr algn="ctr"/>
            <a:r>
              <a:rPr lang="en-US" dirty="0">
                <a:solidFill>
                  <a:srgbClr val="00246A"/>
                </a:solidFill>
                <a:latin typeface="Arial" panose="020B0604020202020204" pitchFamily="34" charset="0"/>
              </a:rPr>
              <a:t>They are within the scope of 16 CFR part 1239, </a:t>
            </a:r>
            <a:r>
              <a:rPr lang="en-US" i="1" dirty="0">
                <a:solidFill>
                  <a:srgbClr val="00246A"/>
                </a:solidFill>
                <a:latin typeface="Arial" panose="020B0604020202020204" pitchFamily="34" charset="0"/>
              </a:rPr>
              <a:t>Safety Standard for Gates and Enclosures.</a:t>
            </a:r>
            <a:endParaRPr lang="en-US" dirty="0">
              <a:solidFill>
                <a:srgbClr val="00246A"/>
              </a:solidFill>
              <a:latin typeface="Arial" panose="020B0604020202020204" pitchFamily="34" charset="0"/>
            </a:endParaRPr>
          </a:p>
        </p:txBody>
      </p:sp>
      <p:sp>
        <p:nvSpPr>
          <p:cNvPr id="8" name="TextBox 7">
            <a:extLst>
              <a:ext uri="{FF2B5EF4-FFF2-40B4-BE49-F238E27FC236}">
                <a16:creationId xmlns:a16="http://schemas.microsoft.com/office/drawing/2014/main" id="{44222437-878D-4C1D-BCA3-D6976AC79BBE}"/>
              </a:ext>
            </a:extLst>
          </p:cNvPr>
          <p:cNvSpPr txBox="1"/>
          <p:nvPr/>
        </p:nvSpPr>
        <p:spPr>
          <a:xfrm>
            <a:off x="6842760" y="4343400"/>
            <a:ext cx="2590800" cy="1754326"/>
          </a:xfrm>
          <a:prstGeom prst="rect">
            <a:avLst/>
          </a:prstGeom>
          <a:noFill/>
        </p:spPr>
        <p:txBody>
          <a:bodyPr wrap="square" rtlCol="0">
            <a:spAutoFit/>
          </a:bodyPr>
          <a:lstStyle/>
          <a:p>
            <a:pPr algn="ctr"/>
            <a:r>
              <a:rPr lang="en-US" dirty="0">
                <a:solidFill>
                  <a:srgbClr val="00246A"/>
                </a:solidFill>
                <a:latin typeface="Arial" panose="020B0604020202020204" pitchFamily="34" charset="0"/>
              </a:rPr>
              <a:t>Play Yards have attached floors.</a:t>
            </a:r>
          </a:p>
          <a:p>
            <a:pPr algn="ctr"/>
            <a:r>
              <a:rPr lang="en-US" dirty="0">
                <a:solidFill>
                  <a:srgbClr val="00246A"/>
                </a:solidFill>
                <a:latin typeface="Arial" panose="020B0604020202020204" pitchFamily="34" charset="0"/>
              </a:rPr>
              <a:t>They are within the scope of 16 CFR part 1221, </a:t>
            </a:r>
            <a:r>
              <a:rPr lang="en-US" i="1" dirty="0">
                <a:solidFill>
                  <a:srgbClr val="00246A"/>
                </a:solidFill>
                <a:latin typeface="Arial" panose="020B0604020202020204" pitchFamily="34" charset="0"/>
              </a:rPr>
              <a:t>Safety Standard for Play Yards.</a:t>
            </a:r>
            <a:endParaRPr lang="en-US" dirty="0">
              <a:solidFill>
                <a:srgbClr val="00246A"/>
              </a:solidFill>
              <a:latin typeface="Arial" panose="020B0604020202020204" pitchFamily="34" charset="0"/>
            </a:endParaRPr>
          </a:p>
        </p:txBody>
      </p:sp>
      <p:sp>
        <p:nvSpPr>
          <p:cNvPr id="9" name="Title 8">
            <a:extLst>
              <a:ext uri="{FF2B5EF4-FFF2-40B4-BE49-F238E27FC236}">
                <a16:creationId xmlns:a16="http://schemas.microsoft.com/office/drawing/2014/main" id="{13173360-0220-408E-AFC6-5E5DF9D365D3}"/>
              </a:ext>
            </a:extLst>
          </p:cNvPr>
          <p:cNvSpPr txBox="1">
            <a:spLocks noGrp="1"/>
          </p:cNvSpPr>
          <p:nvPr>
            <p:ph type="title"/>
          </p:nvPr>
        </p:nvSpPr>
        <p:spPr>
          <a:xfrm>
            <a:off x="838200" y="591592"/>
            <a:ext cx="10515600" cy="769441"/>
          </a:xfrm>
          <a:prstGeom prst="rect">
            <a:avLst/>
          </a:prstGeom>
          <a:noFill/>
        </p:spPr>
        <p:txBody>
          <a:bodyPr wrap="square" rtlCol="0">
            <a:spAutoFit/>
          </a:bodyPr>
          <a:lstStyle/>
          <a:p>
            <a:pPr algn="ctr"/>
            <a:r>
              <a:rPr lang="en-US" sz="4400" dirty="0">
                <a:solidFill>
                  <a:srgbClr val="2E74B5"/>
                </a:solidFill>
              </a:rPr>
              <a:t>Enclosures vs. Play Yards*</a:t>
            </a:r>
          </a:p>
        </p:txBody>
      </p:sp>
    </p:spTree>
    <p:extLst>
      <p:ext uri="{BB962C8B-B14F-4D97-AF65-F5344CB8AC3E}">
        <p14:creationId xmlns:p14="http://schemas.microsoft.com/office/powerpoint/2010/main" val="1818452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398EB-75BE-462B-9575-B55B491AD0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27" b="2447"/>
          <a:stretch/>
        </p:blipFill>
        <p:spPr>
          <a:xfrm>
            <a:off x="3309730" y="1966521"/>
            <a:ext cx="5572539" cy="4414930"/>
          </a:xfrm>
          <a:prstGeom prst="rect">
            <a:avLst/>
          </a:prstGeom>
        </p:spPr>
      </p:pic>
      <p:sp>
        <p:nvSpPr>
          <p:cNvPr id="6" name="Title 5">
            <a:extLst>
              <a:ext uri="{FF2B5EF4-FFF2-40B4-BE49-F238E27FC236}">
                <a16:creationId xmlns:a16="http://schemas.microsoft.com/office/drawing/2014/main" id="{4443039F-6DAC-4D83-BEA0-CCC4405C4C70}"/>
              </a:ext>
            </a:extLst>
          </p:cNvPr>
          <p:cNvSpPr>
            <a:spLocks noGrp="1"/>
          </p:cNvSpPr>
          <p:nvPr>
            <p:ph type="title"/>
          </p:nvPr>
        </p:nvSpPr>
        <p:spPr>
          <a:xfrm>
            <a:off x="838199" y="371906"/>
            <a:ext cx="10515600" cy="940043"/>
          </a:xfrm>
        </p:spPr>
        <p:txBody>
          <a:bodyPr>
            <a:normAutofit/>
          </a:bodyPr>
          <a:lstStyle/>
          <a:p>
            <a:pPr algn="ctr"/>
            <a:r>
              <a:rPr lang="en-US" sz="4800" dirty="0"/>
              <a:t>Is this product a child gate or a pet gate? </a:t>
            </a:r>
          </a:p>
        </p:txBody>
      </p:sp>
    </p:spTree>
    <p:extLst>
      <p:ext uri="{BB962C8B-B14F-4D97-AF65-F5344CB8AC3E}">
        <p14:creationId xmlns:p14="http://schemas.microsoft.com/office/powerpoint/2010/main" val="361986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99717" y="375553"/>
            <a:ext cx="10962751" cy="769441"/>
          </a:xfrm>
          <a:prstGeom prst="rect">
            <a:avLst/>
          </a:prstGeom>
          <a:noFill/>
        </p:spPr>
        <p:txBody>
          <a:bodyPr wrap="square" rtlCol="0">
            <a:spAutoFit/>
          </a:bodyPr>
          <a:lstStyle/>
          <a:p>
            <a:r>
              <a:rPr lang="en-US" sz="4400" dirty="0">
                <a:solidFill>
                  <a:srgbClr val="2E74B5"/>
                </a:solidFill>
              </a:rPr>
              <a:t>Child Gates vs. Pet Gates*</a:t>
            </a:r>
          </a:p>
        </p:txBody>
      </p:sp>
      <p:sp>
        <p:nvSpPr>
          <p:cNvPr id="9" name="TextBox 8">
            <a:extLst>
              <a:ext uri="{FF2B5EF4-FFF2-40B4-BE49-F238E27FC236}">
                <a16:creationId xmlns:a16="http://schemas.microsoft.com/office/drawing/2014/main" id="{7FAFD2E2-1A66-4E6B-8D6E-07D16AD71C42}"/>
              </a:ext>
            </a:extLst>
          </p:cNvPr>
          <p:cNvSpPr txBox="1"/>
          <p:nvPr/>
        </p:nvSpPr>
        <p:spPr>
          <a:xfrm>
            <a:off x="2133600" y="6315960"/>
            <a:ext cx="8001000" cy="276999"/>
          </a:xfrm>
          <a:prstGeom prst="rect">
            <a:avLst/>
          </a:prstGeom>
          <a:noFill/>
        </p:spPr>
        <p:txBody>
          <a:bodyPr wrap="square" rtlCol="0">
            <a:spAutoFit/>
          </a:bodyPr>
          <a:lstStyle/>
          <a:p>
            <a:r>
              <a:rPr lang="en-US" sz="1200" dirty="0">
                <a:solidFill>
                  <a:srgbClr val="00246A"/>
                </a:solidFill>
                <a:latin typeface="Arial" panose="020B0604020202020204" pitchFamily="34" charset="0"/>
              </a:rPr>
              <a:t>*Photos are for illustration purposes only and not meant as an endorsement of the products shown. </a:t>
            </a:r>
          </a:p>
        </p:txBody>
      </p:sp>
      <p:sp>
        <p:nvSpPr>
          <p:cNvPr id="10" name="TextBox 9">
            <a:extLst>
              <a:ext uri="{FF2B5EF4-FFF2-40B4-BE49-F238E27FC236}">
                <a16:creationId xmlns:a16="http://schemas.microsoft.com/office/drawing/2014/main" id="{C0CC7212-EB24-410D-8D07-F1FDA9E4796E}"/>
              </a:ext>
            </a:extLst>
          </p:cNvPr>
          <p:cNvSpPr txBox="1"/>
          <p:nvPr/>
        </p:nvSpPr>
        <p:spPr>
          <a:xfrm>
            <a:off x="2912639" y="4090601"/>
            <a:ext cx="2590800" cy="1200329"/>
          </a:xfrm>
          <a:prstGeom prst="rect">
            <a:avLst/>
          </a:prstGeom>
          <a:noFill/>
        </p:spPr>
        <p:txBody>
          <a:bodyPr wrap="square" rtlCol="0">
            <a:spAutoFit/>
          </a:bodyPr>
          <a:lstStyle/>
          <a:p>
            <a:pPr algn="ctr"/>
            <a:r>
              <a:rPr lang="en-US" dirty="0">
                <a:solidFill>
                  <a:srgbClr val="00246A"/>
                </a:solidFill>
                <a:latin typeface="Arial" panose="020B0604020202020204" pitchFamily="34" charset="0"/>
              </a:rPr>
              <a:t>Gates intended for use with pets and children are within the scope of the standard. </a:t>
            </a:r>
          </a:p>
        </p:txBody>
      </p:sp>
      <p:sp>
        <p:nvSpPr>
          <p:cNvPr id="11" name="TextBox 10">
            <a:extLst>
              <a:ext uri="{FF2B5EF4-FFF2-40B4-BE49-F238E27FC236}">
                <a16:creationId xmlns:a16="http://schemas.microsoft.com/office/drawing/2014/main" id="{FFEB79AC-516A-498F-8D04-7C870F053A41}"/>
              </a:ext>
            </a:extLst>
          </p:cNvPr>
          <p:cNvSpPr txBox="1"/>
          <p:nvPr/>
        </p:nvSpPr>
        <p:spPr>
          <a:xfrm>
            <a:off x="6798839" y="4090601"/>
            <a:ext cx="2590800" cy="1200329"/>
          </a:xfrm>
          <a:prstGeom prst="rect">
            <a:avLst/>
          </a:prstGeom>
          <a:noFill/>
        </p:spPr>
        <p:txBody>
          <a:bodyPr wrap="square" rtlCol="0">
            <a:spAutoFit/>
          </a:bodyPr>
          <a:lstStyle/>
          <a:p>
            <a:pPr algn="ctr"/>
            <a:r>
              <a:rPr lang="en-US" dirty="0">
                <a:solidFill>
                  <a:srgbClr val="00246A"/>
                </a:solidFill>
                <a:latin typeface="Arial" panose="020B0604020202020204" pitchFamily="34" charset="0"/>
              </a:rPr>
              <a:t>Gates intended only for use with pets are not within the scope of the standard.</a:t>
            </a:r>
          </a:p>
        </p:txBody>
      </p:sp>
      <p:pic>
        <p:nvPicPr>
          <p:cNvPr id="12" name="Picture 11">
            <a:extLst>
              <a:ext uri="{FF2B5EF4-FFF2-40B4-BE49-F238E27FC236}">
                <a16:creationId xmlns:a16="http://schemas.microsoft.com/office/drawing/2014/main" id="{8F2CCDD9-3FC5-421A-B65E-85A8EAA737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27" b="2447"/>
          <a:stretch/>
        </p:blipFill>
        <p:spPr>
          <a:xfrm>
            <a:off x="2590800" y="1542450"/>
            <a:ext cx="3082078" cy="2441824"/>
          </a:xfrm>
          <a:prstGeom prst="rect">
            <a:avLst/>
          </a:prstGeom>
        </p:spPr>
      </p:pic>
      <p:pic>
        <p:nvPicPr>
          <p:cNvPr id="13" name="Picture 2" descr="You &amp; Me Extra Wide Walk-Thru Pet Gate, 29&quot;-52&quot; W x 30&quot; H | Petco">
            <a:extLst>
              <a:ext uri="{FF2B5EF4-FFF2-40B4-BE49-F238E27FC236}">
                <a16:creationId xmlns:a16="http://schemas.microsoft.com/office/drawing/2014/main" id="{64565267-3EE2-43B1-AFEC-22ADA5315D9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705"/>
          <a:stretch/>
        </p:blipFill>
        <p:spPr bwMode="auto">
          <a:xfrm>
            <a:off x="6341640" y="1539664"/>
            <a:ext cx="3335309" cy="24446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8438B-178C-4615-B5B8-9649EF600C35}"/>
              </a:ext>
            </a:extLst>
          </p:cNvPr>
          <p:cNvSpPr txBox="1"/>
          <p:nvPr/>
        </p:nvSpPr>
        <p:spPr>
          <a:xfrm>
            <a:off x="2133600" y="5586415"/>
            <a:ext cx="8210196" cy="461665"/>
          </a:xfrm>
          <a:prstGeom prst="rect">
            <a:avLst/>
          </a:prstGeom>
          <a:noFill/>
        </p:spPr>
        <p:txBody>
          <a:bodyPr wrap="square" rtlCol="0">
            <a:spAutoFit/>
          </a:bodyPr>
          <a:lstStyle/>
          <a:p>
            <a:pPr algn="ctr"/>
            <a:r>
              <a:rPr lang="en-US" sz="2400" dirty="0"/>
              <a:t>See </a:t>
            </a:r>
            <a:r>
              <a:rPr lang="en-US" sz="2400" dirty="0">
                <a:hlinkClick r:id="rId5"/>
              </a:rPr>
              <a:t>www.cpsc.gov/childrensproduct</a:t>
            </a:r>
            <a:r>
              <a:rPr lang="en-US" sz="2400" dirty="0"/>
              <a:t> for more information</a:t>
            </a:r>
          </a:p>
        </p:txBody>
      </p:sp>
    </p:spTree>
    <p:extLst>
      <p:ext uri="{BB962C8B-B14F-4D97-AF65-F5344CB8AC3E}">
        <p14:creationId xmlns:p14="http://schemas.microsoft.com/office/powerpoint/2010/main" val="1086192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957AE-F6CC-42D6-B01D-B3F585C807D8}"/>
              </a:ext>
            </a:extLst>
          </p:cNvPr>
          <p:cNvSpPr>
            <a:spLocks noGrp="1"/>
          </p:cNvSpPr>
          <p:nvPr>
            <p:ph idx="1"/>
          </p:nvPr>
        </p:nvSpPr>
        <p:spPr>
          <a:xfrm>
            <a:off x="363538" y="1468438"/>
            <a:ext cx="11464925" cy="3754874"/>
          </a:xfrm>
          <a:prstGeom prst="rect">
            <a:avLst/>
          </a:prstGeom>
        </p:spPr>
        <p:txBody>
          <a:bodyPr wrap="square">
            <a:spAutoFit/>
          </a:bodyPr>
          <a:lstStyle/>
          <a:p>
            <a:pPr marL="571500" indent="-571500">
              <a:buFont typeface="Arial" panose="020B0604020202020204" pitchFamily="34" charset="0"/>
              <a:buChar char="•"/>
            </a:pPr>
            <a:r>
              <a:rPr lang="en-US" sz="2800" b="1" dirty="0">
                <a:latin typeface="+mn-lt"/>
              </a:rPr>
              <a:t>Marking and Labeling (Permanently on Product and Packaging) – per ASTM F1004-19</a:t>
            </a:r>
          </a:p>
          <a:p>
            <a:pPr marL="914400" lvl="1" indent="-457200">
              <a:buFont typeface="Wingdings" panose="05000000000000000000" pitchFamily="2" charset="2"/>
              <a:buChar char="Ø"/>
            </a:pPr>
            <a:r>
              <a:rPr lang="en-US" sz="2600" dirty="0">
                <a:solidFill>
                  <a:srgbClr val="00246A"/>
                </a:solidFill>
                <a:latin typeface="+mn-lt"/>
              </a:rPr>
              <a:t>Manufacturer/Distributor/Seller Name</a:t>
            </a:r>
          </a:p>
          <a:p>
            <a:pPr marL="914400" lvl="1" indent="-457200">
              <a:buFont typeface="Wingdings" panose="05000000000000000000" pitchFamily="2" charset="2"/>
              <a:buChar char="Ø"/>
            </a:pPr>
            <a:r>
              <a:rPr lang="en-US" sz="2600" dirty="0">
                <a:solidFill>
                  <a:srgbClr val="00246A"/>
                </a:solidFill>
                <a:latin typeface="+mn-lt"/>
              </a:rPr>
              <a:t>Place of business (city, state, and mailing address, including zip code) and telephone number (per 16 CFR §1130.4.)</a:t>
            </a:r>
          </a:p>
          <a:p>
            <a:pPr marL="914400" lvl="1" indent="-457200">
              <a:buFont typeface="Wingdings" panose="05000000000000000000" pitchFamily="2" charset="2"/>
              <a:buChar char="Ø"/>
            </a:pPr>
            <a:r>
              <a:rPr lang="en-US" sz="2600" dirty="0">
                <a:solidFill>
                  <a:srgbClr val="00246A"/>
                </a:solidFill>
                <a:latin typeface="+mn-lt"/>
              </a:rPr>
              <a:t>Code or mark identifying the date (month and year minimum) of manufacture.</a:t>
            </a:r>
          </a:p>
          <a:p>
            <a:pPr marL="914400" lvl="1" indent="-457200">
              <a:buFont typeface="Wingdings" panose="05000000000000000000" pitchFamily="2" charset="2"/>
              <a:buChar char="Ø"/>
            </a:pPr>
            <a:r>
              <a:rPr lang="en-US" sz="2600" dirty="0">
                <a:solidFill>
                  <a:srgbClr val="00246A"/>
                </a:solidFill>
                <a:latin typeface="+mn-lt"/>
              </a:rPr>
              <a:t>Batch or run number, if used (per CPSIA </a:t>
            </a:r>
            <a:r>
              <a:rPr lang="en-US" sz="2600" dirty="0">
                <a:solidFill>
                  <a:srgbClr val="00246A"/>
                </a:solidFill>
                <a:latin typeface="+mn-lt"/>
                <a:hlinkClick r:id="rId3"/>
              </a:rPr>
              <a:t>tracking information requirement</a:t>
            </a:r>
            <a:r>
              <a:rPr lang="en-US" sz="2600" dirty="0">
                <a:solidFill>
                  <a:srgbClr val="00246A"/>
                </a:solidFill>
                <a:latin typeface="+mn-lt"/>
              </a:rPr>
              <a:t>)</a:t>
            </a:r>
          </a:p>
        </p:txBody>
      </p:sp>
      <p:sp>
        <p:nvSpPr>
          <p:cNvPr id="7" name="Title 6">
            <a:extLst>
              <a:ext uri="{FF2B5EF4-FFF2-40B4-BE49-F238E27FC236}">
                <a16:creationId xmlns:a16="http://schemas.microsoft.com/office/drawing/2014/main" id="{32AACE59-B2FB-4B74-A2C1-1108ADF0B3F0}"/>
              </a:ext>
            </a:extLst>
          </p:cNvPr>
          <p:cNvSpPr txBox="1">
            <a:spLocks noGrp="1"/>
          </p:cNvSpPr>
          <p:nvPr>
            <p:ph type="title"/>
          </p:nvPr>
        </p:nvSpPr>
        <p:spPr>
          <a:xfrm>
            <a:off x="500063" y="520700"/>
            <a:ext cx="11464925" cy="947738"/>
          </a:xfrm>
          <a:prstGeom prst="rect">
            <a:avLst/>
          </a:prstGeom>
          <a:noFill/>
        </p:spPr>
        <p:txBody>
          <a:bodyPr wrap="square" rtlCol="0">
            <a:spAutoFit/>
          </a:bodyPr>
          <a:lstStyle/>
          <a:p>
            <a:r>
              <a:rPr lang="en-US" sz="4400" dirty="0"/>
              <a:t>Labeling and Instructional Literature</a:t>
            </a:r>
          </a:p>
        </p:txBody>
      </p:sp>
    </p:spTree>
    <p:extLst>
      <p:ext uri="{BB962C8B-B14F-4D97-AF65-F5344CB8AC3E}">
        <p14:creationId xmlns:p14="http://schemas.microsoft.com/office/powerpoint/2010/main" val="111627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540" y="365126"/>
            <a:ext cx="11738919" cy="940043"/>
          </a:xfrm>
        </p:spPr>
        <p:txBody>
          <a:bodyPr>
            <a:normAutofit fontScale="90000"/>
          </a:bodyPr>
          <a:lstStyle/>
          <a:p>
            <a:pPr algn="l"/>
            <a:r>
              <a:rPr lang="en-US" dirty="0"/>
              <a:t>Video: Welcome to the 2021 CPSC Podcast Series- Overview of Gates and Enclosures Requirements </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762368" y="1391666"/>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E819258-CF82-41F4-B757-30C2EB173A88}"/>
              </a:ext>
            </a:extLst>
          </p:cNvPr>
          <p:cNvSpPr>
            <a:spLocks noGrp="1"/>
          </p:cNvSpPr>
          <p:nvPr>
            <p:ph idx="1"/>
          </p:nvPr>
        </p:nvSpPr>
        <p:spPr>
          <a:xfrm>
            <a:off x="363538" y="1360745"/>
            <a:ext cx="11464925" cy="5114195"/>
          </a:xfrm>
          <a:prstGeom prst="rect">
            <a:avLst/>
          </a:prstGeom>
        </p:spPr>
        <p:txBody>
          <a:bodyPr wrap="square">
            <a:normAutofit/>
          </a:bodyPr>
          <a:lstStyle/>
          <a:p>
            <a:pPr marL="457200" indent="-457200">
              <a:buFont typeface="Arial" panose="020B0604020202020204" pitchFamily="34" charset="0"/>
              <a:buChar char="•"/>
            </a:pPr>
            <a:r>
              <a:rPr lang="en-US" sz="2800" b="1" dirty="0">
                <a:latin typeface="Arial" panose="020B0604020202020204" pitchFamily="34" charset="0"/>
              </a:rPr>
              <a:t>Informational Statements (included with product) should include: </a:t>
            </a:r>
            <a:endParaRPr lang="en-US" sz="2800" dirty="0">
              <a:latin typeface="Arial" panose="020B0604020202020204" pitchFamily="34" charset="0"/>
            </a:endParaRPr>
          </a:p>
          <a:p>
            <a:pPr marL="800100" lvl="1" indent="-342900">
              <a:buFont typeface="Wingdings" panose="05000000000000000000" pitchFamily="2" charset="2"/>
              <a:buChar char="Ø"/>
            </a:pPr>
            <a:r>
              <a:rPr lang="en-US" sz="2400" dirty="0">
                <a:solidFill>
                  <a:srgbClr val="00246A"/>
                </a:solidFill>
                <a:latin typeface="Arial" panose="020B0604020202020204" pitchFamily="34" charset="0"/>
              </a:rPr>
              <a:t>Assembly, installation, operating, folding, maintenance, and cleaning instructions as applicable</a:t>
            </a:r>
          </a:p>
          <a:p>
            <a:pPr marL="800100" lvl="1" indent="-342900">
              <a:buFont typeface="Wingdings" panose="05000000000000000000" pitchFamily="2" charset="2"/>
              <a:buChar char="Ø"/>
            </a:pPr>
            <a:r>
              <a:rPr lang="en-US" sz="2400" dirty="0">
                <a:solidFill>
                  <a:srgbClr val="00246A"/>
                </a:solidFill>
                <a:latin typeface="Arial" panose="020B0604020202020204" pitchFamily="34" charset="0"/>
              </a:rPr>
              <a:t>All warning statements</a:t>
            </a:r>
          </a:p>
          <a:p>
            <a:pPr marL="800100" lvl="1" indent="-342900">
              <a:buFont typeface="Wingdings" panose="05000000000000000000" pitchFamily="2" charset="2"/>
              <a:buChar char="Ø"/>
            </a:pPr>
            <a:r>
              <a:rPr lang="en-US" sz="2400" dirty="0">
                <a:solidFill>
                  <a:srgbClr val="00246A"/>
                </a:solidFill>
                <a:latin typeface="Arial" panose="020B0604020202020204" pitchFamily="34" charset="0"/>
              </a:rPr>
              <a:t>Applicable opening sizes with which the product is meant to be used</a:t>
            </a:r>
          </a:p>
          <a:p>
            <a:pPr marL="800100" lvl="1" indent="-342900">
              <a:buFont typeface="Wingdings" panose="05000000000000000000" pitchFamily="2" charset="2"/>
              <a:buChar char="Ø"/>
            </a:pPr>
            <a:r>
              <a:rPr lang="en-US" sz="2400" dirty="0">
                <a:solidFill>
                  <a:srgbClr val="00246A"/>
                </a:solidFill>
                <a:latin typeface="Arial" panose="020B0604020202020204" pitchFamily="34" charset="0"/>
              </a:rPr>
              <a:t>Instructions to discontinue the use of the product if it becomes damaged, broken, or disassembled.</a:t>
            </a:r>
          </a:p>
          <a:p>
            <a:pPr marL="800100" lvl="1" indent="-342900">
              <a:buFont typeface="Wingdings" panose="05000000000000000000" pitchFamily="2" charset="2"/>
              <a:buChar char="Ø"/>
            </a:pPr>
            <a:r>
              <a:rPr lang="en-US" sz="2400" dirty="0">
                <a:solidFill>
                  <a:srgbClr val="00246A"/>
                </a:solidFill>
                <a:latin typeface="Arial" panose="020B0604020202020204" pitchFamily="34" charset="0"/>
              </a:rPr>
              <a:t>For </a:t>
            </a:r>
            <a:r>
              <a:rPr lang="en-US" sz="2400" b="1" dirty="0">
                <a:solidFill>
                  <a:srgbClr val="00246A"/>
                </a:solidFill>
                <a:latin typeface="Arial" panose="020B0604020202020204" pitchFamily="34" charset="0"/>
              </a:rPr>
              <a:t>Gates</a:t>
            </a:r>
            <a:r>
              <a:rPr lang="en-US" sz="2400" dirty="0">
                <a:solidFill>
                  <a:srgbClr val="00246A"/>
                </a:solidFill>
                <a:latin typeface="Arial" panose="020B0604020202020204" pitchFamily="34" charset="0"/>
              </a:rPr>
              <a:t>:</a:t>
            </a:r>
          </a:p>
          <a:p>
            <a:pPr marL="1257300" lvl="2" indent="-342900">
              <a:buFont typeface="Arial" panose="020B0604020202020204" pitchFamily="34" charset="0"/>
              <a:buChar char="•"/>
            </a:pPr>
            <a:r>
              <a:rPr lang="en-US" sz="2000" dirty="0">
                <a:solidFill>
                  <a:srgbClr val="00246A"/>
                </a:solidFill>
                <a:latin typeface="Arial" panose="020B0604020202020204" pitchFamily="34" charset="0"/>
              </a:rPr>
              <a:t>Statement of the limitations regarding the use of any included mounting hardware and information regarding where to install the gate relative to the floor.</a:t>
            </a:r>
          </a:p>
          <a:p>
            <a:pPr marL="800100" lvl="1" indent="-342900">
              <a:buFont typeface="Wingdings" panose="05000000000000000000" pitchFamily="2" charset="2"/>
              <a:buChar char="Ø"/>
            </a:pPr>
            <a:r>
              <a:rPr lang="en-US" sz="2400" dirty="0">
                <a:solidFill>
                  <a:srgbClr val="00246A"/>
                </a:solidFill>
                <a:latin typeface="Arial" panose="020B0604020202020204" pitchFamily="34" charset="0"/>
                <a:ea typeface="SimSun" pitchFamily="2" charset="-122"/>
              </a:rPr>
              <a:t>For </a:t>
            </a:r>
            <a:r>
              <a:rPr lang="en-US" sz="2400" b="1" dirty="0">
                <a:solidFill>
                  <a:srgbClr val="00246A"/>
                </a:solidFill>
                <a:latin typeface="Arial" panose="020B0604020202020204" pitchFamily="34" charset="0"/>
                <a:ea typeface="SimSun" pitchFamily="2" charset="-122"/>
              </a:rPr>
              <a:t>Gates that are recommended for use at the top of stairs</a:t>
            </a:r>
            <a:r>
              <a:rPr lang="en-US" sz="2400" dirty="0">
                <a:solidFill>
                  <a:srgbClr val="00246A"/>
                </a:solidFill>
                <a:latin typeface="Arial" panose="020B0604020202020204" pitchFamily="34" charset="0"/>
                <a:ea typeface="SimSun" pitchFamily="2" charset="-122"/>
              </a:rPr>
              <a:t>: </a:t>
            </a:r>
          </a:p>
          <a:p>
            <a:pPr marL="1257300" lvl="2" indent="-342900">
              <a:buFont typeface="Arial" panose="020B0604020202020204" pitchFamily="34" charset="0"/>
              <a:buChar char="•"/>
            </a:pPr>
            <a:r>
              <a:rPr lang="en-US" sz="2000" dirty="0">
                <a:solidFill>
                  <a:srgbClr val="00246A"/>
                </a:solidFill>
                <a:latin typeface="Arial" panose="020B0604020202020204" pitchFamily="34" charset="0"/>
                <a:ea typeface="SimSun" pitchFamily="2" charset="-122"/>
              </a:rPr>
              <a:t>Statement specifying where the gate must be installed as a minimum distance to the first step of the stairs.</a:t>
            </a:r>
            <a:endParaRPr lang="en-US" sz="2400" dirty="0">
              <a:solidFill>
                <a:srgbClr val="00246A"/>
              </a:solidFill>
              <a:latin typeface="Arial" panose="020B0604020202020204" pitchFamily="34" charset="0"/>
              <a:ea typeface="SimSun" pitchFamily="2" charset="-122"/>
            </a:endParaRPr>
          </a:p>
          <a:p>
            <a:pPr marL="971550" lvl="1" indent="-514350">
              <a:buFont typeface="Arial" panose="020B0604020202020204" pitchFamily="34" charset="0"/>
              <a:buChar char="•"/>
            </a:pPr>
            <a:endParaRPr lang="en-US" sz="2000" dirty="0">
              <a:solidFill>
                <a:srgbClr val="00246A"/>
              </a:solidFill>
              <a:latin typeface="Arial" panose="020B0604020202020204" pitchFamily="34" charset="0"/>
              <a:ea typeface="SimSun" pitchFamily="2" charset="-122"/>
            </a:endParaRPr>
          </a:p>
        </p:txBody>
      </p:sp>
      <p:sp>
        <p:nvSpPr>
          <p:cNvPr id="7" name="Title 6">
            <a:extLst>
              <a:ext uri="{FF2B5EF4-FFF2-40B4-BE49-F238E27FC236}">
                <a16:creationId xmlns:a16="http://schemas.microsoft.com/office/drawing/2014/main" id="{00331E7C-E8F0-46EC-8B14-FD9F5C1AF420}"/>
              </a:ext>
            </a:extLst>
          </p:cNvPr>
          <p:cNvSpPr txBox="1">
            <a:spLocks noGrp="1"/>
          </p:cNvSpPr>
          <p:nvPr>
            <p:ph type="title"/>
          </p:nvPr>
        </p:nvSpPr>
        <p:spPr>
          <a:xfrm>
            <a:off x="363538" y="536575"/>
            <a:ext cx="11464925" cy="947738"/>
          </a:xfrm>
          <a:prstGeom prst="rect">
            <a:avLst/>
          </a:prstGeom>
          <a:noFill/>
        </p:spPr>
        <p:txBody>
          <a:bodyPr wrap="square" rtlCol="0">
            <a:spAutoFit/>
          </a:bodyPr>
          <a:lstStyle/>
          <a:p>
            <a:r>
              <a:rPr lang="en-US" sz="4400" dirty="0"/>
              <a:t>Labeling and Instructional Literature</a:t>
            </a:r>
          </a:p>
        </p:txBody>
      </p:sp>
    </p:spTree>
    <p:extLst>
      <p:ext uri="{BB962C8B-B14F-4D97-AF65-F5344CB8AC3E}">
        <p14:creationId xmlns:p14="http://schemas.microsoft.com/office/powerpoint/2010/main" val="3302847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99717" y="521327"/>
            <a:ext cx="10962751" cy="769441"/>
          </a:xfrm>
          <a:prstGeom prst="rect">
            <a:avLst/>
          </a:prstGeom>
          <a:noFill/>
        </p:spPr>
        <p:txBody>
          <a:bodyPr wrap="square" rtlCol="0">
            <a:spAutoFit/>
          </a:bodyPr>
          <a:lstStyle/>
          <a:p>
            <a:r>
              <a:rPr lang="en-US" sz="4400" b="1" dirty="0">
                <a:solidFill>
                  <a:srgbClr val="2E74B5"/>
                </a:solidFill>
                <a:latin typeface="Calibri Light" panose="020F0302020204030204" pitchFamily="34" charset="0"/>
                <a:cs typeface="Calibri Light" panose="020F0302020204030204" pitchFamily="34" charset="0"/>
              </a:rPr>
              <a:t>Labeling and Instructional Literature</a:t>
            </a:r>
          </a:p>
        </p:txBody>
      </p:sp>
      <p:sp>
        <p:nvSpPr>
          <p:cNvPr id="2" name="Rectangle 1">
            <a:extLst>
              <a:ext uri="{FF2B5EF4-FFF2-40B4-BE49-F238E27FC236}">
                <a16:creationId xmlns:a16="http://schemas.microsoft.com/office/drawing/2014/main" id="{758EF67B-5398-47FA-AE31-B85A17AC863E}"/>
              </a:ext>
            </a:extLst>
          </p:cNvPr>
          <p:cNvSpPr/>
          <p:nvPr/>
        </p:nvSpPr>
        <p:spPr>
          <a:xfrm>
            <a:off x="1919137" y="1335491"/>
            <a:ext cx="8756644" cy="4893647"/>
          </a:xfrm>
          <a:prstGeom prst="rect">
            <a:avLst/>
          </a:prstGeom>
        </p:spPr>
        <p:txBody>
          <a:bodyPr wrap="square">
            <a:spAutoFit/>
          </a:bodyPr>
          <a:lstStyle/>
          <a:p>
            <a:pPr marL="457200" indent="-457200">
              <a:buFont typeface="Arial" panose="020B0604020202020204" pitchFamily="34" charset="0"/>
              <a:buChar char="•"/>
            </a:pPr>
            <a:r>
              <a:rPr lang="en-US" sz="3200" b="1" dirty="0">
                <a:solidFill>
                  <a:srgbClr val="4C4C4C"/>
                </a:solidFill>
                <a:latin typeface="Arial" panose="020B0604020202020204" pitchFamily="34" charset="0"/>
              </a:rPr>
              <a:t>Warning Label – ASTM F1004-19</a:t>
            </a:r>
          </a:p>
          <a:p>
            <a:pPr marL="914400" lvl="1" indent="-457200">
              <a:buFont typeface="Wingdings" panose="05000000000000000000" pitchFamily="2" charset="2"/>
              <a:buChar char="Ø"/>
            </a:pPr>
            <a:r>
              <a:rPr lang="en-US" sz="2800" dirty="0">
                <a:solidFill>
                  <a:srgbClr val="00246A"/>
                </a:solidFill>
                <a:latin typeface="Arial" panose="020B0604020202020204" pitchFamily="34" charset="0"/>
              </a:rPr>
              <a:t>Example from Standard:</a:t>
            </a: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Wingdings" panose="05000000000000000000" pitchFamily="2" charset="2"/>
              <a:buChar char="Ø"/>
            </a:pPr>
            <a:r>
              <a:rPr lang="en-US" sz="2800" dirty="0">
                <a:solidFill>
                  <a:srgbClr val="00246A"/>
                </a:solidFill>
                <a:latin typeface="Arial" panose="020B0604020202020204" pitchFamily="34" charset="0"/>
              </a:rPr>
              <a:t>Permanent, conspicuous, and in sans serif font.</a:t>
            </a:r>
          </a:p>
        </p:txBody>
      </p:sp>
      <p:pic>
        <p:nvPicPr>
          <p:cNvPr id="5" name="Picture 4">
            <a:extLst>
              <a:ext uri="{FF2B5EF4-FFF2-40B4-BE49-F238E27FC236}">
                <a16:creationId xmlns:a16="http://schemas.microsoft.com/office/drawing/2014/main" id="{E51BC126-91D9-46B9-BF40-E0331FAB0325}"/>
              </a:ext>
            </a:extLst>
          </p:cNvPr>
          <p:cNvPicPr>
            <a:picLocks noChangeAspect="1"/>
          </p:cNvPicPr>
          <p:nvPr/>
        </p:nvPicPr>
        <p:blipFill>
          <a:blip r:embed="rId3"/>
          <a:stretch>
            <a:fillRect/>
          </a:stretch>
        </p:blipFill>
        <p:spPr>
          <a:xfrm>
            <a:off x="2834838" y="2357339"/>
            <a:ext cx="5474275" cy="2581225"/>
          </a:xfrm>
          <a:prstGeom prst="rect">
            <a:avLst/>
          </a:prstGeom>
        </p:spPr>
      </p:pic>
      <p:pic>
        <p:nvPicPr>
          <p:cNvPr id="1026" name="Picture 2" descr="image002">
            <a:extLst>
              <a:ext uri="{FF2B5EF4-FFF2-40B4-BE49-F238E27FC236}">
                <a16:creationId xmlns:a16="http://schemas.microsoft.com/office/drawing/2014/main" id="{F034D0F2-1233-43B3-A39B-331F814D4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137" y="4946019"/>
            <a:ext cx="73056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691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1A8F8C-0702-41AF-8621-31BB6607FD92}"/>
              </a:ext>
            </a:extLst>
          </p:cNvPr>
          <p:cNvSpPr>
            <a:spLocks noGrp="1"/>
          </p:cNvSpPr>
          <p:nvPr>
            <p:ph idx="1"/>
          </p:nvPr>
        </p:nvSpPr>
        <p:spPr>
          <a:prstGeom prst="rect">
            <a:avLst/>
          </a:prstGeom>
        </p:spPr>
        <p:txBody>
          <a:bodyPr wrap="square">
            <a:normAutofit fontScale="92500" lnSpcReduction="10000"/>
          </a:bodyPr>
          <a:lstStyle/>
          <a:p>
            <a:pPr marL="457200" indent="-457200">
              <a:buFont typeface="Arial" panose="020B0604020202020204" pitchFamily="34" charset="0"/>
              <a:buChar char="•"/>
            </a:pPr>
            <a:r>
              <a:rPr lang="en-US" b="1" dirty="0">
                <a:latin typeface="Arial" panose="020B0604020202020204" pitchFamily="34" charset="0"/>
              </a:rPr>
              <a:t>Retail Packaging should state:</a:t>
            </a:r>
          </a:p>
          <a:p>
            <a:pPr marL="914400" lvl="1" indent="-457200">
              <a:buFont typeface="Wingdings" panose="05000000000000000000" pitchFamily="2" charset="2"/>
              <a:buChar char="Ø"/>
            </a:pPr>
            <a:r>
              <a:rPr lang="en-US" sz="2800" dirty="0">
                <a:solidFill>
                  <a:srgbClr val="00246A"/>
                </a:solidFill>
                <a:latin typeface="Arial" panose="020B0604020202020204" pitchFamily="34" charset="0"/>
              </a:rPr>
              <a:t>The recommended age of the user of the product</a:t>
            </a:r>
          </a:p>
          <a:p>
            <a:pPr marL="914400" lvl="1" indent="-457200">
              <a:buFont typeface="Wingdings" panose="05000000000000000000" pitchFamily="2" charset="2"/>
              <a:buChar char="Ø"/>
            </a:pPr>
            <a:r>
              <a:rPr lang="en-US" sz="2800" dirty="0">
                <a:solidFill>
                  <a:srgbClr val="00246A"/>
                </a:solidFill>
                <a:latin typeface="Arial" panose="020B0604020202020204" pitchFamily="34" charset="0"/>
              </a:rPr>
              <a:t>That the product is not to be used with a child able to climb over or dislodge/open the gate</a:t>
            </a:r>
          </a:p>
          <a:p>
            <a:pPr marL="914400" lvl="1" indent="-457200">
              <a:buFont typeface="Wingdings" panose="05000000000000000000" pitchFamily="2" charset="2"/>
              <a:buChar char="Ø"/>
            </a:pPr>
            <a:r>
              <a:rPr lang="en-US" sz="2800" dirty="0">
                <a:solidFill>
                  <a:srgbClr val="00246A"/>
                </a:solidFill>
                <a:latin typeface="Arial" panose="020B0604020202020204" pitchFamily="34" charset="0"/>
              </a:rPr>
              <a:t>The applicable opening sizes for the product</a:t>
            </a:r>
          </a:p>
          <a:p>
            <a:pPr lvl="1"/>
            <a:endParaRPr lang="en-US" sz="2800" dirty="0">
              <a:solidFill>
                <a:srgbClr val="00246A"/>
              </a:solidFill>
              <a:latin typeface="Arial" panose="020B0604020202020204" pitchFamily="34" charset="0"/>
            </a:endParaRPr>
          </a:p>
          <a:p>
            <a:pPr marL="342900" indent="-342900">
              <a:buFont typeface="Arial" panose="020B0604020202020204" pitchFamily="34" charset="0"/>
              <a:buChar char="•"/>
            </a:pPr>
            <a:r>
              <a:rPr lang="en-US" b="1" dirty="0">
                <a:latin typeface="Arial" panose="020B0604020202020204" pitchFamily="34" charset="0"/>
              </a:rPr>
              <a:t>Retail Packaging for products with wall cups should include: </a:t>
            </a:r>
          </a:p>
          <a:p>
            <a:pPr marL="914400" lvl="1" indent="-457200">
              <a:buFont typeface="Wingdings" panose="05000000000000000000" pitchFamily="2" charset="2"/>
              <a:buChar char="Ø"/>
            </a:pPr>
            <a:r>
              <a:rPr lang="en-US" sz="2800" dirty="0">
                <a:solidFill>
                  <a:srgbClr val="00246A"/>
                </a:solidFill>
                <a:latin typeface="Arial" panose="020B0604020202020204" pitchFamily="34" charset="0"/>
              </a:rPr>
              <a:t>The warning for wall cups: “You MUST install wall cups to keep gate in place. Without wall cups, children can push out and escape.”</a:t>
            </a:r>
          </a:p>
          <a:p>
            <a:pPr marL="1371600" lvl="2" indent="-457200">
              <a:buFont typeface="Arial" panose="020B0604020202020204" pitchFamily="34" charset="0"/>
              <a:buChar char="•"/>
            </a:pPr>
            <a:r>
              <a:rPr lang="en-US" sz="2800" dirty="0">
                <a:solidFill>
                  <a:srgbClr val="00246A"/>
                </a:solidFill>
                <a:latin typeface="Arial" panose="020B0604020202020204" pitchFamily="34" charset="0"/>
              </a:rPr>
              <a:t>If the wall cups or other mounting hardware are packed in a hardware bag or similar container, the </a:t>
            </a:r>
            <a:r>
              <a:rPr lang="en-US" sz="2800" b="1" dirty="0">
                <a:solidFill>
                  <a:srgbClr val="00246A"/>
                </a:solidFill>
                <a:latin typeface="Arial" panose="020B0604020202020204" pitchFamily="34" charset="0"/>
              </a:rPr>
              <a:t>container</a:t>
            </a:r>
            <a:r>
              <a:rPr lang="en-US" sz="2800" dirty="0">
                <a:solidFill>
                  <a:srgbClr val="00246A"/>
                </a:solidFill>
                <a:latin typeface="Arial" panose="020B0604020202020204" pitchFamily="34" charset="0"/>
              </a:rPr>
              <a:t> shall be marked or labeled with the warning statement.</a:t>
            </a:r>
          </a:p>
        </p:txBody>
      </p:sp>
      <p:sp>
        <p:nvSpPr>
          <p:cNvPr id="8" name="Title 7">
            <a:extLst>
              <a:ext uri="{FF2B5EF4-FFF2-40B4-BE49-F238E27FC236}">
                <a16:creationId xmlns:a16="http://schemas.microsoft.com/office/drawing/2014/main" id="{8B055483-3B64-4F7A-BF57-4F027BC4AF8F}"/>
              </a:ext>
            </a:extLst>
          </p:cNvPr>
          <p:cNvSpPr txBox="1">
            <a:spLocks noGrp="1"/>
          </p:cNvSpPr>
          <p:nvPr>
            <p:ph type="title"/>
          </p:nvPr>
        </p:nvSpPr>
        <p:spPr>
          <a:xfrm>
            <a:off x="406400" y="365125"/>
            <a:ext cx="11464925" cy="947738"/>
          </a:xfrm>
          <a:prstGeom prst="rect">
            <a:avLst/>
          </a:prstGeom>
          <a:noFill/>
        </p:spPr>
        <p:txBody>
          <a:bodyPr wrap="square" rtlCol="0">
            <a:spAutoFit/>
          </a:bodyPr>
          <a:lstStyle/>
          <a:p>
            <a:r>
              <a:rPr lang="en-US" sz="4400" dirty="0"/>
              <a:t>Labeling and Instructional Literature</a:t>
            </a:r>
          </a:p>
        </p:txBody>
      </p:sp>
    </p:spTree>
    <p:extLst>
      <p:ext uri="{BB962C8B-B14F-4D97-AF65-F5344CB8AC3E}">
        <p14:creationId xmlns:p14="http://schemas.microsoft.com/office/powerpoint/2010/main" val="1517036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B253FA5-114B-468F-9845-3CCF51EC4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827" y="1616765"/>
            <a:ext cx="4126173" cy="294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a:extLst>
              <a:ext uri="{FF2B5EF4-FFF2-40B4-BE49-F238E27FC236}">
                <a16:creationId xmlns:a16="http://schemas.microsoft.com/office/drawing/2014/main" id="{7BE89614-660D-4F08-9902-D192EBA30B62}"/>
              </a:ext>
            </a:extLst>
          </p:cNvPr>
          <p:cNvSpPr>
            <a:spLocks noGrp="1"/>
          </p:cNvSpPr>
          <p:nvPr>
            <p:ph type="title"/>
          </p:nvPr>
        </p:nvSpPr>
        <p:spPr/>
        <p:txBody>
          <a:bodyPr/>
          <a:lstStyle/>
          <a:p>
            <a:r>
              <a:rPr lang="en-US" dirty="0"/>
              <a:t>Product Registration Card Requirement</a:t>
            </a:r>
          </a:p>
        </p:txBody>
      </p:sp>
      <p:sp>
        <p:nvSpPr>
          <p:cNvPr id="9" name="Content Placeholder 8">
            <a:extLst>
              <a:ext uri="{FF2B5EF4-FFF2-40B4-BE49-F238E27FC236}">
                <a16:creationId xmlns:a16="http://schemas.microsoft.com/office/drawing/2014/main" id="{D69C5877-E499-41DE-B9AC-11D6E0601948}"/>
              </a:ext>
            </a:extLst>
          </p:cNvPr>
          <p:cNvSpPr>
            <a:spLocks noGrp="1"/>
          </p:cNvSpPr>
          <p:nvPr>
            <p:ph idx="1"/>
          </p:nvPr>
        </p:nvSpPr>
        <p:spPr>
          <a:xfrm>
            <a:off x="406400" y="1484313"/>
            <a:ext cx="7934411" cy="3724096"/>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rPr>
              <a:t>Manufacturers of </a:t>
            </a:r>
            <a:r>
              <a:rPr lang="en-US" sz="2400" dirty="0">
                <a:solidFill>
                  <a:srgbClr val="00246A"/>
                </a:solidFill>
                <a:latin typeface="Arial" panose="020B0604020202020204" pitchFamily="34" charset="0"/>
                <a:hlinkClick r:id="rId4"/>
              </a:rPr>
              <a:t>Durable Infant and Toddler Products</a:t>
            </a:r>
            <a:r>
              <a:rPr lang="en-US" sz="2400" dirty="0">
                <a:solidFill>
                  <a:srgbClr val="00246A"/>
                </a:solidFill>
                <a:latin typeface="Arial" panose="020B0604020202020204" pitchFamily="34" charset="0"/>
              </a:rPr>
              <a:t> </a:t>
            </a:r>
            <a:r>
              <a:rPr lang="en-US" sz="2400" dirty="0">
                <a:latin typeface="Arial" panose="020B0604020202020204" pitchFamily="34" charset="0"/>
              </a:rPr>
              <a:t>must include a product registration card </a:t>
            </a:r>
            <a:r>
              <a:rPr lang="en-US" sz="2400" b="1" u="sng" dirty="0">
                <a:latin typeface="Arial" panose="020B0604020202020204" pitchFamily="34" charset="0"/>
              </a:rPr>
              <a:t>attached to the product</a:t>
            </a:r>
            <a:r>
              <a:rPr lang="en-US" sz="2400" dirty="0">
                <a:latin typeface="Arial" panose="020B0604020202020204" pitchFamily="34" charset="0"/>
              </a:rPr>
              <a:t> – 16 CFR part 1130</a:t>
            </a:r>
          </a:p>
          <a:p>
            <a:pPr marL="800100" lvl="1" indent="-342900">
              <a:buFont typeface="Wingdings" panose="05000000000000000000" pitchFamily="2" charset="2"/>
              <a:buChar char="Ø"/>
            </a:pPr>
            <a:r>
              <a:rPr lang="en-US" sz="2000" dirty="0">
                <a:solidFill>
                  <a:srgbClr val="00246A"/>
                </a:solidFill>
                <a:latin typeface="Arial" panose="020B0604020202020204" pitchFamily="34" charset="0"/>
              </a:rPr>
              <a:t>Provide consumers with </a:t>
            </a:r>
            <a:r>
              <a:rPr lang="en-US" sz="2000" u="sng" dirty="0">
                <a:solidFill>
                  <a:srgbClr val="00246A"/>
                </a:solidFill>
                <a:latin typeface="Arial" panose="020B0604020202020204" pitchFamily="34" charset="0"/>
              </a:rPr>
              <a:t>postage-paid product registration card</a:t>
            </a:r>
          </a:p>
          <a:p>
            <a:pPr marL="800100" lvl="1" indent="-342900">
              <a:buFont typeface="Wingdings" panose="05000000000000000000" pitchFamily="2" charset="2"/>
              <a:buChar char="Ø"/>
            </a:pPr>
            <a:r>
              <a:rPr lang="en-US" sz="2000" u="sng" dirty="0">
                <a:solidFill>
                  <a:srgbClr val="00246A"/>
                </a:solidFill>
                <a:latin typeface="Arial" panose="020B0604020202020204" pitchFamily="34" charset="0"/>
              </a:rPr>
              <a:t>Maintain records</a:t>
            </a:r>
            <a:r>
              <a:rPr lang="en-US" sz="2000" dirty="0">
                <a:solidFill>
                  <a:srgbClr val="00246A"/>
                </a:solidFill>
                <a:latin typeface="Arial" panose="020B0604020202020204" pitchFamily="34" charset="0"/>
              </a:rPr>
              <a:t> of names, addresses, emails, and other contact info on consumers that register their products</a:t>
            </a:r>
          </a:p>
          <a:p>
            <a:pPr marL="800100" lvl="1" indent="-342900">
              <a:buFont typeface="Wingdings" panose="05000000000000000000" pitchFamily="2" charset="2"/>
              <a:buChar char="Ø"/>
            </a:pPr>
            <a:r>
              <a:rPr lang="en-US" sz="2000" dirty="0">
                <a:solidFill>
                  <a:srgbClr val="00246A"/>
                </a:solidFill>
                <a:latin typeface="Arial" panose="020B0604020202020204" pitchFamily="34" charset="0"/>
              </a:rPr>
              <a:t>Permanently place manufacturer name and contact info, model name and number, and date of manufacture on each durable product</a:t>
            </a:r>
          </a:p>
          <a:p>
            <a:pPr marL="342900" indent="-342900">
              <a:buFont typeface="Arial" panose="020B0604020202020204" pitchFamily="34" charset="0"/>
              <a:buChar char="•"/>
            </a:pPr>
            <a:r>
              <a:rPr lang="en-US" sz="2400" dirty="0">
                <a:latin typeface="Arial" panose="020B0604020202020204" pitchFamily="34" charset="0"/>
              </a:rPr>
              <a:t>Please refer to our website for more information. </a:t>
            </a:r>
            <a:endParaRPr lang="en-US" sz="3200" dirty="0">
              <a:solidFill>
                <a:srgbClr val="00246A"/>
              </a:solidFill>
              <a:latin typeface="Arial" panose="020B0604020202020204" pitchFamily="34" charset="0"/>
            </a:endParaRPr>
          </a:p>
        </p:txBody>
      </p:sp>
    </p:spTree>
    <p:extLst>
      <p:ext uri="{BB962C8B-B14F-4D97-AF65-F5344CB8AC3E}">
        <p14:creationId xmlns:p14="http://schemas.microsoft.com/office/powerpoint/2010/main" val="59122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2028616"/>
            <a:ext cx="10962751" cy="2123658"/>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Do I need to provide paper product registration cards if I sell direct-to-consumer and maintain contact information for all of my customers?</a:t>
            </a:r>
          </a:p>
        </p:txBody>
      </p:sp>
    </p:spTree>
    <p:extLst>
      <p:ext uri="{BB962C8B-B14F-4D97-AF65-F5344CB8AC3E}">
        <p14:creationId xmlns:p14="http://schemas.microsoft.com/office/powerpoint/2010/main" val="66258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517868"/>
            <a:ext cx="10962751" cy="4154984"/>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Do I need to provide paper product registration cards if I sell direct-to-consumer and maintain contact information for all of my customers?</a:t>
            </a:r>
          </a:p>
          <a:p>
            <a:pPr algn="ctr"/>
            <a:endParaRPr lang="en-US" sz="4400" dirty="0">
              <a:latin typeface="Calibri Light" panose="020F0302020204030204" pitchFamily="34" charset="0"/>
              <a:cs typeface="Calibri Light" panose="020F0302020204030204" pitchFamily="34" charset="0"/>
            </a:endParaRPr>
          </a:p>
          <a:p>
            <a:pPr algn="ctr"/>
            <a:r>
              <a:rPr lang="en-US" sz="4400" b="1" u="sng" dirty="0">
                <a:latin typeface="Calibri Light" panose="020F0302020204030204" pitchFamily="34" charset="0"/>
                <a:cs typeface="Calibri Light" panose="020F0302020204030204" pitchFamily="34" charset="0"/>
              </a:rPr>
              <a:t>Yes</a:t>
            </a:r>
            <a:r>
              <a:rPr lang="en-US" sz="4400" b="1" dirty="0">
                <a:latin typeface="Calibri Light" panose="020F0302020204030204" pitchFamily="34" charset="0"/>
                <a:cs typeface="Calibri Light" panose="020F0302020204030204" pitchFamily="34" charset="0"/>
              </a:rPr>
              <a:t> – there is no exception to the paper registration card requirements in 16 CFR 1130.</a:t>
            </a:r>
          </a:p>
        </p:txBody>
      </p:sp>
    </p:spTree>
    <p:extLst>
      <p:ext uri="{BB962C8B-B14F-4D97-AF65-F5344CB8AC3E}">
        <p14:creationId xmlns:p14="http://schemas.microsoft.com/office/powerpoint/2010/main" val="1733395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5F83C-EA30-4BC2-8E58-D652ED23F95A}"/>
              </a:ext>
            </a:extLst>
          </p:cNvPr>
          <p:cNvSpPr>
            <a:spLocks noGrp="1"/>
          </p:cNvSpPr>
          <p:nvPr>
            <p:ph type="title"/>
          </p:nvPr>
        </p:nvSpPr>
        <p:spPr>
          <a:xfrm>
            <a:off x="363415" y="385645"/>
            <a:ext cx="11465169" cy="947859"/>
          </a:xfrm>
        </p:spPr>
        <p:txBody>
          <a:bodyPr/>
          <a:lstStyle/>
          <a:p>
            <a:r>
              <a:rPr lang="en-US" dirty="0"/>
              <a:t>Chemical Testing Requirements</a:t>
            </a:r>
          </a:p>
        </p:txBody>
      </p:sp>
      <p:sp>
        <p:nvSpPr>
          <p:cNvPr id="6" name="Content Placeholder 5">
            <a:extLst>
              <a:ext uri="{FF2B5EF4-FFF2-40B4-BE49-F238E27FC236}">
                <a16:creationId xmlns:a16="http://schemas.microsoft.com/office/drawing/2014/main" id="{7A8D8C60-48D4-40F9-B8B3-08C85E7B2E5F}"/>
              </a:ext>
            </a:extLst>
          </p:cNvPr>
          <p:cNvSpPr>
            <a:spLocks noGrp="1"/>
          </p:cNvSpPr>
          <p:nvPr>
            <p:ph idx="1"/>
          </p:nvPr>
        </p:nvSpPr>
        <p:spPr>
          <a:xfrm>
            <a:off x="438661" y="1244892"/>
            <a:ext cx="11464925" cy="5262979"/>
          </a:xfrm>
          <a:prstGeom prst="rect">
            <a:avLst/>
          </a:prstGeom>
        </p:spPr>
        <p:txBody>
          <a:bodyPr wrap="square">
            <a:spAutoFit/>
          </a:bodyPr>
          <a:lstStyle/>
          <a:p>
            <a:pPr marL="342900" indent="-342900">
              <a:buFont typeface="Arial" panose="020B0604020202020204" pitchFamily="34" charset="0"/>
              <a:buChar char="•"/>
            </a:pPr>
            <a:r>
              <a:rPr lang="en-US" sz="2800" b="1" dirty="0">
                <a:latin typeface="Arial" panose="020B0604020202020204" pitchFamily="34" charset="0"/>
              </a:rPr>
              <a:t>Lead Content Testing – 15 U.S.C. §1278a</a:t>
            </a:r>
          </a:p>
          <a:p>
            <a:pPr marL="800100" lvl="1" indent="-342900">
              <a:buFont typeface="Wingdings" panose="05000000000000000000" pitchFamily="2" charset="2"/>
              <a:buChar char="Ø"/>
            </a:pPr>
            <a:r>
              <a:rPr lang="en-US" sz="2000" u="sng" dirty="0">
                <a:solidFill>
                  <a:srgbClr val="00246A"/>
                </a:solidFill>
                <a:latin typeface="Arial" panose="020B0604020202020204" pitchFamily="34" charset="0"/>
              </a:rPr>
              <a:t>Limit:</a:t>
            </a:r>
            <a:r>
              <a:rPr lang="en-US" sz="2000" dirty="0">
                <a:solidFill>
                  <a:srgbClr val="00246A"/>
                </a:solidFill>
                <a:latin typeface="Arial" panose="020B0604020202020204" pitchFamily="34" charset="0"/>
              </a:rPr>
              <a:t> No more than 100 ppm in accessible parts of children’s products</a:t>
            </a:r>
          </a:p>
          <a:p>
            <a:pPr marL="800100" lvl="1" indent="-342900">
              <a:buFont typeface="Wingdings" panose="05000000000000000000" pitchFamily="2" charset="2"/>
              <a:buChar char="Ø"/>
            </a:pPr>
            <a:r>
              <a:rPr lang="en-US" sz="2000" u="sng" dirty="0">
                <a:solidFill>
                  <a:srgbClr val="00246A"/>
                </a:solidFill>
                <a:latin typeface="Arial" panose="020B0604020202020204" pitchFamily="34" charset="0"/>
              </a:rPr>
              <a:t>Materials that do not exceed the lead limit in untreated, unadulterated state </a:t>
            </a:r>
            <a:r>
              <a:rPr lang="en-US" sz="2000" dirty="0">
                <a:solidFill>
                  <a:srgbClr val="00246A"/>
                </a:solidFill>
                <a:latin typeface="Arial" panose="020B0604020202020204" pitchFamily="34" charset="0"/>
              </a:rPr>
              <a:t>– </a:t>
            </a:r>
            <a:r>
              <a:rPr lang="en-US" sz="2000" dirty="0">
                <a:solidFill>
                  <a:srgbClr val="00246A"/>
                </a:solidFill>
                <a:latin typeface="Arial" panose="020B0604020202020204" pitchFamily="34" charset="0"/>
                <a:hlinkClick r:id="rId3"/>
              </a:rPr>
              <a:t>16 CFR §1500.91</a:t>
            </a:r>
            <a:endParaRPr lang="en-US" sz="2000" dirty="0">
              <a:solidFill>
                <a:srgbClr val="00246A"/>
              </a:solidFill>
              <a:latin typeface="Arial" panose="020B0604020202020204" pitchFamily="34" charset="0"/>
            </a:endParaRPr>
          </a:p>
          <a:p>
            <a:pPr marL="1257300" lvl="2" indent="-342900">
              <a:buFont typeface="Arial" panose="020B0604020202020204" pitchFamily="34" charset="0"/>
              <a:buChar char="•"/>
            </a:pPr>
            <a:r>
              <a:rPr lang="en-US" sz="2000" dirty="0">
                <a:solidFill>
                  <a:srgbClr val="00246A"/>
                </a:solidFill>
                <a:latin typeface="Arial" panose="020B0604020202020204" pitchFamily="34" charset="0"/>
              </a:rPr>
              <a:t>Wood, Paper and similar materials made from wood</a:t>
            </a:r>
          </a:p>
          <a:p>
            <a:pPr marL="1257300" lvl="2" indent="-342900">
              <a:buFont typeface="Arial" panose="020B0604020202020204" pitchFamily="34" charset="0"/>
              <a:buChar char="•"/>
            </a:pPr>
            <a:r>
              <a:rPr lang="en-US" sz="2000" dirty="0">
                <a:solidFill>
                  <a:srgbClr val="00246A"/>
                </a:solidFill>
                <a:latin typeface="Arial" panose="020B0604020202020204" pitchFamily="34" charset="0"/>
              </a:rPr>
              <a:t>CMYK process printing inks</a:t>
            </a:r>
          </a:p>
          <a:p>
            <a:pPr marL="1257300" lvl="2" indent="-342900">
              <a:buFont typeface="Arial" panose="020B0604020202020204" pitchFamily="34" charset="0"/>
              <a:buChar char="•"/>
            </a:pPr>
            <a:r>
              <a:rPr lang="en-US" sz="2000" dirty="0">
                <a:solidFill>
                  <a:srgbClr val="00246A"/>
                </a:solidFill>
                <a:latin typeface="Arial" panose="020B0604020202020204" pitchFamily="34" charset="0"/>
              </a:rPr>
              <a:t>Natural fibers (dyed or undyed) including, but not limited to, cotton, linen, hemp, bamboo, sisal, silk, wool (sheep)</a:t>
            </a:r>
          </a:p>
          <a:p>
            <a:pPr marL="1257300" lvl="2" indent="-342900">
              <a:buFont typeface="Arial" panose="020B0604020202020204" pitchFamily="34" charset="0"/>
              <a:buChar char="•"/>
            </a:pPr>
            <a:r>
              <a:rPr lang="en-US" sz="2000" dirty="0">
                <a:solidFill>
                  <a:srgbClr val="00246A"/>
                </a:solidFill>
                <a:latin typeface="Arial" panose="020B0604020202020204" pitchFamily="34" charset="0"/>
              </a:rPr>
              <a:t>Manufactured fibers (dyed or undyed) including, but not limited to, rayon, lyocell, acetate, triacetate, rubber, polyester, nylon, acrylic, modacrylic, spandex</a:t>
            </a:r>
          </a:p>
          <a:p>
            <a:pPr marL="342900" indent="-342900">
              <a:buFont typeface="Arial" panose="020B0604020202020204" pitchFamily="34" charset="0"/>
              <a:buChar char="•"/>
            </a:pPr>
            <a:r>
              <a:rPr lang="en-US" sz="2800" b="1" dirty="0">
                <a:latin typeface="Arial" panose="020B0604020202020204" pitchFamily="34" charset="0"/>
              </a:rPr>
              <a:t>Lead in Paint and Surface Coatings –  16 CFR part 1303</a:t>
            </a:r>
          </a:p>
          <a:p>
            <a:pPr marL="800100" lvl="1" indent="-342900">
              <a:buFont typeface="Wingdings" panose="05000000000000000000" pitchFamily="2" charset="2"/>
              <a:buChar char="Ø"/>
            </a:pPr>
            <a:r>
              <a:rPr lang="en-US" sz="2000" u="sng" dirty="0">
                <a:solidFill>
                  <a:srgbClr val="00246A"/>
                </a:solidFill>
                <a:latin typeface="Arial" panose="020B0604020202020204" pitchFamily="34" charset="0"/>
              </a:rPr>
              <a:t>Limit:</a:t>
            </a:r>
            <a:r>
              <a:rPr lang="en-US" sz="2000" dirty="0">
                <a:solidFill>
                  <a:srgbClr val="00246A"/>
                </a:solidFill>
                <a:latin typeface="Arial" panose="020B0604020202020204" pitchFamily="34" charset="0"/>
              </a:rPr>
              <a:t> No more than 90 ppm in paint and surface coatings</a:t>
            </a:r>
          </a:p>
          <a:p>
            <a:pPr marL="800100" lvl="1" indent="-342900">
              <a:buFont typeface="Wingdings" panose="05000000000000000000" pitchFamily="2" charset="2"/>
              <a:buChar char="Ø"/>
            </a:pPr>
            <a:r>
              <a:rPr lang="en-US" sz="2000" dirty="0">
                <a:solidFill>
                  <a:srgbClr val="00246A"/>
                </a:solidFill>
                <a:latin typeface="Arial" panose="020B0604020202020204" pitchFamily="34" charset="0"/>
              </a:rPr>
              <a:t>Not applicable to items without a surface coating that can be scraped off of the substrate </a:t>
            </a:r>
          </a:p>
          <a:p>
            <a:pPr marL="800100" lvl="1" indent="-342900">
              <a:buFont typeface="Wingdings" panose="05000000000000000000" pitchFamily="2" charset="2"/>
              <a:buChar char="Ø"/>
            </a:pPr>
            <a:endParaRPr lang="en-US" sz="2400" dirty="0">
              <a:solidFill>
                <a:srgbClr val="00246A"/>
              </a:solidFill>
              <a:latin typeface="Arial" panose="020B0604020202020204" pitchFamily="34" charset="0"/>
            </a:endParaRPr>
          </a:p>
          <a:p>
            <a:pPr marL="914400" lvl="1" indent="-457200">
              <a:buFont typeface="Arial" panose="020B0604020202020204" pitchFamily="34" charset="0"/>
              <a:buChar char="•"/>
            </a:pPr>
            <a:endParaRPr lang="en-US" sz="3600" dirty="0">
              <a:solidFill>
                <a:srgbClr val="00246A"/>
              </a:solidFill>
              <a:latin typeface="Arial" panose="020B0604020202020204" pitchFamily="34" charset="0"/>
            </a:endParaRPr>
          </a:p>
        </p:txBody>
      </p:sp>
    </p:spTree>
    <p:extLst>
      <p:ext uri="{BB962C8B-B14F-4D97-AF65-F5344CB8AC3E}">
        <p14:creationId xmlns:p14="http://schemas.microsoft.com/office/powerpoint/2010/main" val="1527288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212034" y="1500442"/>
            <a:ext cx="5437157" cy="3477875"/>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Does the mounting hardware included with my product need to meet </a:t>
            </a:r>
            <a:r>
              <a:rPr lang="en-US" sz="4400" b="1" dirty="0">
                <a:solidFill>
                  <a:schemeClr val="accent2"/>
                </a:solidFill>
                <a:latin typeface="Calibri Light" panose="020F0302020204030204" pitchFamily="34" charset="0"/>
                <a:cs typeface="Calibri Light" panose="020F0302020204030204" pitchFamily="34" charset="0"/>
              </a:rPr>
              <a:t>total lead content</a:t>
            </a:r>
            <a:r>
              <a:rPr lang="en-US" sz="4400" b="1" dirty="0">
                <a:latin typeface="Calibri Light" panose="020F0302020204030204" pitchFamily="34" charset="0"/>
                <a:cs typeface="Calibri Light" panose="020F0302020204030204" pitchFamily="34" charset="0"/>
              </a:rPr>
              <a:t> </a:t>
            </a:r>
            <a:r>
              <a:rPr lang="en-US" sz="4400" b="1" dirty="0">
                <a:solidFill>
                  <a:srgbClr val="2E74B5"/>
                </a:solidFill>
                <a:latin typeface="Calibri Light" panose="020F0302020204030204" pitchFamily="34" charset="0"/>
                <a:cs typeface="Calibri Light" panose="020F0302020204030204" pitchFamily="34" charset="0"/>
              </a:rPr>
              <a:t>requirements?</a:t>
            </a:r>
          </a:p>
        </p:txBody>
      </p:sp>
      <p:pic>
        <p:nvPicPr>
          <p:cNvPr id="4" name="Picture 3">
            <a:extLst>
              <a:ext uri="{FF2B5EF4-FFF2-40B4-BE49-F238E27FC236}">
                <a16:creationId xmlns:a16="http://schemas.microsoft.com/office/drawing/2014/main" id="{B3AAB475-7F25-4ADC-A241-7B09462A1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7974" y="1600198"/>
            <a:ext cx="5933209" cy="3955473"/>
          </a:xfrm>
          <a:prstGeom prst="rect">
            <a:avLst/>
          </a:prstGeom>
        </p:spPr>
      </p:pic>
    </p:spTree>
    <p:extLst>
      <p:ext uri="{BB962C8B-B14F-4D97-AF65-F5344CB8AC3E}">
        <p14:creationId xmlns:p14="http://schemas.microsoft.com/office/powerpoint/2010/main" val="3118461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516717-AF00-4255-A9B0-FA03DBEAB025}"/>
              </a:ext>
            </a:extLst>
          </p:cNvPr>
          <p:cNvSpPr txBox="1"/>
          <p:nvPr/>
        </p:nvSpPr>
        <p:spPr>
          <a:xfrm>
            <a:off x="742122" y="684896"/>
            <a:ext cx="10734261" cy="5016758"/>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Does the mounting hardware included with my product need to meet </a:t>
            </a:r>
            <a:r>
              <a:rPr lang="en-US" sz="4400" b="1" dirty="0">
                <a:solidFill>
                  <a:schemeClr val="accent2"/>
                </a:solidFill>
                <a:latin typeface="Calibri Light" panose="020F0302020204030204" pitchFamily="34" charset="0"/>
                <a:cs typeface="Calibri Light" panose="020F0302020204030204" pitchFamily="34" charset="0"/>
              </a:rPr>
              <a:t>total lead content</a:t>
            </a:r>
            <a:r>
              <a:rPr lang="en-US" sz="4400" b="1" dirty="0">
                <a:latin typeface="Calibri Light" panose="020F0302020204030204" pitchFamily="34" charset="0"/>
                <a:cs typeface="Calibri Light" panose="020F0302020204030204" pitchFamily="34" charset="0"/>
              </a:rPr>
              <a:t> </a:t>
            </a:r>
            <a:r>
              <a:rPr lang="en-US" sz="4400" b="1" dirty="0">
                <a:solidFill>
                  <a:srgbClr val="2E74B5"/>
                </a:solidFill>
                <a:latin typeface="Calibri Light" panose="020F0302020204030204" pitchFamily="34" charset="0"/>
                <a:cs typeface="Calibri Light" panose="020F0302020204030204" pitchFamily="34" charset="0"/>
              </a:rPr>
              <a:t>requirements?</a:t>
            </a:r>
          </a:p>
          <a:p>
            <a:pPr algn="ctr"/>
            <a:endParaRPr lang="en-US" sz="4400" b="1" dirty="0">
              <a:latin typeface="Calibri Light" panose="020F0302020204030204" pitchFamily="34" charset="0"/>
              <a:cs typeface="Calibri Light" panose="020F0302020204030204" pitchFamily="34" charset="0"/>
            </a:endParaRPr>
          </a:p>
          <a:p>
            <a:pPr algn="ctr"/>
            <a:r>
              <a:rPr lang="en-US" sz="3600" b="1" u="sng" dirty="0">
                <a:latin typeface="Calibri Light" panose="020F0302020204030204" pitchFamily="34" charset="0"/>
                <a:cs typeface="Calibri Light" panose="020F0302020204030204" pitchFamily="34" charset="0"/>
              </a:rPr>
              <a:t>Yes</a:t>
            </a:r>
            <a:r>
              <a:rPr lang="en-US" sz="3600" b="1" dirty="0">
                <a:latin typeface="Calibri Light" panose="020F0302020204030204" pitchFamily="34" charset="0"/>
                <a:cs typeface="Calibri Light" panose="020F0302020204030204" pitchFamily="34" charset="0"/>
              </a:rPr>
              <a:t> – all accessible components of children’s products must meet the 100ppm limit on total lead content in </a:t>
            </a:r>
            <a:r>
              <a:rPr lang="en-US" sz="3600" b="1" dirty="0">
                <a:latin typeface="Calibri Light" panose="020F0302020204030204" pitchFamily="34" charset="0"/>
                <a:cs typeface="Calibri Light" panose="020F0302020204030204" pitchFamily="34" charset="0"/>
                <a:hlinkClick r:id="rId2"/>
              </a:rPr>
              <a:t>15 U.S.C. 1278a</a:t>
            </a:r>
            <a:r>
              <a:rPr lang="en-US" sz="3600" b="1" dirty="0">
                <a:latin typeface="Calibri Light" panose="020F0302020204030204" pitchFamily="34" charset="0"/>
                <a:cs typeface="Calibri Light" panose="020F0302020204030204" pitchFamily="34" charset="0"/>
              </a:rPr>
              <a:t>.  (See </a:t>
            </a:r>
            <a:r>
              <a:rPr lang="en-US" sz="3600" b="1" dirty="0">
                <a:latin typeface="Calibri Light" panose="020F0302020204030204" pitchFamily="34" charset="0"/>
                <a:cs typeface="Calibri Light" panose="020F0302020204030204" pitchFamily="34" charset="0"/>
                <a:hlinkClick r:id="rId3"/>
              </a:rPr>
              <a:t>16 CFR 1500.91 </a:t>
            </a:r>
            <a:r>
              <a:rPr lang="en-US" sz="3600" b="1" dirty="0">
                <a:latin typeface="Calibri Light" panose="020F0302020204030204" pitchFamily="34" charset="0"/>
                <a:cs typeface="Calibri Light" panose="020F0302020204030204" pitchFamily="34" charset="0"/>
              </a:rPr>
              <a:t>for materials that may not require testing)</a:t>
            </a:r>
          </a:p>
        </p:txBody>
      </p:sp>
    </p:spTree>
    <p:extLst>
      <p:ext uri="{BB962C8B-B14F-4D97-AF65-F5344CB8AC3E}">
        <p14:creationId xmlns:p14="http://schemas.microsoft.com/office/powerpoint/2010/main" val="560158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E76E62-CD62-4D44-80C3-CB512A406027}"/>
              </a:ext>
            </a:extLst>
          </p:cNvPr>
          <p:cNvSpPr>
            <a:spLocks noGrp="1"/>
          </p:cNvSpPr>
          <p:nvPr>
            <p:ph type="title"/>
          </p:nvPr>
        </p:nvSpPr>
        <p:spPr>
          <a:xfrm>
            <a:off x="363415" y="439267"/>
            <a:ext cx="11465169" cy="947859"/>
          </a:xfrm>
        </p:spPr>
        <p:txBody>
          <a:bodyPr>
            <a:normAutofit/>
          </a:bodyPr>
          <a:lstStyle/>
          <a:p>
            <a:r>
              <a:rPr lang="en-US" dirty="0"/>
              <a:t>Physical/Mechanical Testing Requirements</a:t>
            </a:r>
          </a:p>
        </p:txBody>
      </p:sp>
      <p:sp>
        <p:nvSpPr>
          <p:cNvPr id="8" name="Content Placeholder 7">
            <a:extLst>
              <a:ext uri="{FF2B5EF4-FFF2-40B4-BE49-F238E27FC236}">
                <a16:creationId xmlns:a16="http://schemas.microsoft.com/office/drawing/2014/main" id="{7A6DDF31-BD3C-4303-98F3-8D72C361207F}"/>
              </a:ext>
            </a:extLst>
          </p:cNvPr>
          <p:cNvSpPr>
            <a:spLocks noGrp="1"/>
          </p:cNvSpPr>
          <p:nvPr>
            <p:ph idx="1"/>
          </p:nvPr>
        </p:nvSpPr>
        <p:spPr>
          <a:xfrm>
            <a:off x="406400" y="1484313"/>
            <a:ext cx="11464925" cy="5262979"/>
          </a:xfrm>
          <a:prstGeom prst="rect">
            <a:avLst/>
          </a:prstGeom>
        </p:spPr>
        <p:txBody>
          <a:bodyPr wrap="square">
            <a:spAutoFit/>
          </a:bodyPr>
          <a:lstStyle/>
          <a:p>
            <a:pPr marL="285750" indent="-285750">
              <a:lnSpc>
                <a:spcPct val="90000"/>
              </a:lnSpc>
              <a:buFont typeface="Arial" panose="020B0604020202020204" pitchFamily="34" charset="0"/>
              <a:buChar char="•"/>
              <a:defRPr/>
            </a:pPr>
            <a:r>
              <a:rPr lang="en-US" altLang="en-US" sz="2800" b="1" dirty="0">
                <a:latin typeface="Arial" panose="020B0604020202020204" pitchFamily="34" charset="0"/>
              </a:rPr>
              <a:t>Small Parts – 16 CFR part 1501</a:t>
            </a:r>
          </a:p>
          <a:p>
            <a:pPr marL="914400" lvl="1" indent="-457200">
              <a:lnSpc>
                <a:spcPct val="90000"/>
              </a:lnSpc>
              <a:buFont typeface="Wingdings" panose="05000000000000000000" pitchFamily="2" charset="2"/>
              <a:buChar char="Ø"/>
              <a:defRPr/>
            </a:pPr>
            <a:r>
              <a:rPr lang="en-US" altLang="en-US" sz="2800" dirty="0">
                <a:solidFill>
                  <a:srgbClr val="00246A"/>
                </a:solidFill>
                <a:latin typeface="Arial" panose="020B0604020202020204" pitchFamily="34" charset="0"/>
              </a:rPr>
              <a:t>Small part fits entirely into a small parts cylinder specified in the regulation</a:t>
            </a:r>
          </a:p>
          <a:p>
            <a:pPr marL="914400" lvl="1" indent="-457200">
              <a:lnSpc>
                <a:spcPct val="90000"/>
              </a:lnSpc>
              <a:buFont typeface="Wingdings" panose="05000000000000000000" pitchFamily="2" charset="2"/>
              <a:buChar char="Ø"/>
              <a:defRPr/>
            </a:pPr>
            <a:r>
              <a:rPr lang="en-US" altLang="en-US" sz="2800" dirty="0">
                <a:solidFill>
                  <a:srgbClr val="00246A"/>
                </a:solidFill>
                <a:latin typeface="Arial" panose="020B0604020202020204" pitchFamily="34" charset="0"/>
              </a:rPr>
              <a:t>Products intended for use by children under age 3 cannot have small parts</a:t>
            </a:r>
          </a:p>
          <a:p>
            <a:pPr marL="914400" lvl="1" indent="-457200">
              <a:lnSpc>
                <a:spcPct val="90000"/>
              </a:lnSpc>
              <a:buFont typeface="Wingdings" panose="05000000000000000000" pitchFamily="2" charset="2"/>
              <a:buChar char="Ø"/>
              <a:defRPr/>
            </a:pPr>
            <a:r>
              <a:rPr lang="en-US" altLang="en-US" sz="2800" dirty="0">
                <a:solidFill>
                  <a:srgbClr val="00246A"/>
                </a:solidFill>
                <a:latin typeface="Arial" panose="020B0604020202020204" pitchFamily="34" charset="0"/>
              </a:rPr>
              <a:t>Any components that detach from the product after use and abuse testing can be considered small parts</a:t>
            </a:r>
          </a:p>
          <a:p>
            <a:pPr lvl="1">
              <a:lnSpc>
                <a:spcPct val="90000"/>
              </a:lnSpc>
              <a:defRPr/>
            </a:pPr>
            <a:endParaRPr lang="en-US" altLang="en-US" sz="2800" dirty="0">
              <a:latin typeface="Arial" panose="020B0604020202020204" pitchFamily="34" charset="0"/>
            </a:endParaRPr>
          </a:p>
          <a:p>
            <a:pPr marL="285750" indent="-285750">
              <a:lnSpc>
                <a:spcPct val="90000"/>
              </a:lnSpc>
              <a:buFont typeface="Arial" panose="020B0604020202020204" pitchFamily="34" charset="0"/>
              <a:buChar char="•"/>
              <a:defRPr/>
            </a:pPr>
            <a:r>
              <a:rPr lang="en-US" altLang="en-US" sz="2800" b="1" dirty="0">
                <a:latin typeface="Arial" panose="020B0604020202020204" pitchFamily="34" charset="0"/>
              </a:rPr>
              <a:t>Sharp Points/Edges – 16 CFR §§1500.48-.49</a:t>
            </a:r>
          </a:p>
          <a:p>
            <a:pPr marL="914400" lvl="1" indent="-457200">
              <a:lnSpc>
                <a:spcPct val="90000"/>
              </a:lnSpc>
              <a:buFont typeface="Wingdings" panose="05000000000000000000" pitchFamily="2" charset="2"/>
              <a:buChar char="Ø"/>
              <a:defRPr/>
            </a:pPr>
            <a:r>
              <a:rPr lang="en-US" altLang="en-US" sz="2800" dirty="0">
                <a:solidFill>
                  <a:srgbClr val="00246A"/>
                </a:solidFill>
                <a:latin typeface="Arial" panose="020B0604020202020204" pitchFamily="34" charset="0"/>
              </a:rPr>
              <a:t>No hazardous sharp edges or points</a:t>
            </a:r>
            <a:endParaRPr lang="en-US" sz="2800" b="1" dirty="0">
              <a:solidFill>
                <a:srgbClr val="00246A"/>
              </a:solidFill>
              <a:latin typeface="Arial" panose="020B0604020202020204" pitchFamily="34" charset="0"/>
            </a:endParaRPr>
          </a:p>
          <a:p>
            <a:pPr marL="800100" lvl="1" indent="-342900">
              <a:buFont typeface="Arial" panose="020B0604020202020204" pitchFamily="34" charset="0"/>
              <a:buChar char="•"/>
            </a:pPr>
            <a:endParaRPr lang="en-US" sz="3600" dirty="0">
              <a:solidFill>
                <a:srgbClr val="00246A"/>
              </a:solidFill>
              <a:latin typeface="Arial" panose="020B0604020202020204" pitchFamily="34" charset="0"/>
            </a:endParaRPr>
          </a:p>
          <a:p>
            <a:pPr marL="914400" lvl="1" indent="-457200">
              <a:buFont typeface="Arial" panose="020B0604020202020204" pitchFamily="34" charset="0"/>
              <a:buChar char="•"/>
            </a:pPr>
            <a:endParaRPr lang="en-US" sz="4800" dirty="0">
              <a:solidFill>
                <a:srgbClr val="00246A"/>
              </a:solidFill>
              <a:latin typeface="Arial" panose="020B0604020202020204" pitchFamily="34" charset="0"/>
            </a:endParaRPr>
          </a:p>
        </p:txBody>
      </p:sp>
    </p:spTree>
    <p:extLst>
      <p:ext uri="{BB962C8B-B14F-4D97-AF65-F5344CB8AC3E}">
        <p14:creationId xmlns:p14="http://schemas.microsoft.com/office/powerpoint/2010/main" val="350964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9"/>
            <a:ext cx="5486399" cy="2327808"/>
          </a:xfrm>
        </p:spPr>
        <p:txBody>
          <a:bodyPr>
            <a:normAutofit/>
          </a:bodyPr>
          <a:lstStyle/>
          <a:p>
            <a:pPr algn="ctr"/>
            <a:r>
              <a:rPr lang="en-US" dirty="0"/>
              <a:t>Podcast Series 2021</a:t>
            </a:r>
          </a:p>
          <a:p>
            <a:endParaRPr lang="en-US" sz="2800" dirty="0"/>
          </a:p>
          <a:p>
            <a:pPr algn="ctr"/>
            <a:r>
              <a:rPr lang="en-US" sz="2800" dirty="0"/>
              <a:t>Overview of Gates and Enclosures Requirements</a:t>
            </a:r>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38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10817" y="1500442"/>
            <a:ext cx="5437157" cy="4154984"/>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Does the mounting hardware included separately with my product need to meet </a:t>
            </a:r>
            <a:r>
              <a:rPr lang="en-US" sz="4400" b="1" dirty="0">
                <a:solidFill>
                  <a:schemeClr val="accent2"/>
                </a:solidFill>
                <a:latin typeface="Calibri Light" panose="020F0302020204030204" pitchFamily="34" charset="0"/>
                <a:cs typeface="Calibri Light" panose="020F0302020204030204" pitchFamily="34" charset="0"/>
              </a:rPr>
              <a:t>small parts</a:t>
            </a:r>
            <a:r>
              <a:rPr lang="en-US" sz="4400" b="1" dirty="0">
                <a:latin typeface="Calibri Light" panose="020F0302020204030204" pitchFamily="34" charset="0"/>
                <a:cs typeface="Calibri Light" panose="020F0302020204030204" pitchFamily="34" charset="0"/>
              </a:rPr>
              <a:t> </a:t>
            </a:r>
            <a:r>
              <a:rPr lang="en-US" sz="4400" b="1" dirty="0">
                <a:solidFill>
                  <a:srgbClr val="2E74B5"/>
                </a:solidFill>
                <a:latin typeface="Calibri Light" panose="020F0302020204030204" pitchFamily="34" charset="0"/>
                <a:cs typeface="Calibri Light" panose="020F0302020204030204" pitchFamily="34" charset="0"/>
              </a:rPr>
              <a:t>requirements?</a:t>
            </a:r>
          </a:p>
        </p:txBody>
      </p:sp>
      <p:pic>
        <p:nvPicPr>
          <p:cNvPr id="4" name="Picture 3">
            <a:extLst>
              <a:ext uri="{FF2B5EF4-FFF2-40B4-BE49-F238E27FC236}">
                <a16:creationId xmlns:a16="http://schemas.microsoft.com/office/drawing/2014/main" id="{8FC38828-1C07-4694-8FF0-AA59884040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7974" y="1600198"/>
            <a:ext cx="5933209" cy="3955473"/>
          </a:xfrm>
          <a:prstGeom prst="rect">
            <a:avLst/>
          </a:prstGeom>
        </p:spPr>
      </p:pic>
    </p:spTree>
    <p:extLst>
      <p:ext uri="{BB962C8B-B14F-4D97-AF65-F5344CB8AC3E}">
        <p14:creationId xmlns:p14="http://schemas.microsoft.com/office/powerpoint/2010/main" val="3603697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516717-AF00-4255-A9B0-FA03DBEAB025}"/>
              </a:ext>
            </a:extLst>
          </p:cNvPr>
          <p:cNvSpPr txBox="1"/>
          <p:nvPr/>
        </p:nvSpPr>
        <p:spPr>
          <a:xfrm>
            <a:off x="742122" y="413764"/>
            <a:ext cx="10734261" cy="5016758"/>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Does the mounting hardware included separately with my product need to meet </a:t>
            </a:r>
            <a:r>
              <a:rPr lang="en-US" sz="4400" b="1" dirty="0">
                <a:solidFill>
                  <a:schemeClr val="accent2"/>
                </a:solidFill>
                <a:latin typeface="Calibri Light" panose="020F0302020204030204" pitchFamily="34" charset="0"/>
                <a:cs typeface="Calibri Light" panose="020F0302020204030204" pitchFamily="34" charset="0"/>
              </a:rPr>
              <a:t>small parts </a:t>
            </a:r>
            <a:r>
              <a:rPr lang="en-US" sz="4400" b="1" dirty="0">
                <a:solidFill>
                  <a:srgbClr val="2E74B5"/>
                </a:solidFill>
                <a:latin typeface="Calibri Light" panose="020F0302020204030204" pitchFamily="34" charset="0"/>
                <a:cs typeface="Calibri Light" panose="020F0302020204030204" pitchFamily="34" charset="0"/>
              </a:rPr>
              <a:t>requirements?</a:t>
            </a:r>
          </a:p>
          <a:p>
            <a:pPr algn="ctr"/>
            <a:endParaRPr lang="en-US" sz="4400" b="1" dirty="0">
              <a:latin typeface="Calibri Light" panose="020F0302020204030204" pitchFamily="34" charset="0"/>
              <a:cs typeface="Calibri Light" panose="020F0302020204030204" pitchFamily="34" charset="0"/>
            </a:endParaRPr>
          </a:p>
          <a:p>
            <a:pPr algn="ctr"/>
            <a:r>
              <a:rPr lang="en-US" sz="3600" b="1" u="sng" dirty="0">
                <a:latin typeface="Calibri Light" panose="020F0302020204030204" pitchFamily="34" charset="0"/>
                <a:cs typeface="Calibri Light" panose="020F0302020204030204" pitchFamily="34" charset="0"/>
              </a:rPr>
              <a:t>No</a:t>
            </a:r>
            <a:r>
              <a:rPr lang="en-US" sz="3600" b="1" dirty="0">
                <a:latin typeface="Calibri Light" panose="020F0302020204030204" pitchFamily="34" charset="0"/>
                <a:cs typeface="Calibri Light" panose="020F0302020204030204" pitchFamily="34" charset="0"/>
              </a:rPr>
              <a:t> – testing shall be completed on products installed according to the manufacturer’s instructions. However, installation hardware cannot become liberated during testing to create a small part.</a:t>
            </a:r>
          </a:p>
        </p:txBody>
      </p:sp>
    </p:spTree>
    <p:extLst>
      <p:ext uri="{BB962C8B-B14F-4D97-AF65-F5344CB8AC3E}">
        <p14:creationId xmlns:p14="http://schemas.microsoft.com/office/powerpoint/2010/main" val="758667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0CB840-F2B2-4EA5-9C25-A648F8B09C99}"/>
              </a:ext>
            </a:extLst>
          </p:cNvPr>
          <p:cNvSpPr>
            <a:spLocks noGrp="1"/>
          </p:cNvSpPr>
          <p:nvPr>
            <p:ph type="title"/>
          </p:nvPr>
        </p:nvSpPr>
        <p:spPr>
          <a:xfrm>
            <a:off x="406400" y="536454"/>
            <a:ext cx="11465169" cy="947859"/>
          </a:xfrm>
        </p:spPr>
        <p:txBody>
          <a:bodyPr/>
          <a:lstStyle/>
          <a:p>
            <a:r>
              <a:rPr lang="en-US" dirty="0"/>
              <a:t>Physical/Mechanical Testing Requirements</a:t>
            </a:r>
          </a:p>
        </p:txBody>
      </p:sp>
      <p:sp>
        <p:nvSpPr>
          <p:cNvPr id="6" name="Content Placeholder 5">
            <a:extLst>
              <a:ext uri="{FF2B5EF4-FFF2-40B4-BE49-F238E27FC236}">
                <a16:creationId xmlns:a16="http://schemas.microsoft.com/office/drawing/2014/main" id="{4619E294-9E2D-4BAA-BF77-CC9CB6FFA830}"/>
              </a:ext>
            </a:extLst>
          </p:cNvPr>
          <p:cNvSpPr>
            <a:spLocks noGrp="1"/>
          </p:cNvSpPr>
          <p:nvPr>
            <p:ph idx="1"/>
          </p:nvPr>
        </p:nvSpPr>
        <p:spPr>
          <a:xfrm>
            <a:off x="406400" y="1484313"/>
            <a:ext cx="11464925" cy="5570756"/>
          </a:xfrm>
          <a:prstGeom prst="rect">
            <a:avLst/>
          </a:prstGeom>
        </p:spPr>
        <p:txBody>
          <a:bodyPr wrap="square">
            <a:spAutoFit/>
          </a:bodyPr>
          <a:lstStyle/>
          <a:p>
            <a:pPr marL="457200" indent="-457200">
              <a:buFont typeface="Arial" panose="020B0604020202020204" pitchFamily="34" charset="0"/>
              <a:buChar char="•"/>
            </a:pPr>
            <a:r>
              <a:rPr lang="en-US" sz="2800" dirty="0">
                <a:latin typeface="Arial" panose="020B0604020202020204" pitchFamily="34" charset="0"/>
              </a:rPr>
              <a:t>Latching/Locking and Hinge Mechanism Durability Test</a:t>
            </a:r>
          </a:p>
          <a:p>
            <a:pPr marL="457200" indent="-457200">
              <a:buFont typeface="Arial" panose="020B0604020202020204" pitchFamily="34" charset="0"/>
              <a:buChar char="•"/>
            </a:pPr>
            <a:r>
              <a:rPr lang="en-US" sz="2800" dirty="0">
                <a:latin typeface="Arial" panose="020B0604020202020204" pitchFamily="34" charset="0"/>
              </a:rPr>
              <a:t>Automatic Closing System Test</a:t>
            </a:r>
            <a:r>
              <a:rPr lang="en-US" sz="2400" dirty="0">
                <a:latin typeface="Arial" panose="020B0604020202020204" pitchFamily="34" charset="0"/>
              </a:rPr>
              <a:t>, </a:t>
            </a:r>
            <a:r>
              <a:rPr lang="en-US" sz="2800" dirty="0">
                <a:latin typeface="Arial" panose="020B0604020202020204" pitchFamily="34" charset="0"/>
              </a:rPr>
              <a:t>if applicable</a:t>
            </a:r>
          </a:p>
          <a:p>
            <a:pPr marL="457200" indent="-457200">
              <a:buFont typeface="Arial" panose="020B0604020202020204" pitchFamily="34" charset="0"/>
              <a:buChar char="•"/>
            </a:pPr>
            <a:r>
              <a:rPr lang="en-US" sz="2800" dirty="0">
                <a:latin typeface="Arial" panose="020B0604020202020204" pitchFamily="34" charset="0"/>
              </a:rPr>
              <a:t>Locking Mechanism Test</a:t>
            </a:r>
          </a:p>
          <a:p>
            <a:pPr marL="457200" indent="-457200">
              <a:buFont typeface="Arial" panose="020B0604020202020204" pitchFamily="34" charset="0"/>
              <a:buChar char="•"/>
            </a:pPr>
            <a:r>
              <a:rPr lang="en-US" sz="2800" dirty="0">
                <a:latin typeface="Arial" panose="020B0604020202020204" pitchFamily="34" charset="0"/>
              </a:rPr>
              <a:t>Release Mechanism Test</a:t>
            </a:r>
          </a:p>
          <a:p>
            <a:pPr marL="457200" indent="-457200">
              <a:buFont typeface="Arial" panose="020B0604020202020204" pitchFamily="34" charset="0"/>
              <a:buChar char="•"/>
            </a:pPr>
            <a:r>
              <a:rPr lang="en-US" sz="2800" dirty="0">
                <a:latin typeface="Arial" panose="020B0604020202020204" pitchFamily="34" charset="0"/>
              </a:rPr>
              <a:t>Tension Test and Torque Test</a:t>
            </a:r>
          </a:p>
          <a:p>
            <a:pPr marL="457200" indent="-457200">
              <a:buFont typeface="Arial" panose="020B0604020202020204" pitchFamily="34" charset="0"/>
              <a:buChar char="•"/>
            </a:pPr>
            <a:r>
              <a:rPr lang="en-US" sz="2800" dirty="0">
                <a:latin typeface="Arial" panose="020B0604020202020204" pitchFamily="34" charset="0"/>
              </a:rPr>
              <a:t>Vertical Strength Test</a:t>
            </a:r>
          </a:p>
          <a:p>
            <a:pPr marL="457200" indent="-457200">
              <a:buFont typeface="Arial" panose="020B0604020202020204" pitchFamily="34" charset="0"/>
              <a:buChar char="•"/>
            </a:pPr>
            <a:r>
              <a:rPr lang="en-US" sz="2800" dirty="0">
                <a:latin typeface="Arial" panose="020B0604020202020204" pitchFamily="34" charset="0"/>
              </a:rPr>
              <a:t>Horizontal Push-Out Test</a:t>
            </a:r>
          </a:p>
          <a:p>
            <a:pPr marL="457200" indent="-457200">
              <a:buFont typeface="Arial" panose="020B0604020202020204" pitchFamily="34" charset="0"/>
              <a:buChar char="•"/>
            </a:pPr>
            <a:r>
              <a:rPr lang="en-US" sz="2800" dirty="0">
                <a:latin typeface="Arial" panose="020B0604020202020204" pitchFamily="34" charset="0"/>
              </a:rPr>
              <a:t>Completely-Bounded Openings and Bottom Spacing</a:t>
            </a:r>
          </a:p>
          <a:p>
            <a:pPr marL="457200" indent="-457200">
              <a:buFont typeface="Arial" panose="020B0604020202020204" pitchFamily="34" charset="0"/>
              <a:buChar char="•"/>
            </a:pPr>
            <a:r>
              <a:rPr lang="en-US" sz="2800" dirty="0">
                <a:latin typeface="Arial" panose="020B0604020202020204" pitchFamily="34" charset="0"/>
              </a:rPr>
              <a:t>Partially-Bounded Openings at the Uppermost Edge</a:t>
            </a:r>
          </a:p>
          <a:p>
            <a:pPr marL="457200" indent="-457200">
              <a:buFont typeface="Arial" panose="020B0604020202020204" pitchFamily="34" charset="0"/>
              <a:buChar char="•"/>
            </a:pPr>
            <a:r>
              <a:rPr lang="en-US" sz="2800" dirty="0">
                <a:latin typeface="Arial" panose="020B0604020202020204" pitchFamily="34" charset="0"/>
              </a:rPr>
              <a:t>Slat Strength Test</a:t>
            </a:r>
          </a:p>
          <a:p>
            <a:pPr marL="1028700" lvl="1" indent="-571500">
              <a:buFont typeface="Arial" panose="020B0604020202020204" pitchFamily="34" charset="0"/>
              <a:buChar char="•"/>
            </a:pPr>
            <a:endParaRPr lang="en-US" sz="3200" dirty="0">
              <a:solidFill>
                <a:srgbClr val="00246A"/>
              </a:solidFill>
              <a:latin typeface="Arial" panose="020B0604020202020204" pitchFamily="34" charset="0"/>
            </a:endParaRPr>
          </a:p>
          <a:p>
            <a:pPr marL="1143000" lvl="1" indent="-685800">
              <a:buFont typeface="Arial" panose="020B0604020202020204" pitchFamily="34" charset="0"/>
              <a:buChar char="•"/>
            </a:pPr>
            <a:endParaRPr lang="en-US" sz="4400" dirty="0">
              <a:solidFill>
                <a:srgbClr val="00246A"/>
              </a:solidFill>
              <a:latin typeface="Arial" panose="020B0604020202020204" pitchFamily="34" charset="0"/>
            </a:endParaRPr>
          </a:p>
        </p:txBody>
      </p:sp>
    </p:spTree>
    <p:extLst>
      <p:ext uri="{BB962C8B-B14F-4D97-AF65-F5344CB8AC3E}">
        <p14:creationId xmlns:p14="http://schemas.microsoft.com/office/powerpoint/2010/main" val="931920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85D50-9712-4B63-B949-A0497C0443A2}"/>
              </a:ext>
            </a:extLst>
          </p:cNvPr>
          <p:cNvSpPr txBox="1"/>
          <p:nvPr/>
        </p:nvSpPr>
        <p:spPr>
          <a:xfrm>
            <a:off x="410817" y="848139"/>
            <a:ext cx="10962751" cy="769441"/>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Visual Side-Pressure Indicator Example</a:t>
            </a:r>
          </a:p>
        </p:txBody>
      </p:sp>
      <p:pic>
        <p:nvPicPr>
          <p:cNvPr id="5" name="Picture 4">
            <a:extLst>
              <a:ext uri="{FF2B5EF4-FFF2-40B4-BE49-F238E27FC236}">
                <a16:creationId xmlns:a16="http://schemas.microsoft.com/office/drawing/2014/main" id="{B2822700-9179-4425-9972-D7FB0EA4B4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376" y="1979243"/>
            <a:ext cx="5929744" cy="3857906"/>
          </a:xfrm>
          <a:prstGeom prst="rect">
            <a:avLst/>
          </a:prstGeom>
        </p:spPr>
      </p:pic>
      <p:pic>
        <p:nvPicPr>
          <p:cNvPr id="7" name="Picture 6">
            <a:extLst>
              <a:ext uri="{FF2B5EF4-FFF2-40B4-BE49-F238E27FC236}">
                <a16:creationId xmlns:a16="http://schemas.microsoft.com/office/drawing/2014/main" id="{A037C0F5-BAA0-4986-BE29-C7AE4F4AC5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6053" y="1979243"/>
            <a:ext cx="5405730" cy="3825811"/>
          </a:xfrm>
          <a:prstGeom prst="rect">
            <a:avLst/>
          </a:prstGeom>
        </p:spPr>
      </p:pic>
      <p:sp>
        <p:nvSpPr>
          <p:cNvPr id="8" name="TextBox 7">
            <a:extLst>
              <a:ext uri="{FF2B5EF4-FFF2-40B4-BE49-F238E27FC236}">
                <a16:creationId xmlns:a16="http://schemas.microsoft.com/office/drawing/2014/main" id="{7A6BA42B-F456-4C43-95D1-1DD32A2D52D3}"/>
              </a:ext>
            </a:extLst>
          </p:cNvPr>
          <p:cNvSpPr txBox="1"/>
          <p:nvPr/>
        </p:nvSpPr>
        <p:spPr>
          <a:xfrm>
            <a:off x="410817" y="5957455"/>
            <a:ext cx="5685183" cy="369332"/>
          </a:xfrm>
          <a:prstGeom prst="rect">
            <a:avLst/>
          </a:prstGeom>
          <a:noFill/>
        </p:spPr>
        <p:txBody>
          <a:bodyPr wrap="square" rtlCol="0">
            <a:spAutoFit/>
          </a:bodyPr>
          <a:lstStyle/>
          <a:p>
            <a:r>
              <a:rPr lang="en-US" dirty="0">
                <a:solidFill>
                  <a:srgbClr val="4C4C4C"/>
                </a:solidFill>
              </a:rPr>
              <a:t>Insufficient Pressure (Indicator Showing)</a:t>
            </a:r>
          </a:p>
        </p:txBody>
      </p:sp>
      <p:sp>
        <p:nvSpPr>
          <p:cNvPr id="9" name="TextBox 8">
            <a:extLst>
              <a:ext uri="{FF2B5EF4-FFF2-40B4-BE49-F238E27FC236}">
                <a16:creationId xmlns:a16="http://schemas.microsoft.com/office/drawing/2014/main" id="{225C84B5-D81D-425F-A106-4253AEC0736F}"/>
              </a:ext>
            </a:extLst>
          </p:cNvPr>
          <p:cNvSpPr txBox="1"/>
          <p:nvPr/>
        </p:nvSpPr>
        <p:spPr>
          <a:xfrm>
            <a:off x="6426053" y="5925189"/>
            <a:ext cx="5685183" cy="369332"/>
          </a:xfrm>
          <a:prstGeom prst="rect">
            <a:avLst/>
          </a:prstGeom>
          <a:noFill/>
        </p:spPr>
        <p:txBody>
          <a:bodyPr wrap="square" rtlCol="0">
            <a:spAutoFit/>
          </a:bodyPr>
          <a:lstStyle/>
          <a:p>
            <a:r>
              <a:rPr lang="en-US" dirty="0">
                <a:solidFill>
                  <a:srgbClr val="4C4C4C"/>
                </a:solidFill>
              </a:rPr>
              <a:t>Sufficient Pressure (Indicator Not Showing)</a:t>
            </a:r>
          </a:p>
        </p:txBody>
      </p:sp>
    </p:spTree>
    <p:extLst>
      <p:ext uri="{BB962C8B-B14F-4D97-AF65-F5344CB8AC3E}">
        <p14:creationId xmlns:p14="http://schemas.microsoft.com/office/powerpoint/2010/main" val="215864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14E37-3599-48EB-920F-A9F772416C5D}"/>
              </a:ext>
            </a:extLst>
          </p:cNvPr>
          <p:cNvSpPr>
            <a:spLocks noGrp="1"/>
          </p:cNvSpPr>
          <p:nvPr>
            <p:ph type="body" sz="quarter" idx="13"/>
          </p:nvPr>
        </p:nvSpPr>
        <p:spPr>
          <a:xfrm>
            <a:off x="6299810" y="1560400"/>
            <a:ext cx="5286601" cy="4352104"/>
          </a:xfrm>
        </p:spPr>
        <p:txBody>
          <a:bodyPr>
            <a:normAutofit fontScale="92500" lnSpcReduction="10000"/>
          </a:bodyPr>
          <a:lstStyle/>
          <a:p>
            <a:r>
              <a:rPr lang="en-US" dirty="0"/>
              <a:t>The uppermost top rails, edges, or framing components of the gates or enclosures shall not fracture, disengage, fold, or have a deflection that reduced the lowest point of the uppermost surface to a dimension of less than 22 inches from the floor when tested to section 7.8 of the standard.</a:t>
            </a:r>
          </a:p>
        </p:txBody>
      </p:sp>
      <p:pic>
        <p:nvPicPr>
          <p:cNvPr id="4" name="Picture 3">
            <a:extLst>
              <a:ext uri="{FF2B5EF4-FFF2-40B4-BE49-F238E27FC236}">
                <a16:creationId xmlns:a16="http://schemas.microsoft.com/office/drawing/2014/main" id="{D5F364DF-D0F7-422F-995B-2676B6E525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72" y="1560400"/>
            <a:ext cx="5444620" cy="4507126"/>
          </a:xfrm>
          <a:prstGeom prst="rect">
            <a:avLst/>
          </a:prstGeom>
        </p:spPr>
      </p:pic>
      <p:sp>
        <p:nvSpPr>
          <p:cNvPr id="5" name="TextBox 4">
            <a:extLst>
              <a:ext uri="{FF2B5EF4-FFF2-40B4-BE49-F238E27FC236}">
                <a16:creationId xmlns:a16="http://schemas.microsoft.com/office/drawing/2014/main" id="{C6F0CEA1-9B4C-4740-AAFB-745D223CE6FB}"/>
              </a:ext>
            </a:extLst>
          </p:cNvPr>
          <p:cNvSpPr txBox="1"/>
          <p:nvPr/>
        </p:nvSpPr>
        <p:spPr>
          <a:xfrm>
            <a:off x="410817" y="588289"/>
            <a:ext cx="10962751" cy="769441"/>
          </a:xfrm>
          <a:prstGeom prst="rect">
            <a:avLst/>
          </a:prstGeom>
          <a:noFill/>
        </p:spPr>
        <p:txBody>
          <a:bodyPr wrap="square" rtlCol="0">
            <a:spAutoFit/>
          </a:bodyPr>
          <a:lstStyle/>
          <a:p>
            <a:r>
              <a:rPr lang="en-US" sz="4400" b="1" dirty="0">
                <a:solidFill>
                  <a:srgbClr val="2E74B5"/>
                </a:solidFill>
                <a:latin typeface="Calibri Light" panose="020F0302020204030204" pitchFamily="34" charset="0"/>
                <a:cs typeface="Calibri Light" panose="020F0302020204030204" pitchFamily="34" charset="0"/>
              </a:rPr>
              <a:t>Vertical Strength Test Example</a:t>
            </a:r>
          </a:p>
        </p:txBody>
      </p:sp>
    </p:spTree>
    <p:extLst>
      <p:ext uri="{BB962C8B-B14F-4D97-AF65-F5344CB8AC3E}">
        <p14:creationId xmlns:p14="http://schemas.microsoft.com/office/powerpoint/2010/main" val="3933720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ABBC-E38D-49ED-AC2F-5C805F9D3479}"/>
              </a:ext>
            </a:extLst>
          </p:cNvPr>
          <p:cNvSpPr/>
          <p:nvPr/>
        </p:nvSpPr>
        <p:spPr>
          <a:xfrm>
            <a:off x="196216" y="681850"/>
            <a:ext cx="10399514" cy="769441"/>
          </a:xfrm>
          <a:prstGeom prst="rect">
            <a:avLst/>
          </a:prstGeom>
        </p:spPr>
        <p:txBody>
          <a:bodyPr wrap="none">
            <a:spAutoFit/>
          </a:bodyPr>
          <a:lstStyle/>
          <a:p>
            <a:r>
              <a:rPr lang="en-US" sz="4400" b="1" dirty="0">
                <a:solidFill>
                  <a:srgbClr val="2E74B5"/>
                </a:solidFill>
                <a:latin typeface="Calibri Light" panose="020F0302020204030204" pitchFamily="34" charset="0"/>
                <a:cs typeface="Calibri Light" panose="020F0302020204030204" pitchFamily="34" charset="0"/>
              </a:rPr>
              <a:t>Partially Bounded Openings Testing Examples</a:t>
            </a:r>
          </a:p>
        </p:txBody>
      </p:sp>
      <p:pic>
        <p:nvPicPr>
          <p:cNvPr id="5" name="Picture 4">
            <a:extLst>
              <a:ext uri="{FF2B5EF4-FFF2-40B4-BE49-F238E27FC236}">
                <a16:creationId xmlns:a16="http://schemas.microsoft.com/office/drawing/2014/main" id="{D15E1921-6DBC-4C24-9C5D-115210529C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277" y="2210684"/>
            <a:ext cx="4647314" cy="3098209"/>
          </a:xfrm>
          <a:prstGeom prst="rect">
            <a:avLst/>
          </a:prstGeom>
        </p:spPr>
      </p:pic>
      <p:pic>
        <p:nvPicPr>
          <p:cNvPr id="7" name="Picture 6">
            <a:extLst>
              <a:ext uri="{FF2B5EF4-FFF2-40B4-BE49-F238E27FC236}">
                <a16:creationId xmlns:a16="http://schemas.microsoft.com/office/drawing/2014/main" id="{99C07131-3144-4907-A5AC-EEBF9427BC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3409" y="2210685"/>
            <a:ext cx="4647314" cy="3098209"/>
          </a:xfrm>
          <a:prstGeom prst="rect">
            <a:avLst/>
          </a:prstGeom>
        </p:spPr>
      </p:pic>
    </p:spTree>
    <p:extLst>
      <p:ext uri="{BB962C8B-B14F-4D97-AF65-F5344CB8AC3E}">
        <p14:creationId xmlns:p14="http://schemas.microsoft.com/office/powerpoint/2010/main" val="4005701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ABBC-E38D-49ED-AC2F-5C805F9D3479}"/>
              </a:ext>
            </a:extLst>
          </p:cNvPr>
          <p:cNvSpPr/>
          <p:nvPr/>
        </p:nvSpPr>
        <p:spPr>
          <a:xfrm>
            <a:off x="196216" y="681850"/>
            <a:ext cx="11864530" cy="769441"/>
          </a:xfrm>
          <a:prstGeom prst="rect">
            <a:avLst/>
          </a:prstGeom>
        </p:spPr>
        <p:txBody>
          <a:bodyPr wrap="none">
            <a:spAutoFit/>
          </a:bodyPr>
          <a:lstStyle/>
          <a:p>
            <a:r>
              <a:rPr lang="en-US" sz="4400" b="1" dirty="0">
                <a:solidFill>
                  <a:srgbClr val="2E74B5"/>
                </a:solidFill>
                <a:latin typeface="Calibri Light" panose="020F0302020204030204" pitchFamily="34" charset="0"/>
                <a:cs typeface="Calibri Light" panose="020F0302020204030204" pitchFamily="34" charset="0"/>
              </a:rPr>
              <a:t>Completely Bounded Openings and Bottom Spacing</a:t>
            </a:r>
          </a:p>
        </p:txBody>
      </p:sp>
      <p:pic>
        <p:nvPicPr>
          <p:cNvPr id="4" name="Picture 3">
            <a:extLst>
              <a:ext uri="{FF2B5EF4-FFF2-40B4-BE49-F238E27FC236}">
                <a16:creationId xmlns:a16="http://schemas.microsoft.com/office/drawing/2014/main" id="{D3BC5A04-7801-4720-8BAE-2298805C78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2752" y="1804229"/>
            <a:ext cx="6426495" cy="4284330"/>
          </a:xfrm>
          <a:prstGeom prst="rect">
            <a:avLst/>
          </a:prstGeom>
        </p:spPr>
      </p:pic>
    </p:spTree>
    <p:extLst>
      <p:ext uri="{BB962C8B-B14F-4D97-AF65-F5344CB8AC3E}">
        <p14:creationId xmlns:p14="http://schemas.microsoft.com/office/powerpoint/2010/main" val="3001655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ABBC-E38D-49ED-AC2F-5C805F9D3479}"/>
              </a:ext>
            </a:extLst>
          </p:cNvPr>
          <p:cNvSpPr/>
          <p:nvPr/>
        </p:nvSpPr>
        <p:spPr>
          <a:xfrm>
            <a:off x="196216" y="447072"/>
            <a:ext cx="11653914" cy="769441"/>
          </a:xfrm>
          <a:prstGeom prst="rect">
            <a:avLst/>
          </a:prstGeom>
        </p:spPr>
        <p:txBody>
          <a:bodyPr wrap="square">
            <a:spAutoFit/>
          </a:bodyPr>
          <a:lstStyle/>
          <a:p>
            <a:r>
              <a:rPr lang="en-US" sz="4400" b="1" dirty="0">
                <a:solidFill>
                  <a:srgbClr val="2E74B5"/>
                </a:solidFill>
                <a:latin typeface="Calibri Light" panose="020F0302020204030204" pitchFamily="34" charset="0"/>
                <a:cs typeface="Calibri Light" panose="020F0302020204030204" pitchFamily="34" charset="0"/>
              </a:rPr>
              <a:t>Horizontal Push-Out Test Example</a:t>
            </a:r>
          </a:p>
        </p:txBody>
      </p:sp>
      <p:pic>
        <p:nvPicPr>
          <p:cNvPr id="11" name="Picture 10">
            <a:extLst>
              <a:ext uri="{FF2B5EF4-FFF2-40B4-BE49-F238E27FC236}">
                <a16:creationId xmlns:a16="http://schemas.microsoft.com/office/drawing/2014/main" id="{EA1D8AA0-54D7-486B-994B-9B2BAE1532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8049" y="1538882"/>
            <a:ext cx="6955902" cy="4637268"/>
          </a:xfrm>
          <a:prstGeom prst="rect">
            <a:avLst/>
          </a:prstGeom>
        </p:spPr>
      </p:pic>
    </p:spTree>
    <p:extLst>
      <p:ext uri="{BB962C8B-B14F-4D97-AF65-F5344CB8AC3E}">
        <p14:creationId xmlns:p14="http://schemas.microsoft.com/office/powerpoint/2010/main" val="1441281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4201F7-378F-40C5-81C6-BB2739B65551}"/>
              </a:ext>
            </a:extLst>
          </p:cNvPr>
          <p:cNvSpPr>
            <a:spLocks noGrp="1"/>
          </p:cNvSpPr>
          <p:nvPr>
            <p:ph type="title"/>
          </p:nvPr>
        </p:nvSpPr>
        <p:spPr>
          <a:xfrm>
            <a:off x="363415" y="536453"/>
            <a:ext cx="11465169" cy="947859"/>
          </a:xfrm>
        </p:spPr>
        <p:txBody>
          <a:bodyPr/>
          <a:lstStyle/>
          <a:p>
            <a:r>
              <a:rPr lang="en-US" dirty="0"/>
              <a:t>Physical/Mechanical Testing Requirements</a:t>
            </a:r>
          </a:p>
        </p:txBody>
      </p:sp>
      <p:sp>
        <p:nvSpPr>
          <p:cNvPr id="6" name="Content Placeholder 5">
            <a:extLst>
              <a:ext uri="{FF2B5EF4-FFF2-40B4-BE49-F238E27FC236}">
                <a16:creationId xmlns:a16="http://schemas.microsoft.com/office/drawing/2014/main" id="{18234ADF-9460-4957-BA84-18D91AE6C052}"/>
              </a:ext>
            </a:extLst>
          </p:cNvPr>
          <p:cNvSpPr>
            <a:spLocks noGrp="1"/>
          </p:cNvSpPr>
          <p:nvPr>
            <p:ph idx="1"/>
          </p:nvPr>
        </p:nvSpPr>
        <p:spPr>
          <a:xfrm>
            <a:off x="406400" y="1484313"/>
            <a:ext cx="11464925" cy="5047536"/>
          </a:xfrm>
          <a:prstGeom prst="rect">
            <a:avLst/>
          </a:prstGeom>
        </p:spPr>
        <p:txBody>
          <a:bodyPr wrap="square">
            <a:spAutoFit/>
          </a:bodyPr>
          <a:lstStyle/>
          <a:p>
            <a:pPr marL="342900" indent="-342900">
              <a:buFont typeface="Arial" panose="020B0604020202020204" pitchFamily="34" charset="0"/>
              <a:buChar char="•"/>
            </a:pPr>
            <a:r>
              <a:rPr lang="en-US" sz="2800" b="1" dirty="0">
                <a:latin typeface="Arial" panose="020B0604020202020204" pitchFamily="34" charset="0"/>
              </a:rPr>
              <a:t>Performance Requirements per ASTM F1004:</a:t>
            </a:r>
          </a:p>
          <a:p>
            <a:pPr marL="914400" lvl="1" indent="-457200">
              <a:buFont typeface="Wingdings" panose="05000000000000000000" pitchFamily="2" charset="2"/>
              <a:buChar char="Ø"/>
            </a:pPr>
            <a:r>
              <a:rPr lang="en-US" dirty="0">
                <a:solidFill>
                  <a:srgbClr val="00246A"/>
                </a:solidFill>
                <a:latin typeface="Arial" panose="020B0604020202020204" pitchFamily="34" charset="0"/>
              </a:rPr>
              <a:t>Structural Integrity (No sharp edges, exposed coils, Breakage of Attachment Systems)</a:t>
            </a:r>
          </a:p>
          <a:p>
            <a:pPr marL="914400" lvl="1" indent="-457200">
              <a:buFont typeface="Wingdings" panose="05000000000000000000" pitchFamily="2" charset="2"/>
              <a:buChar char="Ø"/>
            </a:pPr>
            <a:r>
              <a:rPr lang="en-US" dirty="0">
                <a:solidFill>
                  <a:srgbClr val="00246A"/>
                </a:solidFill>
                <a:latin typeface="Arial" panose="020B0604020202020204" pitchFamily="34" charset="0"/>
              </a:rPr>
              <a:t>No opportunities for scissoring, shearing, or pinching</a:t>
            </a:r>
          </a:p>
          <a:p>
            <a:pPr marL="914400" lvl="1" indent="-457200">
              <a:buFont typeface="Wingdings" panose="05000000000000000000" pitchFamily="2" charset="2"/>
              <a:buChar char="Ø"/>
            </a:pPr>
            <a:r>
              <a:rPr lang="en-US" dirty="0">
                <a:solidFill>
                  <a:srgbClr val="00246A"/>
                </a:solidFill>
                <a:latin typeface="Arial" panose="020B0604020202020204" pitchFamily="34" charset="0"/>
              </a:rPr>
              <a:t>Permanency of Labels and Warnings </a:t>
            </a:r>
          </a:p>
          <a:p>
            <a:pPr marL="914400" lvl="1" indent="-457200">
              <a:buFont typeface="Wingdings" panose="05000000000000000000" pitchFamily="2" charset="2"/>
              <a:buChar char="Ø"/>
            </a:pPr>
            <a:r>
              <a:rPr lang="en-US" dirty="0">
                <a:solidFill>
                  <a:srgbClr val="00246A"/>
                </a:solidFill>
                <a:latin typeface="Arial" panose="020B0604020202020204" pitchFamily="34" charset="0"/>
              </a:rPr>
              <a:t>Adhesion Test for Warnings Applied Directly onto the Surface of the Product </a:t>
            </a:r>
          </a:p>
          <a:p>
            <a:pPr marL="914400" lvl="1" indent="-457200">
              <a:buFont typeface="Wingdings" panose="05000000000000000000" pitchFamily="2" charset="2"/>
              <a:buChar char="Ø"/>
            </a:pPr>
            <a:r>
              <a:rPr lang="en-US" dirty="0">
                <a:solidFill>
                  <a:srgbClr val="00246A"/>
                </a:solidFill>
                <a:latin typeface="Arial" panose="020B0604020202020204" pitchFamily="34" charset="0"/>
              </a:rPr>
              <a:t>Holes or slats–</a:t>
            </a:r>
            <a:r>
              <a:rPr lang="en-US" b="1" dirty="0">
                <a:solidFill>
                  <a:srgbClr val="00246A"/>
                </a:solidFill>
                <a:latin typeface="Arial" panose="020B0604020202020204" pitchFamily="34" charset="0"/>
              </a:rPr>
              <a:t> </a:t>
            </a:r>
            <a:r>
              <a:rPr lang="en-US" dirty="0">
                <a:solidFill>
                  <a:srgbClr val="00246A"/>
                </a:solidFill>
                <a:latin typeface="Arial" panose="020B0604020202020204" pitchFamily="34" charset="0"/>
              </a:rPr>
              <a:t>shall not permit the passage of a test fixture when tested in manufacturer recommended positions</a:t>
            </a:r>
          </a:p>
          <a:p>
            <a:pPr marL="1314450" lvl="1" indent="-857250">
              <a:buFont typeface="Arial" panose="020B0604020202020204" pitchFamily="34" charset="0"/>
              <a:buChar char="•"/>
            </a:pPr>
            <a:endParaRPr lang="en-US" sz="5400" dirty="0">
              <a:solidFill>
                <a:srgbClr val="00246A"/>
              </a:solidFill>
              <a:latin typeface="Arial" panose="020B0604020202020204" pitchFamily="34" charset="0"/>
            </a:endParaRPr>
          </a:p>
          <a:p>
            <a:pPr marL="1600200" lvl="1" indent="-1143000">
              <a:buFont typeface="Arial" panose="020B0604020202020204" pitchFamily="34" charset="0"/>
              <a:buChar char="•"/>
            </a:pPr>
            <a:endParaRPr lang="en-US" sz="7200" dirty="0">
              <a:solidFill>
                <a:srgbClr val="00246A"/>
              </a:solidFill>
              <a:latin typeface="Arial" panose="020B0604020202020204" pitchFamily="34" charset="0"/>
            </a:endParaRPr>
          </a:p>
        </p:txBody>
      </p:sp>
    </p:spTree>
    <p:extLst>
      <p:ext uri="{BB962C8B-B14F-4D97-AF65-F5344CB8AC3E}">
        <p14:creationId xmlns:p14="http://schemas.microsoft.com/office/powerpoint/2010/main" val="5700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7B8660-6C1B-4610-9636-EB369E9E4D69}"/>
              </a:ext>
            </a:extLst>
          </p:cNvPr>
          <p:cNvSpPr>
            <a:spLocks noGrp="1"/>
          </p:cNvSpPr>
          <p:nvPr>
            <p:ph type="title"/>
          </p:nvPr>
        </p:nvSpPr>
        <p:spPr>
          <a:xfrm>
            <a:off x="363415" y="533583"/>
            <a:ext cx="11465169" cy="947859"/>
          </a:xfrm>
        </p:spPr>
        <p:txBody>
          <a:bodyPr/>
          <a:lstStyle/>
          <a:p>
            <a:r>
              <a:rPr lang="en-US" dirty="0"/>
              <a:t>Toy Requirements </a:t>
            </a:r>
          </a:p>
        </p:txBody>
      </p:sp>
      <p:sp>
        <p:nvSpPr>
          <p:cNvPr id="10" name="Content Placeholder 9">
            <a:extLst>
              <a:ext uri="{FF2B5EF4-FFF2-40B4-BE49-F238E27FC236}">
                <a16:creationId xmlns:a16="http://schemas.microsoft.com/office/drawing/2014/main" id="{2446CA5C-6F85-49B3-B731-385F0E31651F}"/>
              </a:ext>
            </a:extLst>
          </p:cNvPr>
          <p:cNvSpPr>
            <a:spLocks noGrp="1"/>
          </p:cNvSpPr>
          <p:nvPr>
            <p:ph idx="1"/>
          </p:nvPr>
        </p:nvSpPr>
        <p:spPr>
          <a:xfrm>
            <a:off x="406400" y="1484313"/>
            <a:ext cx="11464925" cy="3108543"/>
          </a:xfrm>
          <a:prstGeom prst="rect">
            <a:avLst/>
          </a:prstGeom>
        </p:spPr>
        <p:txBody>
          <a:bodyPr wrap="square">
            <a:spAutoFit/>
          </a:bodyPr>
          <a:lstStyle/>
          <a:p>
            <a:pPr marL="457200" indent="-457200">
              <a:buFont typeface="Arial" panose="020B0604020202020204" pitchFamily="34" charset="0"/>
              <a:buChar char="•"/>
            </a:pPr>
            <a:r>
              <a:rPr lang="en-US" sz="2800" b="1" dirty="0">
                <a:latin typeface="Arial" panose="020B0604020202020204" pitchFamily="34" charset="0"/>
              </a:rPr>
              <a:t>Gates: </a:t>
            </a:r>
            <a:r>
              <a:rPr lang="en-US" sz="2800" dirty="0">
                <a:latin typeface="Arial" panose="020B0604020202020204" pitchFamily="34" charset="0"/>
              </a:rPr>
              <a:t>Toy accessories shall not be attached to, or sold with, a gate.</a:t>
            </a:r>
          </a:p>
          <a:p>
            <a:pPr marL="457200" indent="-457200">
              <a:buFont typeface="Arial" panose="020B0604020202020204" pitchFamily="34" charset="0"/>
              <a:buChar char="•"/>
            </a:pPr>
            <a:endParaRPr lang="en-US" sz="2800" b="1" i="1" u="sng" dirty="0">
              <a:latin typeface="Arial" panose="020B0604020202020204" pitchFamily="34" charset="0"/>
            </a:endParaRPr>
          </a:p>
          <a:p>
            <a:pPr marL="457200" indent="-457200">
              <a:buFont typeface="Arial" panose="020B0604020202020204" pitchFamily="34" charset="0"/>
              <a:buChar char="•"/>
            </a:pPr>
            <a:r>
              <a:rPr lang="en-US" sz="2800" b="1" dirty="0">
                <a:latin typeface="Arial" panose="020B0604020202020204" pitchFamily="34" charset="0"/>
              </a:rPr>
              <a:t>Enclosures: </a:t>
            </a:r>
            <a:r>
              <a:rPr lang="en-US" sz="2800" dirty="0">
                <a:latin typeface="Arial" panose="020B0604020202020204" pitchFamily="34" charset="0"/>
              </a:rPr>
              <a:t>Toy accessories attached to, removable from, or sold with an enclosure must comply with the requirements of the </a:t>
            </a:r>
            <a:r>
              <a:rPr lang="en-US" sz="2800" dirty="0">
                <a:solidFill>
                  <a:srgbClr val="00246A"/>
                </a:solidFill>
                <a:latin typeface="Arial" panose="020B0604020202020204" pitchFamily="34" charset="0"/>
                <a:hlinkClick r:id="rId3"/>
              </a:rPr>
              <a:t>U.S. Toy Safety Standard</a:t>
            </a:r>
            <a:r>
              <a:rPr lang="en-US" sz="2800" dirty="0">
                <a:latin typeface="Arial" panose="020B0604020202020204" pitchFamily="34" charset="0"/>
              </a:rPr>
              <a:t>, which enforces </a:t>
            </a:r>
            <a:r>
              <a:rPr lang="en-US" sz="2800" dirty="0">
                <a:solidFill>
                  <a:srgbClr val="00246A"/>
                </a:solidFill>
                <a:hlinkClick r:id="rId4"/>
              </a:rPr>
              <a:t>ASTM F963-17</a:t>
            </a:r>
            <a:r>
              <a:rPr lang="en-US" sz="2800" dirty="0">
                <a:solidFill>
                  <a:srgbClr val="00246A"/>
                </a:solidFill>
              </a:rPr>
              <a:t> </a:t>
            </a:r>
            <a:r>
              <a:rPr lang="en-US" sz="2800" dirty="0"/>
              <a:t>as a regulation.</a:t>
            </a:r>
          </a:p>
        </p:txBody>
      </p:sp>
    </p:spTree>
    <p:extLst>
      <p:ext uri="{BB962C8B-B14F-4D97-AF65-F5344CB8AC3E}">
        <p14:creationId xmlns:p14="http://schemas.microsoft.com/office/powerpoint/2010/main" val="341456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355570"/>
            <a:ext cx="10972800" cy="943404"/>
          </a:xfrm>
        </p:spPr>
        <p:txBody>
          <a:bodyPr>
            <a:normAutofit/>
          </a:bodyPr>
          <a:lstStyle/>
          <a:p>
            <a:r>
              <a:rPr lang="en-US" sz="3600" dirty="0"/>
              <a:t>Biography</a:t>
            </a:r>
          </a:p>
        </p:txBody>
      </p:sp>
      <p:sp>
        <p:nvSpPr>
          <p:cNvPr id="3" name="Text Placeholder 2"/>
          <p:cNvSpPr>
            <a:spLocks noGrp="1"/>
          </p:cNvSpPr>
          <p:nvPr>
            <p:ph type="body" idx="1"/>
          </p:nvPr>
        </p:nvSpPr>
        <p:spPr>
          <a:xfrm>
            <a:off x="2354042" y="1254623"/>
            <a:ext cx="3488884" cy="1140439"/>
          </a:xfrm>
        </p:spPr>
        <p:txBody>
          <a:bodyPr>
            <a:normAutofit/>
          </a:bodyPr>
          <a:lstStyle/>
          <a:p>
            <a:r>
              <a:rPr lang="en-US" sz="1200" dirty="0">
                <a:solidFill>
                  <a:srgbClr val="4C4C4C"/>
                </a:solidFill>
              </a:rPr>
              <a:t>Sylvia Chen</a:t>
            </a:r>
          </a:p>
          <a:p>
            <a:r>
              <a:rPr lang="en-US" sz="1200" dirty="0">
                <a:solidFill>
                  <a:srgbClr val="4C4C4C"/>
                </a:solidFill>
              </a:rPr>
              <a:t>U.S. Consumer Product Safety Commission</a:t>
            </a:r>
          </a:p>
          <a:p>
            <a:r>
              <a:rPr lang="en-US" sz="1200" dirty="0">
                <a:solidFill>
                  <a:srgbClr val="4C4C4C"/>
                </a:solidFill>
              </a:rPr>
              <a:t>Program Manager for East Asia and Pacific </a:t>
            </a:r>
          </a:p>
          <a:p>
            <a:r>
              <a:rPr lang="en-US" sz="1200" dirty="0">
                <a:solidFill>
                  <a:srgbClr val="4C4C4C"/>
                </a:solidFill>
              </a:rPr>
              <a:t>Office of International Programs </a:t>
            </a:r>
          </a:p>
        </p:txBody>
      </p:sp>
      <p:sp>
        <p:nvSpPr>
          <p:cNvPr id="8" name="Content Placeholder 7"/>
          <p:cNvSpPr>
            <a:spLocks noGrp="1"/>
          </p:cNvSpPr>
          <p:nvPr>
            <p:ph sz="half" idx="2"/>
          </p:nvPr>
        </p:nvSpPr>
        <p:spPr>
          <a:xfrm>
            <a:off x="609600" y="2391205"/>
            <a:ext cx="10873317" cy="3626536"/>
          </a:xfrm>
        </p:spPr>
        <p:txBody>
          <a:bodyPr>
            <a:normAutofit/>
          </a:bodyPr>
          <a:lstStyle/>
          <a:p>
            <a:r>
              <a:rPr lang="en-US" sz="1400" dirty="0">
                <a:solidFill>
                  <a:srgbClr val="4C4C4C"/>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solidFill>
                  <a:srgbClr val="4C4C4C"/>
                </a:solidFill>
              </a:rPr>
              <a:t> </a:t>
            </a:r>
          </a:p>
          <a:p>
            <a:r>
              <a:rPr lang="en-US" sz="14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200" dirty="0"/>
          </a:p>
        </p:txBody>
      </p:sp>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284466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2461102"/>
            <a:ext cx="10962751" cy="1446550"/>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Can I rely on in-house product safety testing on my gate or enclosure?</a:t>
            </a:r>
          </a:p>
        </p:txBody>
      </p:sp>
    </p:spTree>
    <p:extLst>
      <p:ext uri="{BB962C8B-B14F-4D97-AF65-F5344CB8AC3E}">
        <p14:creationId xmlns:p14="http://schemas.microsoft.com/office/powerpoint/2010/main" val="2575077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827603"/>
            <a:ext cx="10962751" cy="6863417"/>
          </a:xfrm>
          <a:prstGeom prst="rect">
            <a:avLst/>
          </a:prstGeom>
          <a:noFill/>
        </p:spPr>
        <p:txBody>
          <a:bodyPr wrap="square" rtlCol="0">
            <a:spAutoFit/>
          </a:bodyPr>
          <a:lstStyle/>
          <a:p>
            <a:pPr algn="ctr"/>
            <a:r>
              <a:rPr lang="en-US" sz="4400" b="1" dirty="0">
                <a:solidFill>
                  <a:srgbClr val="2E74B5"/>
                </a:solidFill>
                <a:latin typeface="Calibri Light" panose="020F0302020204030204" pitchFamily="34" charset="0"/>
                <a:cs typeface="Calibri Light" panose="020F0302020204030204" pitchFamily="34" charset="0"/>
              </a:rPr>
              <a:t>Can I rely on in-house product safety testing on my gate or enclosure in-house?</a:t>
            </a:r>
          </a:p>
          <a:p>
            <a:pPr algn="ctr"/>
            <a:r>
              <a:rPr lang="en-US" sz="4400" b="1" dirty="0">
                <a:latin typeface="Calibri Light" panose="020F0302020204030204" pitchFamily="34" charset="0"/>
                <a:cs typeface="Calibri Light" panose="020F0302020204030204" pitchFamily="34" charset="0"/>
              </a:rPr>
              <a:t>No – while in-house testing is encouraged, all durable infant or toddler products must be tested by a CPSC-Accepted Testing Laboratory, even for small batch manufacturers.</a:t>
            </a:r>
          </a:p>
          <a:p>
            <a:pPr algn="ctr"/>
            <a:r>
              <a:rPr lang="en-US" sz="4400" b="1" i="1" dirty="0">
                <a:latin typeface="Calibri Light" panose="020F0302020204030204" pitchFamily="34" charset="0"/>
                <a:cs typeface="Calibri Light" panose="020F0302020204030204" pitchFamily="34" charset="0"/>
              </a:rPr>
              <a:t>Find a CPSC-accepted lab via our website: </a:t>
            </a:r>
            <a:r>
              <a:rPr lang="en-US" sz="4400" i="1" dirty="0">
                <a:solidFill>
                  <a:srgbClr val="002060"/>
                </a:solidFill>
                <a:latin typeface="Calibri Light" panose="020F0302020204030204" pitchFamily="34" charset="0"/>
                <a:cs typeface="Calibri Light" panose="020F0302020204030204" pitchFamily="34" charset="0"/>
                <a:hlinkClick r:id="rId3"/>
              </a:rPr>
              <a:t>www.cpsc.gov/labsearch</a:t>
            </a:r>
            <a:r>
              <a:rPr lang="en-US" sz="4400" i="1" dirty="0">
                <a:solidFill>
                  <a:srgbClr val="002060"/>
                </a:solidFill>
                <a:latin typeface="Calibri Light" panose="020F0302020204030204" pitchFamily="34" charset="0"/>
                <a:cs typeface="Calibri Light" panose="020F0302020204030204" pitchFamily="34" charset="0"/>
              </a:rPr>
              <a:t> </a:t>
            </a:r>
          </a:p>
          <a:p>
            <a:pPr algn="ctr"/>
            <a:endParaRPr lang="en-US" sz="4400" b="1" dirty="0">
              <a:latin typeface="Calibri Light" panose="020F0302020204030204" pitchFamily="34" charset="0"/>
              <a:cs typeface="Calibri Light" panose="020F0302020204030204" pitchFamily="34" charset="0"/>
            </a:endParaRPr>
          </a:p>
          <a:p>
            <a:pPr algn="ctr"/>
            <a:endParaRPr lang="en-US" sz="44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71105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688C6-27BC-4F8A-B620-269AF2E41D42}"/>
              </a:ext>
            </a:extLst>
          </p:cNvPr>
          <p:cNvSpPr txBox="1"/>
          <p:nvPr/>
        </p:nvSpPr>
        <p:spPr>
          <a:xfrm>
            <a:off x="4499874" y="3790017"/>
            <a:ext cx="3192252" cy="461665"/>
          </a:xfrm>
          <a:prstGeom prst="rect">
            <a:avLst/>
          </a:prstGeom>
          <a:solidFill>
            <a:srgbClr val="FFFF99"/>
          </a:solidFill>
          <a:ln>
            <a:solidFill>
              <a:srgbClr val="00206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hlinkClick r:id="rId3"/>
              </a:rPr>
              <a:t>www.cpsc.gov/CPC</a:t>
            </a:r>
            <a:endParaRPr lang="en-US" sz="2400" b="1" dirty="0">
              <a:solidFill>
                <a:srgbClr val="00206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69E9F56-F8E3-43FD-BB7E-C4F02BE01A46}"/>
              </a:ext>
            </a:extLst>
          </p:cNvPr>
          <p:cNvSpPr>
            <a:spLocks noGrp="1"/>
          </p:cNvSpPr>
          <p:nvPr>
            <p:ph type="title"/>
          </p:nvPr>
        </p:nvSpPr>
        <p:spPr>
          <a:xfrm>
            <a:off x="418975" y="359549"/>
            <a:ext cx="11465169" cy="947859"/>
          </a:xfrm>
        </p:spPr>
        <p:txBody>
          <a:bodyPr/>
          <a:lstStyle/>
          <a:p>
            <a:r>
              <a:rPr lang="en-US" dirty="0"/>
              <a:t>Children’s Product Certificates</a:t>
            </a:r>
          </a:p>
        </p:txBody>
      </p:sp>
      <p:sp>
        <p:nvSpPr>
          <p:cNvPr id="7" name="Content Placeholder 6">
            <a:extLst>
              <a:ext uri="{FF2B5EF4-FFF2-40B4-BE49-F238E27FC236}">
                <a16:creationId xmlns:a16="http://schemas.microsoft.com/office/drawing/2014/main" id="{A55C806F-126E-47F0-9981-028D66167444}"/>
              </a:ext>
            </a:extLst>
          </p:cNvPr>
          <p:cNvSpPr>
            <a:spLocks noGrp="1"/>
          </p:cNvSpPr>
          <p:nvPr>
            <p:ph idx="1"/>
          </p:nvPr>
        </p:nvSpPr>
        <p:spPr>
          <a:xfrm>
            <a:off x="418975" y="1396597"/>
            <a:ext cx="11464925" cy="2246769"/>
          </a:xfrm>
          <a:prstGeom prst="rect">
            <a:avLst/>
          </a:prstGeom>
        </p:spPr>
        <p:txBody>
          <a:bodyPr wrap="square">
            <a:spAutoFit/>
          </a:bodyPr>
          <a:lstStyle/>
          <a:p>
            <a:pPr marL="342900" lvl="1" indent="-342900">
              <a:buClr>
                <a:srgbClr val="002060"/>
              </a:buClr>
              <a:buFont typeface="Arial" panose="020B0604020202020204" pitchFamily="34" charset="0"/>
              <a:buChar char="•"/>
            </a:pPr>
            <a:r>
              <a:rPr lang="en-US" sz="2800" dirty="0">
                <a:latin typeface="Arial" panose="020B0604020202020204" pitchFamily="34" charset="0"/>
                <a:cs typeface="Arial" panose="020B0604020202020204" pitchFamily="34" charset="0"/>
              </a:rPr>
              <a:t>All children’s gates and enclosures require a </a:t>
            </a:r>
            <a:r>
              <a:rPr lang="en-US" sz="2800" b="1" dirty="0">
                <a:latin typeface="Arial" panose="020B0604020202020204" pitchFamily="34" charset="0"/>
                <a:cs typeface="Arial" panose="020B0604020202020204" pitchFamily="34" charset="0"/>
              </a:rPr>
              <a:t>Children’s Product Certificate (CPC).</a:t>
            </a:r>
          </a:p>
          <a:p>
            <a:pPr marL="342900" indent="-342900">
              <a:buClr>
                <a:srgbClr val="002060"/>
              </a:buClr>
              <a:buFont typeface="Arial" panose="020B0604020202020204" pitchFamily="34" charset="0"/>
              <a:buChar char="•"/>
            </a:pPr>
            <a:r>
              <a:rPr lang="en-US" sz="2800" dirty="0">
                <a:latin typeface="Arial" panose="020B0604020202020204" pitchFamily="34" charset="0"/>
                <a:cs typeface="Arial" panose="020B0604020202020204" pitchFamily="34" charset="0"/>
              </a:rPr>
              <a:t>Manufacturers and importers of children’s products must certify in a written certificate that their products comply with the applicable product safety regulations.</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000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99717" y="521327"/>
            <a:ext cx="10962751" cy="769441"/>
          </a:xfrm>
          <a:prstGeom prst="rect">
            <a:avLst/>
          </a:prstGeom>
          <a:noFill/>
        </p:spPr>
        <p:txBody>
          <a:bodyPr wrap="square" rtlCol="0">
            <a:spAutoFit/>
          </a:bodyPr>
          <a:lstStyle/>
          <a:p>
            <a:r>
              <a:rPr lang="en-US" sz="4400" b="1" dirty="0">
                <a:solidFill>
                  <a:srgbClr val="2E74B5"/>
                </a:solidFill>
                <a:latin typeface="Calibri Light" panose="020F0302020204030204" pitchFamily="34" charset="0"/>
                <a:cs typeface="Calibri Light" panose="020F0302020204030204" pitchFamily="34" charset="0"/>
              </a:rPr>
              <a:t>Recall Examples</a:t>
            </a:r>
          </a:p>
        </p:txBody>
      </p:sp>
      <p:pic>
        <p:nvPicPr>
          <p:cNvPr id="4" name="Picture 3">
            <a:extLst>
              <a:ext uri="{FF2B5EF4-FFF2-40B4-BE49-F238E27FC236}">
                <a16:creationId xmlns:a16="http://schemas.microsoft.com/office/drawing/2014/main" id="{C8F769E8-6576-479C-AEC3-54BC9279C817}"/>
              </a:ext>
            </a:extLst>
          </p:cNvPr>
          <p:cNvPicPr>
            <a:picLocks noChangeAspect="1"/>
          </p:cNvPicPr>
          <p:nvPr/>
        </p:nvPicPr>
        <p:blipFill>
          <a:blip r:embed="rId3"/>
          <a:stretch>
            <a:fillRect/>
          </a:stretch>
        </p:blipFill>
        <p:spPr>
          <a:xfrm>
            <a:off x="2209800" y="1284515"/>
            <a:ext cx="7620000" cy="5071836"/>
          </a:xfrm>
          <a:prstGeom prst="rect">
            <a:avLst/>
          </a:prstGeom>
        </p:spPr>
      </p:pic>
      <p:sp>
        <p:nvSpPr>
          <p:cNvPr id="5" name="TextBox 4">
            <a:extLst>
              <a:ext uri="{FF2B5EF4-FFF2-40B4-BE49-F238E27FC236}">
                <a16:creationId xmlns:a16="http://schemas.microsoft.com/office/drawing/2014/main" id="{56D277F6-5871-4675-B9B8-06F5BBB85992}"/>
              </a:ext>
            </a:extLst>
          </p:cNvPr>
          <p:cNvSpPr txBox="1"/>
          <p:nvPr/>
        </p:nvSpPr>
        <p:spPr>
          <a:xfrm>
            <a:off x="2209800" y="1284515"/>
            <a:ext cx="7620000" cy="5016758"/>
          </a:xfrm>
          <a:prstGeom prst="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58678AF4-C87D-44C7-AFAD-7044E5D2EB4C}"/>
              </a:ext>
            </a:extLst>
          </p:cNvPr>
          <p:cNvSpPr/>
          <p:nvPr/>
        </p:nvSpPr>
        <p:spPr>
          <a:xfrm>
            <a:off x="5638800" y="2438400"/>
            <a:ext cx="4114800" cy="543064"/>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13">
            <a:extLst>
              <a:ext uri="{FF2B5EF4-FFF2-40B4-BE49-F238E27FC236}">
                <a16:creationId xmlns:a16="http://schemas.microsoft.com/office/drawing/2014/main" id="{5446A461-0DCF-4AF6-AC27-F8088FC377F9}"/>
              </a:ext>
            </a:extLst>
          </p:cNvPr>
          <p:cNvSpPr/>
          <p:nvPr/>
        </p:nvSpPr>
        <p:spPr>
          <a:xfrm rot="10800000">
            <a:off x="6553202" y="3058547"/>
            <a:ext cx="912893" cy="2180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TextBox 7">
            <a:extLst>
              <a:ext uri="{FF2B5EF4-FFF2-40B4-BE49-F238E27FC236}">
                <a16:creationId xmlns:a16="http://schemas.microsoft.com/office/drawing/2014/main" id="{B87C7E9F-DB1F-43F6-A897-359F4371DDBB}"/>
              </a:ext>
            </a:extLst>
          </p:cNvPr>
          <p:cNvSpPr txBox="1"/>
          <p:nvPr/>
        </p:nvSpPr>
        <p:spPr>
          <a:xfrm>
            <a:off x="7543800" y="2905780"/>
            <a:ext cx="1942338" cy="523220"/>
          </a:xfrm>
          <a:prstGeom prst="rect">
            <a:avLst/>
          </a:prstGeom>
          <a:noFill/>
        </p:spPr>
        <p:txBody>
          <a:bodyPr wrap="square" rtlCol="0">
            <a:spAutoFit/>
          </a:bodyPr>
          <a:lstStyle/>
          <a:p>
            <a:r>
              <a:rPr lang="en-US" sz="2800" dirty="0">
                <a:solidFill>
                  <a:srgbClr val="C00000"/>
                </a:solidFill>
                <a:latin typeface="Arial" panose="020B0604020202020204" pitchFamily="34" charset="0"/>
              </a:rPr>
              <a:t>Refund</a:t>
            </a:r>
          </a:p>
        </p:txBody>
      </p:sp>
      <p:sp>
        <p:nvSpPr>
          <p:cNvPr id="9" name="TextBox 8">
            <a:extLst>
              <a:ext uri="{FF2B5EF4-FFF2-40B4-BE49-F238E27FC236}">
                <a16:creationId xmlns:a16="http://schemas.microsoft.com/office/drawing/2014/main" id="{20EEC51E-F17F-4EDA-A9D2-7FE229DA837C}"/>
              </a:ext>
            </a:extLst>
          </p:cNvPr>
          <p:cNvSpPr txBox="1"/>
          <p:nvPr/>
        </p:nvSpPr>
        <p:spPr>
          <a:xfrm>
            <a:off x="5638800" y="3803780"/>
            <a:ext cx="4267200" cy="923330"/>
          </a:xfrm>
          <a:prstGeom prst="rect">
            <a:avLst/>
          </a:prstGeom>
          <a:noFill/>
        </p:spPr>
        <p:txBody>
          <a:bodyPr wrap="square" rtlCol="0">
            <a:spAutoFit/>
          </a:bodyPr>
          <a:lstStyle/>
          <a:p>
            <a:r>
              <a:rPr lang="en-US" dirty="0">
                <a:solidFill>
                  <a:srgbClr val="C00000"/>
                </a:solidFill>
                <a:latin typeface="Arial" panose="020B0604020202020204" pitchFamily="34" charset="0"/>
              </a:rPr>
              <a:t>Poses a fall hazard to children because of insufficient pressure to hold the gate in the intended position.</a:t>
            </a:r>
          </a:p>
        </p:txBody>
      </p:sp>
    </p:spTree>
    <p:extLst>
      <p:ext uri="{BB962C8B-B14F-4D97-AF65-F5344CB8AC3E}">
        <p14:creationId xmlns:p14="http://schemas.microsoft.com/office/powerpoint/2010/main" val="1094271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99717" y="521327"/>
            <a:ext cx="10962751" cy="769441"/>
          </a:xfrm>
          <a:prstGeom prst="rect">
            <a:avLst/>
          </a:prstGeom>
          <a:noFill/>
        </p:spPr>
        <p:txBody>
          <a:bodyPr wrap="square" rtlCol="0">
            <a:spAutoFit/>
          </a:bodyPr>
          <a:lstStyle/>
          <a:p>
            <a:r>
              <a:rPr lang="en-US" sz="4400" b="1" dirty="0">
                <a:solidFill>
                  <a:srgbClr val="2E74B5"/>
                </a:solidFill>
                <a:latin typeface="Calibri Light" panose="020F0302020204030204" pitchFamily="34" charset="0"/>
                <a:cs typeface="Calibri Light" panose="020F0302020204030204" pitchFamily="34" charset="0"/>
              </a:rPr>
              <a:t>Recall Examples</a:t>
            </a:r>
          </a:p>
        </p:txBody>
      </p:sp>
      <p:pic>
        <p:nvPicPr>
          <p:cNvPr id="11" name="Picture 10">
            <a:extLst>
              <a:ext uri="{FF2B5EF4-FFF2-40B4-BE49-F238E27FC236}">
                <a16:creationId xmlns:a16="http://schemas.microsoft.com/office/drawing/2014/main" id="{6D6A56DA-415D-4CB6-851D-BD15EA2AE579}"/>
              </a:ext>
            </a:extLst>
          </p:cNvPr>
          <p:cNvPicPr>
            <a:picLocks noChangeAspect="1"/>
          </p:cNvPicPr>
          <p:nvPr/>
        </p:nvPicPr>
        <p:blipFill>
          <a:blip r:embed="rId3"/>
          <a:stretch>
            <a:fillRect/>
          </a:stretch>
        </p:blipFill>
        <p:spPr>
          <a:xfrm>
            <a:off x="2438400" y="1295401"/>
            <a:ext cx="7315200" cy="5005873"/>
          </a:xfrm>
          <a:prstGeom prst="rect">
            <a:avLst/>
          </a:prstGeom>
          <a:ln w="28575">
            <a:solidFill>
              <a:srgbClr val="00246A"/>
            </a:solidFill>
          </a:ln>
        </p:spPr>
      </p:pic>
      <p:sp>
        <p:nvSpPr>
          <p:cNvPr id="12" name="TextBox 11">
            <a:extLst>
              <a:ext uri="{FF2B5EF4-FFF2-40B4-BE49-F238E27FC236}">
                <a16:creationId xmlns:a16="http://schemas.microsoft.com/office/drawing/2014/main" id="{6F679238-D65F-4F30-A65B-76D4E1E1EAAA}"/>
              </a:ext>
            </a:extLst>
          </p:cNvPr>
          <p:cNvSpPr txBox="1"/>
          <p:nvPr/>
        </p:nvSpPr>
        <p:spPr>
          <a:xfrm>
            <a:off x="7811262" y="2981980"/>
            <a:ext cx="1942338" cy="523220"/>
          </a:xfrm>
          <a:prstGeom prst="rect">
            <a:avLst/>
          </a:prstGeom>
          <a:noFill/>
        </p:spPr>
        <p:txBody>
          <a:bodyPr wrap="square" rtlCol="0">
            <a:spAutoFit/>
          </a:bodyPr>
          <a:lstStyle/>
          <a:p>
            <a:r>
              <a:rPr lang="en-US" sz="2800" dirty="0">
                <a:solidFill>
                  <a:srgbClr val="C00000"/>
                </a:solidFill>
                <a:latin typeface="Arial" panose="020B0604020202020204" pitchFamily="34" charset="0"/>
              </a:rPr>
              <a:t>Refund</a:t>
            </a:r>
          </a:p>
        </p:txBody>
      </p:sp>
      <p:sp>
        <p:nvSpPr>
          <p:cNvPr id="13" name="Right Arrow 8">
            <a:extLst>
              <a:ext uri="{FF2B5EF4-FFF2-40B4-BE49-F238E27FC236}">
                <a16:creationId xmlns:a16="http://schemas.microsoft.com/office/drawing/2014/main" id="{1A3E86DC-9FA4-4F0E-82B7-321384C7F08B}"/>
              </a:ext>
            </a:extLst>
          </p:cNvPr>
          <p:cNvSpPr/>
          <p:nvPr/>
        </p:nvSpPr>
        <p:spPr>
          <a:xfrm rot="11198780">
            <a:off x="6820664" y="3058548"/>
            <a:ext cx="912893" cy="2180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Oval 13">
            <a:extLst>
              <a:ext uri="{FF2B5EF4-FFF2-40B4-BE49-F238E27FC236}">
                <a16:creationId xmlns:a16="http://schemas.microsoft.com/office/drawing/2014/main" id="{BB541200-16C5-4C1C-8D92-5F24E165F3D7}"/>
              </a:ext>
            </a:extLst>
          </p:cNvPr>
          <p:cNvSpPr/>
          <p:nvPr/>
        </p:nvSpPr>
        <p:spPr>
          <a:xfrm>
            <a:off x="5867400" y="2503630"/>
            <a:ext cx="3886200" cy="468171"/>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D988264-DF60-4D3B-8B1A-1AA201E11604}"/>
              </a:ext>
            </a:extLst>
          </p:cNvPr>
          <p:cNvSpPr txBox="1"/>
          <p:nvPr/>
        </p:nvSpPr>
        <p:spPr>
          <a:xfrm>
            <a:off x="5791200" y="3877270"/>
            <a:ext cx="4114800" cy="1200329"/>
          </a:xfrm>
          <a:prstGeom prst="rect">
            <a:avLst/>
          </a:prstGeom>
          <a:noFill/>
        </p:spPr>
        <p:txBody>
          <a:bodyPr wrap="square" rtlCol="0">
            <a:spAutoFit/>
          </a:bodyPr>
          <a:lstStyle/>
          <a:p>
            <a:r>
              <a:rPr lang="en-US" dirty="0">
                <a:solidFill>
                  <a:srgbClr val="C00000"/>
                </a:solidFill>
                <a:latin typeface="Arial" panose="020B0604020202020204" pitchFamily="34" charset="0"/>
              </a:rPr>
              <a:t>Poses an entrapment and strangulation hazard to children because of the “V” shape openings along the top edge.</a:t>
            </a:r>
          </a:p>
        </p:txBody>
      </p:sp>
    </p:spTree>
    <p:extLst>
      <p:ext uri="{BB962C8B-B14F-4D97-AF65-F5344CB8AC3E}">
        <p14:creationId xmlns:p14="http://schemas.microsoft.com/office/powerpoint/2010/main" val="2290493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171474" y="693008"/>
            <a:ext cx="3149573" cy="1143000"/>
          </a:xfrm>
        </p:spPr>
        <p:txBody>
          <a:bodyPr>
            <a:noAutofit/>
          </a:bodyPr>
          <a:lstStyle/>
          <a:p>
            <a:r>
              <a:rPr lang="en-US" sz="4000" dirty="0">
                <a:uFill>
                  <a:solidFill>
                    <a:srgbClr val="990000"/>
                  </a:solidFill>
                </a:uFill>
                <a:latin typeface="Arial" panose="020B0604020202020204" pitchFamily="34" charset="0"/>
                <a:cs typeface="Arial" panose="020B0604020202020204" pitchFamily="34" charset="0"/>
              </a:rPr>
              <a:t>Questions?</a:t>
            </a:r>
          </a:p>
        </p:txBody>
      </p:sp>
      <p:sp>
        <p:nvSpPr>
          <p:cNvPr id="4" name="TextBox 3"/>
          <p:cNvSpPr txBox="1"/>
          <p:nvPr/>
        </p:nvSpPr>
        <p:spPr>
          <a:xfrm>
            <a:off x="2469660" y="1638300"/>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Arial" panose="020B060402020202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0"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27039" y="2250759"/>
            <a:ext cx="3769042" cy="1178241"/>
          </a:xfrm>
        </p:spPr>
        <p:txBody>
          <a:bodyPr>
            <a:normAutofit/>
          </a:bodyPr>
          <a:lstStyle/>
          <a:p>
            <a:pPr algn="ctr"/>
            <a:r>
              <a:rPr lang="en-US" dirty="0"/>
              <a:t>Resources</a:t>
            </a:r>
          </a:p>
        </p:txBody>
      </p:sp>
    </p:spTree>
    <p:extLst>
      <p:ext uri="{BB962C8B-B14F-4D97-AF65-F5344CB8AC3E}">
        <p14:creationId xmlns:p14="http://schemas.microsoft.com/office/powerpoint/2010/main" val="967314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250759"/>
            <a:ext cx="3769042" cy="1178241"/>
          </a:xfrm>
        </p:spPr>
        <p:txBody>
          <a:bodyPr>
            <a:normAutofit/>
          </a:bodyPr>
          <a:lstStyle/>
          <a:p>
            <a:pPr algn="ctr"/>
            <a:r>
              <a:rPr lang="en-US" sz="3000"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250759"/>
            <a:ext cx="3769042" cy="1178241"/>
          </a:xfrm>
        </p:spPr>
        <p:txBody>
          <a:bodyPr>
            <a:normAutofit/>
          </a:bodyPr>
          <a:lstStyle/>
          <a:p>
            <a:pPr algn="ctr"/>
            <a:r>
              <a:rPr lang="en-US" sz="3000"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Arial" panose="020B060402020202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Arial" panose="020B060402020202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092947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413337"/>
            <a:ext cx="3855028" cy="1015663"/>
          </a:xfrm>
          <a:prstGeom prst="rect">
            <a:avLst/>
          </a:prstGeom>
        </p:spPr>
        <p:txBody>
          <a:bodyPr wrap="square">
            <a:spAutoFit/>
          </a:bodyPr>
          <a:lstStyle/>
          <a:p>
            <a:pPr lvl="0" algn="ctr">
              <a:buClr>
                <a:srgbClr val="1D2757"/>
              </a:buClr>
            </a:pPr>
            <a:r>
              <a:rPr lang="en-US" sz="30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285798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1631618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03471" y="2250759"/>
            <a:ext cx="3769042" cy="1178241"/>
          </a:xfrm>
        </p:spPr>
        <p:txBody>
          <a:bodyPr>
            <a:normAutofit/>
          </a:bodyPr>
          <a:lstStyle/>
          <a:p>
            <a:pPr algn="ctr"/>
            <a:r>
              <a:rPr lang="en-US" sz="3000" dirty="0">
                <a:uFill>
                  <a:solidFill>
                    <a:srgbClr val="990000"/>
                  </a:solidFill>
                </a:uFill>
              </a:rPr>
              <a:t>CPSC Business Resources</a:t>
            </a:r>
            <a:endParaRPr lang="en-US" sz="3000" dirty="0"/>
          </a:p>
        </p:txBody>
      </p:sp>
      <p:sp>
        <p:nvSpPr>
          <p:cNvPr id="3" name="Rectangle 2"/>
          <p:cNvSpPr/>
          <p:nvPr/>
        </p:nvSpPr>
        <p:spPr>
          <a:xfrm>
            <a:off x="6392984" y="4864713"/>
            <a:ext cx="3970216" cy="1508105"/>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r>
              <a:rPr lang="en-US" sz="2400" b="1" dirty="0">
                <a:solidFill>
                  <a:srgbClr val="002060"/>
                </a:solidFill>
                <a:latin typeface="Arial" panose="020B0604020202020204" pitchFamily="34" charset="0"/>
                <a:cs typeface="Arial" panose="020B0604020202020204" pitchFamily="34" charset="0"/>
              </a:rPr>
              <a:t> </a:t>
            </a: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44776" y="642584"/>
            <a:ext cx="6779956" cy="3785652"/>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3648A1"/>
                </a:solidFill>
                <a:latin typeface="Arial" panose="020B0604020202020204" pitchFamily="34" charset="0"/>
                <a:cs typeface="Arial" panose="020B0604020202020204" pitchFamily="34" charset="0"/>
              </a:rPr>
              <a:t>Definition of children’s product – 16 CFR Part 1200 </a:t>
            </a:r>
          </a:p>
          <a:p>
            <a:pPr marL="342900" indent="-342900">
              <a:buFont typeface="Arial" panose="020B0604020202020204" pitchFamily="34" charset="0"/>
              <a:buChar char="•"/>
            </a:pPr>
            <a:r>
              <a:rPr lang="en-US" sz="2400" dirty="0">
                <a:solidFill>
                  <a:srgbClr val="3648A1"/>
                </a:solidFill>
                <a:latin typeface="Arial" panose="020B0604020202020204" pitchFamily="34" charset="0"/>
                <a:cs typeface="Arial" panose="020B0604020202020204" pitchFamily="34" charset="0"/>
              </a:rPr>
              <a:t>Certificates of conformity – 16 CFR Part 1110</a:t>
            </a:r>
          </a:p>
          <a:p>
            <a:pPr marL="342900" indent="-342900">
              <a:buFont typeface="Arial" panose="020B0604020202020204" pitchFamily="34" charset="0"/>
              <a:buChar char="•"/>
            </a:pPr>
            <a:r>
              <a:rPr lang="en-US" sz="2400" dirty="0">
                <a:solidFill>
                  <a:srgbClr val="3648A1"/>
                </a:solidFill>
                <a:latin typeface="Arial" panose="020B0604020202020204" pitchFamily="34" charset="0"/>
                <a:cs typeface="Arial" panose="020B0604020202020204" pitchFamily="34" charset="0"/>
              </a:rPr>
              <a:t>Third-party testing – 16 CFR Parts 1107, 1109, and 1112</a:t>
            </a:r>
          </a:p>
          <a:p>
            <a:pPr marL="342900" indent="-342900">
              <a:buFont typeface="Arial" panose="020B0604020202020204" pitchFamily="34" charset="0"/>
              <a:buChar char="•"/>
            </a:pPr>
            <a:r>
              <a:rPr lang="en-US" sz="2400" dirty="0">
                <a:solidFill>
                  <a:srgbClr val="3648A1"/>
                </a:solidFill>
                <a:latin typeface="Arial" panose="020B0604020202020204" pitchFamily="34" charset="0"/>
                <a:cs typeface="Arial" panose="020B0604020202020204" pitchFamily="34" charset="0"/>
              </a:rPr>
              <a:t>Tracking information – 15 USC § 2063(a)(5)</a:t>
            </a:r>
          </a:p>
          <a:p>
            <a:pPr marL="342900" indent="-342900">
              <a:buFont typeface="Arial" panose="020B0604020202020204" pitchFamily="34" charset="0"/>
              <a:buChar char="•"/>
            </a:pPr>
            <a:r>
              <a:rPr lang="en-US" sz="2400" dirty="0">
                <a:solidFill>
                  <a:srgbClr val="3648A1"/>
                </a:solidFill>
                <a:latin typeface="Arial" panose="020B0604020202020204" pitchFamily="34" charset="0"/>
                <a:cs typeface="Arial" panose="020B0604020202020204" pitchFamily="34" charset="0"/>
              </a:rPr>
              <a:t>Mandatory reporting requirements – 15 USC §2064</a:t>
            </a:r>
          </a:p>
          <a:p>
            <a:pPr marL="342900" indent="-342900">
              <a:buFont typeface="Arial" panose="020B0604020202020204" pitchFamily="34" charset="0"/>
              <a:buChar char="•"/>
            </a:pPr>
            <a:r>
              <a:rPr lang="en-US" sz="2400" dirty="0">
                <a:solidFill>
                  <a:srgbClr val="3648A1"/>
                </a:solidFill>
                <a:latin typeface="Arial" panose="020B0604020202020204" pitchFamily="34" charset="0"/>
                <a:cs typeface="Arial" panose="020B0604020202020204" pitchFamily="34" charset="0"/>
              </a:rPr>
              <a:t>Lead content: 15 U.S.C. 1278a</a:t>
            </a:r>
          </a:p>
          <a:p>
            <a:pPr marL="342900" indent="-342900">
              <a:buFont typeface="Arial" panose="020B0604020202020204" pitchFamily="34" charset="0"/>
              <a:buChar char="•"/>
            </a:pPr>
            <a:r>
              <a:rPr lang="en-US" altLang="en-US" sz="2400" dirty="0">
                <a:solidFill>
                  <a:srgbClr val="3648A1"/>
                </a:solidFill>
                <a:latin typeface="Arial" panose="020B0604020202020204" pitchFamily="34" charset="0"/>
              </a:rPr>
              <a:t>Small Parts – 16 CFR part 1501</a:t>
            </a:r>
          </a:p>
        </p:txBody>
      </p:sp>
    </p:spTree>
    <p:extLst>
      <p:ext uri="{BB962C8B-B14F-4D97-AF65-F5344CB8AC3E}">
        <p14:creationId xmlns:p14="http://schemas.microsoft.com/office/powerpoint/2010/main" val="1490237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requirements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list details of requirements</a:t>
            </a:r>
            <a:endParaRPr lang="en-US" dirty="0">
              <a:solidFill>
                <a:srgbClr val="1A2857"/>
              </a:solidFill>
            </a:endParaRP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77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482710"/>
          </a:xfrm>
        </p:spPr>
        <p:txBody>
          <a:bodyPr>
            <a:noAutofit/>
          </a:bodyPr>
          <a:lstStyle/>
          <a:p>
            <a:pPr algn="ctr"/>
            <a:r>
              <a:rPr lang="en-US" sz="3000" dirty="0">
                <a:uFill>
                  <a:solidFill>
                    <a:srgbClr val="990000"/>
                  </a:solidFill>
                </a:uFill>
              </a:rPr>
              <a:t>CPSC Gates and Enclosures Resources</a:t>
            </a:r>
            <a:endParaRPr lang="en-US" sz="3000" dirty="0"/>
          </a:p>
        </p:txBody>
      </p:sp>
      <p:sp>
        <p:nvSpPr>
          <p:cNvPr id="3" name="Rectangle 2"/>
          <p:cNvSpPr/>
          <p:nvPr/>
        </p:nvSpPr>
        <p:spPr>
          <a:xfrm>
            <a:off x="5464366" y="771181"/>
            <a:ext cx="4898834" cy="707886"/>
          </a:xfrm>
          <a:prstGeom prst="rect">
            <a:avLst/>
          </a:prstGeom>
        </p:spPr>
        <p:txBody>
          <a:bodyPr wrap="square">
            <a:spAutoFit/>
          </a:bodyPr>
          <a:lstStyle/>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5277080" y="1235778"/>
            <a:ext cx="6487881" cy="5201424"/>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3648A1"/>
                </a:solidFill>
              </a:rPr>
              <a:t>Technical Regulation: 16 CFR part 1239, incorporating </a:t>
            </a:r>
            <a:r>
              <a:rPr lang="en-US" sz="2400" dirty="0">
                <a:solidFill>
                  <a:srgbClr val="00246A"/>
                </a:solidFill>
                <a:hlinkClick r:id="rId3"/>
              </a:rPr>
              <a:t>ASTM F1004-19</a:t>
            </a:r>
            <a:endParaRPr lang="en-US" sz="2400" dirty="0">
              <a:solidFill>
                <a:srgbClr val="00246A"/>
              </a:solidFill>
            </a:endParaRPr>
          </a:p>
          <a:p>
            <a:pPr lvl="1"/>
            <a:endParaRPr lang="en-US" sz="2400" dirty="0">
              <a:solidFill>
                <a:srgbClr val="00246A"/>
              </a:solidFill>
              <a:latin typeface="Arial" panose="020B0604020202020204" pitchFamily="34" charset="0"/>
            </a:endParaRPr>
          </a:p>
          <a:p>
            <a:pPr marL="457200" indent="-457200">
              <a:buFont typeface="Arial" panose="020B0604020202020204" pitchFamily="34" charset="0"/>
              <a:buChar char="•"/>
            </a:pPr>
            <a:r>
              <a:rPr lang="en-US" sz="2400" dirty="0">
                <a:solidFill>
                  <a:srgbClr val="3648A1"/>
                </a:solidFill>
              </a:rPr>
              <a:t>Gate- 16 CFR part 1239</a:t>
            </a:r>
          </a:p>
          <a:p>
            <a:pPr marL="457200" indent="-457200">
              <a:buFont typeface="Arial" panose="020B0604020202020204" pitchFamily="34" charset="0"/>
              <a:buChar char="•"/>
            </a:pPr>
            <a:r>
              <a:rPr lang="en-US" sz="2400" dirty="0">
                <a:solidFill>
                  <a:srgbClr val="3648A1"/>
                </a:solidFill>
              </a:rPr>
              <a:t>Enclosure- 16 CFR part 1239</a:t>
            </a:r>
          </a:p>
          <a:p>
            <a:pPr marL="457200" indent="-457200">
              <a:buFont typeface="Arial" panose="020B0604020202020204" pitchFamily="34" charset="0"/>
              <a:buChar char="•"/>
            </a:pPr>
            <a:r>
              <a:rPr lang="en-US" sz="2400" dirty="0">
                <a:solidFill>
                  <a:srgbClr val="3648A1"/>
                </a:solidFill>
                <a:latin typeface="Arial" panose="020B0604020202020204" pitchFamily="34" charset="0"/>
              </a:rPr>
              <a:t>Play Yards 16 CFR part 1221</a:t>
            </a:r>
            <a:endParaRPr lang="en-US" sz="2400" dirty="0">
              <a:solidFill>
                <a:srgbClr val="3648A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rgbClr val="3648A1"/>
                </a:solidFill>
                <a:latin typeface="Arial" panose="020B0604020202020204" pitchFamily="34" charset="0"/>
                <a:cs typeface="Arial" panose="020B0604020202020204" pitchFamily="34" charset="0"/>
              </a:rPr>
              <a:t>Child gate versus pet gate: </a:t>
            </a:r>
            <a:r>
              <a:rPr lang="en-US" sz="2400" dirty="0">
                <a:hlinkClick r:id="rId4"/>
              </a:rPr>
              <a:t>www.cpsc.gov/childrensproduct</a:t>
            </a:r>
            <a:endParaRPr lang="en-US" sz="2400" dirty="0"/>
          </a:p>
          <a:p>
            <a:pPr marL="457200" indent="-457200">
              <a:buFont typeface="Arial" panose="020B0604020202020204" pitchFamily="34" charset="0"/>
              <a:buChar char="•"/>
            </a:pPr>
            <a:r>
              <a:rPr lang="en-US" sz="2400" dirty="0">
                <a:solidFill>
                  <a:srgbClr val="3648A1"/>
                </a:solidFill>
                <a:cs typeface="Calibri Light" panose="020F0302020204030204" pitchFamily="34" charset="0"/>
              </a:rPr>
              <a:t>Registration card requirements in 16 CFR 1130.</a:t>
            </a:r>
          </a:p>
          <a:p>
            <a:pPr marL="457200" indent="-457200">
              <a:buFont typeface="Arial" panose="020B0604020202020204" pitchFamily="34" charset="0"/>
              <a:buChar char="•"/>
            </a:pPr>
            <a:endParaRPr lang="en-US" sz="2400" dirty="0">
              <a:latin typeface="+mj-lt"/>
            </a:endParaRPr>
          </a:p>
          <a:p>
            <a:pPr marL="457200" indent="-457200">
              <a:buFont typeface="Arial" panose="020B0604020202020204" pitchFamily="34" charset="0"/>
              <a:buChar char="•"/>
            </a:pPr>
            <a:endParaRPr lang="en-US" sz="2400" dirty="0">
              <a:latin typeface="+mj-lt"/>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81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2021 Podcast Series</a:t>
            </a:r>
            <a:endParaRPr lang="en-US" dirty="0"/>
          </a:p>
          <a:p>
            <a:pPr algn="ctr"/>
            <a:endParaRPr lang="en-US" dirty="0"/>
          </a:p>
        </p:txBody>
      </p:sp>
      <p:graphicFrame>
        <p:nvGraphicFramePr>
          <p:cNvPr id="5" name="Table 4"/>
          <p:cNvGraphicFramePr>
            <a:graphicFrameLocks noGrp="1"/>
          </p:cNvGraphicFramePr>
          <p:nvPr>
            <p:extLst/>
          </p:nvPr>
        </p:nvGraphicFramePr>
        <p:xfrm>
          <a:off x="1689654" y="1605707"/>
          <a:ext cx="9116892" cy="277368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a:t>
                      </a:r>
                      <a:r>
                        <a:rPr lang="en-US" sz="1800" baseline="0" dirty="0">
                          <a:effectLst/>
                          <a:latin typeface="Arial" panose="020B0604020202020204" pitchFamily="34" charset="0"/>
                          <a:ea typeface="Calibri" panose="020F0502020204030204" pitchFamily="34" charset="0"/>
                        </a:rPr>
                        <a:t> of Children’s Sleepwear Requirements </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#2</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Enhancing the Safety of Emerging Technology through Risk Assessment: Wearables </a:t>
                      </a: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Battery</a:t>
                      </a:r>
                      <a:r>
                        <a:rPr lang="en-US" sz="1800" baseline="0" dirty="0">
                          <a:effectLst/>
                          <a:latin typeface="Arial" panose="020B0604020202020204" pitchFamily="34" charset="0"/>
                          <a:ea typeface="Calibri" panose="020F0502020204030204" pitchFamily="34" charset="0"/>
                        </a:rPr>
                        <a:t> Safety Requirements</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Gates and Enclosures Requirements</a:t>
                      </a: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Arial" panose="020B0604020202020204" pitchFamily="34" charset="0"/>
                          <a:ea typeface="Calibri" panose="020F0502020204030204" pitchFamily="34" charset="0"/>
                        </a:rPr>
                        <a:t>#5</a:t>
                      </a:r>
                    </a:p>
                  </a:txBody>
                  <a:tcPr marL="0" marR="0" marT="0" marB="0"/>
                </a:tc>
                <a:tc>
                  <a:txBody>
                    <a:bodyPr/>
                    <a:lstStyle/>
                    <a:p>
                      <a:pPr marL="0" marR="0" algn="l">
                        <a:spcBef>
                          <a:spcPts val="0"/>
                        </a:spcBef>
                        <a:spcAft>
                          <a:spcPts val="0"/>
                        </a:spcAft>
                      </a:pPr>
                      <a:r>
                        <a:rPr lang="en-US" sz="1800" b="0" dirty="0">
                          <a:effectLst/>
                          <a:latin typeface="Arial" panose="020B0604020202020204" pitchFamily="34" charset="0"/>
                          <a:ea typeface="Calibri" panose="020F0502020204030204" pitchFamily="34" charset="0"/>
                        </a:rPr>
                        <a:t>Overview of Consumer Safety and </a:t>
                      </a:r>
                      <a:r>
                        <a:rPr lang="en-US" sz="1800" b="0" dirty="0" err="1">
                          <a:effectLst/>
                          <a:latin typeface="Arial" panose="020B0604020202020204" pitchFamily="34" charset="0"/>
                          <a:ea typeface="Calibri" panose="020F0502020204030204" pitchFamily="34" charset="0"/>
                        </a:rPr>
                        <a:t>Micromobility</a:t>
                      </a:r>
                      <a:r>
                        <a:rPr lang="en-US" sz="1800" b="0" dirty="0">
                          <a:effectLst/>
                          <a:latin typeface="Arial" panose="020B0604020202020204" pitchFamily="34" charset="0"/>
                          <a:ea typeface="Calibri" panose="020F0502020204030204" pitchFamily="34" charset="0"/>
                        </a:rPr>
                        <a:t> Devices</a:t>
                      </a: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Cribs and</a:t>
                      </a:r>
                      <a:r>
                        <a:rPr lang="en-US" sz="1800" baseline="0" dirty="0">
                          <a:effectLst/>
                          <a:latin typeface="Arial" panose="020B0604020202020204" pitchFamily="34" charset="0"/>
                          <a:ea typeface="Calibri" panose="020F0502020204030204" pitchFamily="34" charset="0"/>
                        </a:rPr>
                        <a:t> Play Yards Requirements </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6"/>
                  </a:ext>
                </a:extLst>
              </a:tr>
            </a:tbl>
          </a:graphicData>
        </a:graphic>
      </p:graphicFrame>
      <p:sp>
        <p:nvSpPr>
          <p:cNvPr id="3" name="Rectangle 2"/>
          <p:cNvSpPr/>
          <p:nvPr/>
        </p:nvSpPr>
        <p:spPr>
          <a:xfrm>
            <a:off x="3056372" y="4488115"/>
            <a:ext cx="6096000" cy="1384995"/>
          </a:xfrm>
          <a:prstGeom prst="rect">
            <a:avLst/>
          </a:prstGeom>
        </p:spPr>
        <p:txBody>
          <a:bodyPr>
            <a:spAutoFit/>
          </a:bodyPr>
          <a:lstStyle/>
          <a:p>
            <a:pPr algn="ctr"/>
            <a:r>
              <a:rPr lang="en-US" sz="2800"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800" dirty="0">
                <a:latin typeface="Arial" panose="020B0604020202020204" pitchFamily="34" charset="0"/>
                <a:ea typeface="SimSun" panose="02010600030101010101" pitchFamily="2" charset="-122"/>
                <a:cs typeface="Times New Roman" panose="02020603050405020304" pitchFamily="18" charset="0"/>
              </a:rPr>
              <a:t>”</a:t>
            </a:r>
            <a:endParaRPr lang="en-US" sz="28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2495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2767062"/>
            <a:ext cx="10962751" cy="1053823"/>
          </a:xfrm>
        </p:spPr>
        <p:txBody>
          <a:bodyPr>
            <a:normAutofit fontScale="92500"/>
          </a:bodyPr>
          <a:lstStyle/>
          <a:p>
            <a:pPr algn="ctr"/>
            <a:r>
              <a:rPr lang="en-US" sz="4000" dirty="0">
                <a:solidFill>
                  <a:srgbClr val="2E74B5"/>
                </a:solidFill>
              </a:rPr>
              <a:t>Overview of Gates and Enclosures Requirements</a:t>
            </a:r>
          </a:p>
          <a:p>
            <a:pPr algn="ctr"/>
            <a:endParaRPr lang="en-US" sz="4000" dirty="0"/>
          </a:p>
        </p:txBody>
      </p:sp>
    </p:spTree>
    <p:extLst>
      <p:ext uri="{BB962C8B-B14F-4D97-AF65-F5344CB8AC3E}">
        <p14:creationId xmlns:p14="http://schemas.microsoft.com/office/powerpoint/2010/main" val="272806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D6FAD-8475-4E7F-A732-5B9F2F2BA511}"/>
              </a:ext>
            </a:extLst>
          </p:cNvPr>
          <p:cNvSpPr>
            <a:spLocks noGrp="1"/>
          </p:cNvSpPr>
          <p:nvPr>
            <p:ph type="title"/>
          </p:nvPr>
        </p:nvSpPr>
        <p:spPr/>
        <p:txBody>
          <a:bodyPr/>
          <a:lstStyle/>
          <a:p>
            <a:r>
              <a:rPr lang="en-US" dirty="0"/>
              <a:t>Topics</a:t>
            </a:r>
          </a:p>
        </p:txBody>
      </p:sp>
      <p:sp>
        <p:nvSpPr>
          <p:cNvPr id="2" name="Text Placeholder 1"/>
          <p:cNvSpPr>
            <a:spLocks noGrp="1"/>
          </p:cNvSpPr>
          <p:nvPr>
            <p:ph idx="1"/>
          </p:nvPr>
        </p:nvSpPr>
        <p:spPr/>
        <p:txBody>
          <a:bodyPr/>
          <a:lstStyle/>
          <a:p>
            <a:pPr marL="514350" indent="-457200">
              <a:buFont typeface="Wingdings" panose="05000000000000000000" pitchFamily="2" charset="2"/>
              <a:buChar char="Ø"/>
            </a:pPr>
            <a:r>
              <a:rPr lang="en-US" sz="3200" dirty="0">
                <a:solidFill>
                  <a:srgbClr val="00246A"/>
                </a:solidFill>
                <a:ea typeface="SimSun" pitchFamily="2" charset="-122"/>
                <a:hlinkClick r:id="rId3" action="ppaction://hlinksldjump"/>
              </a:rPr>
              <a:t>Defining Gates and Enclosures</a:t>
            </a:r>
            <a:endParaRPr lang="en-US" sz="3200" dirty="0">
              <a:solidFill>
                <a:srgbClr val="00246A"/>
              </a:solidFill>
              <a:ea typeface="SimSun" pitchFamily="2" charset="-122"/>
            </a:endParaRPr>
          </a:p>
          <a:p>
            <a:pPr marL="514350" indent="-457200">
              <a:buFont typeface="Wingdings" panose="05000000000000000000" pitchFamily="2" charset="2"/>
              <a:buChar char="Ø"/>
            </a:pPr>
            <a:r>
              <a:rPr lang="en-US" sz="3200" dirty="0">
                <a:solidFill>
                  <a:srgbClr val="00246A"/>
                </a:solidFill>
                <a:ea typeface="SimSun" pitchFamily="2" charset="-122"/>
                <a:hlinkClick r:id="rId4" action="ppaction://hlinksldjump"/>
              </a:rPr>
              <a:t>Labeling &amp; Instructional Literature Requirements </a:t>
            </a:r>
            <a:endParaRPr lang="en-US" sz="3200" dirty="0">
              <a:solidFill>
                <a:srgbClr val="00246A"/>
              </a:solidFill>
              <a:ea typeface="SimSun" pitchFamily="2" charset="-122"/>
            </a:endParaRPr>
          </a:p>
          <a:p>
            <a:pPr marL="514350" indent="-457200">
              <a:buFont typeface="Wingdings" panose="05000000000000000000" pitchFamily="2" charset="2"/>
              <a:buChar char="Ø"/>
            </a:pPr>
            <a:r>
              <a:rPr lang="en-US" sz="3200" dirty="0">
                <a:solidFill>
                  <a:srgbClr val="00246A"/>
                </a:solidFill>
                <a:ea typeface="SimSun" pitchFamily="2" charset="-122"/>
                <a:hlinkClick r:id="rId5" action="ppaction://hlinksldjump"/>
              </a:rPr>
              <a:t>Testing Requirements</a:t>
            </a:r>
            <a:endParaRPr lang="en-US" sz="3200" dirty="0">
              <a:solidFill>
                <a:srgbClr val="00246A"/>
              </a:solidFill>
              <a:ea typeface="SimSun" pitchFamily="2" charset="-122"/>
            </a:endParaRPr>
          </a:p>
          <a:p>
            <a:pPr marL="514350" indent="-457200">
              <a:buFont typeface="Wingdings" panose="05000000000000000000" pitchFamily="2" charset="2"/>
              <a:buChar char="Ø"/>
            </a:pPr>
            <a:r>
              <a:rPr lang="en-US" sz="3200" dirty="0">
                <a:solidFill>
                  <a:srgbClr val="00246A"/>
                </a:solidFill>
                <a:ea typeface="SimSun" pitchFamily="2" charset="-122"/>
                <a:hlinkClick r:id="rId6" action="ppaction://hlinksldjump"/>
              </a:rPr>
              <a:t>Children’s Product Certificate</a:t>
            </a:r>
            <a:endParaRPr lang="en-US" sz="3200" dirty="0">
              <a:solidFill>
                <a:srgbClr val="00246A"/>
              </a:solidFill>
              <a:ea typeface="SimSun" pitchFamily="2" charset="-122"/>
            </a:endParaRPr>
          </a:p>
          <a:p>
            <a:pPr marL="514350" indent="-457200">
              <a:buFont typeface="Wingdings" panose="05000000000000000000" pitchFamily="2" charset="2"/>
              <a:buChar char="Ø"/>
            </a:pPr>
            <a:r>
              <a:rPr lang="en-US" sz="3200" dirty="0">
                <a:solidFill>
                  <a:srgbClr val="00246A"/>
                </a:solidFill>
                <a:ea typeface="SimSun" pitchFamily="2" charset="-122"/>
                <a:hlinkClick r:id="rId7" action="ppaction://hlinksldjump"/>
              </a:rPr>
              <a:t>Recall Examples</a:t>
            </a:r>
            <a:endParaRPr lang="en-US" sz="3200" dirty="0">
              <a:solidFill>
                <a:srgbClr val="00246A"/>
              </a:solidFill>
              <a:ea typeface="SimSun" pitchFamily="2" charset="-122"/>
            </a:endParaRPr>
          </a:p>
          <a:p>
            <a:pPr marL="514350" indent="-457200">
              <a:buFont typeface="Wingdings" panose="05000000000000000000" pitchFamily="2" charset="2"/>
              <a:buChar char="Ø"/>
            </a:pPr>
            <a:r>
              <a:rPr lang="en-US" sz="3200" dirty="0">
                <a:solidFill>
                  <a:srgbClr val="00246A"/>
                </a:solidFill>
                <a:ea typeface="SimSun" pitchFamily="2" charset="-122"/>
                <a:hlinkClick r:id="rId8" action="ppaction://hlinksldjump"/>
              </a:rPr>
              <a:t>Resources</a:t>
            </a:r>
            <a:endParaRPr lang="en-US" sz="3200" dirty="0">
              <a:solidFill>
                <a:srgbClr val="00246A"/>
              </a:solidFill>
              <a:ea typeface="SimSun" pitchFamily="2" charset="-122"/>
            </a:endParaRPr>
          </a:p>
          <a:p>
            <a:endParaRPr lang="en-US" dirty="0"/>
          </a:p>
        </p:txBody>
      </p:sp>
    </p:spTree>
    <p:extLst>
      <p:ext uri="{BB962C8B-B14F-4D97-AF65-F5344CB8AC3E}">
        <p14:creationId xmlns:p14="http://schemas.microsoft.com/office/powerpoint/2010/main" val="640657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066B05-9B24-4DC5-84B6-B48DCC087AE7}"/>
              </a:ext>
            </a:extLst>
          </p:cNvPr>
          <p:cNvSpPr>
            <a:spLocks noGrp="1"/>
          </p:cNvSpPr>
          <p:nvPr>
            <p:ph type="title"/>
          </p:nvPr>
        </p:nvSpPr>
        <p:spPr/>
        <p:txBody>
          <a:bodyPr/>
          <a:lstStyle/>
          <a:p>
            <a:r>
              <a:rPr lang="en-US" dirty="0"/>
              <a:t>Gates and Enclosures History</a:t>
            </a:r>
          </a:p>
        </p:txBody>
      </p:sp>
      <p:sp>
        <p:nvSpPr>
          <p:cNvPr id="2" name="Text Placeholder 1"/>
          <p:cNvSpPr>
            <a:spLocks noGrp="1"/>
          </p:cNvSpPr>
          <p:nvPr>
            <p:ph idx="1"/>
          </p:nvPr>
        </p:nvSpPr>
        <p:spPr>
          <a:xfrm>
            <a:off x="406399" y="1312985"/>
            <a:ext cx="11465169" cy="4863978"/>
          </a:xfrm>
        </p:spPr>
        <p:txBody>
          <a:bodyPr>
            <a:normAutofit fontScale="92500"/>
          </a:bodyPr>
          <a:lstStyle/>
          <a:p>
            <a:pPr marL="457200" indent="-457200">
              <a:buFont typeface="Arial" panose="020B0604020202020204" pitchFamily="34" charset="0"/>
              <a:buChar char="•"/>
            </a:pPr>
            <a:r>
              <a:rPr lang="en-US" sz="2800" dirty="0"/>
              <a:t>Notice of Proposed Rulemaking – July 7, 2019</a:t>
            </a:r>
          </a:p>
          <a:p>
            <a:pPr marL="457200" indent="-457200">
              <a:buFont typeface="Arial" panose="020B0604020202020204" pitchFamily="34" charset="0"/>
              <a:buChar char="•"/>
            </a:pPr>
            <a:r>
              <a:rPr lang="en-US" sz="2800" dirty="0"/>
              <a:t>Final Regulation Published – July 6, 2020</a:t>
            </a:r>
          </a:p>
          <a:p>
            <a:pPr marL="457200" indent="-457200">
              <a:buFont typeface="Arial" panose="020B0604020202020204" pitchFamily="34" charset="0"/>
              <a:buChar char="•"/>
            </a:pPr>
            <a:r>
              <a:rPr lang="en-US" sz="2800" b="1" u="sng" dirty="0"/>
              <a:t>Existing Industry Consensus Standard:</a:t>
            </a:r>
            <a:r>
              <a:rPr lang="en-US" sz="2800" b="1" dirty="0"/>
              <a:t> </a:t>
            </a:r>
            <a:r>
              <a:rPr lang="en-US" sz="2800" dirty="0">
                <a:solidFill>
                  <a:srgbClr val="00246A"/>
                </a:solidFill>
                <a:hlinkClick r:id="rId3"/>
              </a:rPr>
              <a:t>ASTM F1004-19</a:t>
            </a:r>
            <a:endParaRPr lang="en-US" sz="2800" b="1" dirty="0">
              <a:solidFill>
                <a:srgbClr val="00246A"/>
              </a:solidFill>
            </a:endParaRPr>
          </a:p>
          <a:p>
            <a:pPr marL="457200" indent="-457200">
              <a:buFont typeface="Arial" panose="020B0604020202020204" pitchFamily="34" charset="0"/>
              <a:buChar char="•"/>
            </a:pPr>
            <a:r>
              <a:rPr lang="en-US" sz="2800" b="1" u="sng" dirty="0"/>
              <a:t>New Technical Regulation:</a:t>
            </a:r>
            <a:r>
              <a:rPr lang="en-US" sz="2800" b="1" dirty="0"/>
              <a:t> </a:t>
            </a:r>
            <a:r>
              <a:rPr lang="en-US" sz="2800" dirty="0"/>
              <a:t>16 CFR part 1239, incorporating </a:t>
            </a:r>
            <a:r>
              <a:rPr lang="en-US" sz="2800" dirty="0">
                <a:solidFill>
                  <a:srgbClr val="00246A"/>
                </a:solidFill>
                <a:hlinkClick r:id="rId3"/>
              </a:rPr>
              <a:t>ASTM F1004-19</a:t>
            </a:r>
            <a:r>
              <a:rPr lang="en-US" sz="2800" dirty="0">
                <a:solidFill>
                  <a:srgbClr val="00246A"/>
                </a:solidFill>
              </a:rPr>
              <a:t> </a:t>
            </a:r>
            <a:r>
              <a:rPr lang="en-US" sz="2800" dirty="0"/>
              <a:t>with two modifications for pressure-mounted gates:</a:t>
            </a:r>
          </a:p>
          <a:p>
            <a:pPr marL="914400" lvl="1" indent="-457200">
              <a:buFont typeface="Wingdings" panose="05000000000000000000" pitchFamily="2" charset="2"/>
              <a:buChar char="Ø"/>
            </a:pPr>
            <a:r>
              <a:rPr lang="en-US" sz="2600" dirty="0">
                <a:solidFill>
                  <a:srgbClr val="00246A"/>
                </a:solidFill>
              </a:rPr>
              <a:t>Gates with wall cups must include a separate, conspicuous warning label on the top rail of the gate regarding correct installation using wall cups in order to meet the 30-pound push-out force test</a:t>
            </a:r>
          </a:p>
          <a:p>
            <a:pPr marL="914400" lvl="1" indent="-457200">
              <a:buFont typeface="Wingdings" panose="05000000000000000000" pitchFamily="2" charset="2"/>
              <a:buChar char="Ø"/>
            </a:pPr>
            <a:r>
              <a:rPr lang="en-US" sz="2600" dirty="0">
                <a:solidFill>
                  <a:srgbClr val="00246A"/>
                </a:solidFill>
              </a:rPr>
              <a:t>Gates without wall cups must use visual side-pressure indicators to signal to consumers whether the gate is correctly installed in order to meet the 30-pound push-out force test</a:t>
            </a:r>
          </a:p>
          <a:p>
            <a:pPr marL="914400" lvl="1" indent="-457200">
              <a:buFont typeface="Wingdings" panose="05000000000000000000" pitchFamily="2" charset="2"/>
              <a:buChar char="Ø"/>
            </a:pPr>
            <a:r>
              <a:rPr lang="en-US" sz="2600" u="sng" dirty="0">
                <a:solidFill>
                  <a:srgbClr val="00246A"/>
                </a:solidFill>
              </a:rPr>
              <a:t>Effective date:</a:t>
            </a:r>
            <a:r>
              <a:rPr lang="en-US" sz="2600" dirty="0">
                <a:solidFill>
                  <a:srgbClr val="00246A"/>
                </a:solidFill>
              </a:rPr>
              <a:t> </a:t>
            </a:r>
            <a:r>
              <a:rPr lang="en-US" sz="2600" b="1" dirty="0">
                <a:solidFill>
                  <a:srgbClr val="00246A"/>
                </a:solidFill>
              </a:rPr>
              <a:t>July 6, 2021 </a:t>
            </a:r>
            <a:r>
              <a:rPr lang="en-US" sz="2600" dirty="0">
                <a:solidFill>
                  <a:srgbClr val="00246A"/>
                </a:solidFill>
              </a:rPr>
              <a:t>(on products manufactured on or after this date.)</a:t>
            </a:r>
            <a:endParaRPr lang="en-US" sz="2600" dirty="0">
              <a:solidFill>
                <a:srgbClr val="002060"/>
              </a:solidFill>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999886672"/>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 [Read-Only]" id="{1A90B910-7F97-47FA-B16A-4787164E0E62}" vid="{EC7B76DC-23FD-4C96-B3E6-DA8517F3F6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orate xmlns="a13d7d47-5e6d-43e2-97f1-eafbdde66bfb">International Programs - EXIP</Directorate>
    <IconOverlay xmlns="http://schemas.microsoft.com/sharepoint/v4" xsi:nil="true"/>
    <From xmlns="a13d7d47-5e6d-43e2-97f1-eafbdde66bfb">
      <UserInfo>
        <DisplayName>Williams, Steve</DisplayName>
        <AccountId>239</AccountId>
        <AccountType/>
      </UserInfo>
    </From>
    <Due_x0020_Date xmlns="a13d7d47-5e6d-43e2-97f1-eafbdde66bfb">2021-01-15T05:00:00+00:00</Due_x0020_Date>
    <Purpose xmlns="a13d7d47-5e6d-43e2-97f1-eafbdde66bfb">Slidedeck for Gates and Enclosures podcast series for China.</Purpose>
    <Commissioner_x002f_Chairman_x0020_Signature_x0020_Required xmlns="a13d7d47-5e6d-43e2-97f1-eafbdde66bfb">No</Commissioner_x002f_Chairman_x0020_Signature_x0020_Required>
    <Posted_x0020_on_x0020_Internet xmlns="a13d7d47-5e6d-43e2-97f1-eafbdde66bfb">No</Posted_x0020_on_x0020_Interne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d61c2d808de587e4226966f99909c90b">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ec796625f911a738ee2142bc7a83e58e"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76F8B-9B25-449C-86E4-F378D140F999}">
  <ds:schemaRefs>
    <ds:schemaRef ds:uri="http://schemas.microsoft.com/sharepoint/v3/contenttype/forms"/>
  </ds:schemaRefs>
</ds:datastoreItem>
</file>

<file path=customXml/itemProps2.xml><?xml version="1.0" encoding="utf-8"?>
<ds:datastoreItem xmlns:ds="http://schemas.openxmlformats.org/officeDocument/2006/customXml" ds:itemID="{171B0BF4-AB71-4661-B27B-7E7957A9B5F9}">
  <ds:schemaRefs>
    <ds:schemaRef ds:uri="http://schemas.openxmlformats.org/package/2006/metadata/core-properties"/>
    <ds:schemaRef ds:uri="http://purl.org/dc/dcmitype/"/>
    <ds:schemaRef ds:uri="http://purl.org/dc/terms/"/>
    <ds:schemaRef ds:uri="http://schemas.microsoft.com/office/2006/metadata/properties"/>
    <ds:schemaRef ds:uri="http://schemas.microsoft.com/office/2006/documentManagement/types"/>
    <ds:schemaRef ds:uri="http://purl.org/dc/elements/1.1/"/>
    <ds:schemaRef ds:uri="http://schemas.microsoft.com/sharepoint/v4"/>
    <ds:schemaRef ds:uri="http://www.w3.org/XML/1998/namespace"/>
    <ds:schemaRef ds:uri="http://schemas.microsoft.com/office/infopath/2007/PartnerControls"/>
    <ds:schemaRef ds:uri="a13d7d47-5e6d-43e2-97f1-eafbdde66bfb"/>
  </ds:schemaRefs>
</ds:datastoreItem>
</file>

<file path=customXml/itemProps3.xml><?xml version="1.0" encoding="utf-8"?>
<ds:datastoreItem xmlns:ds="http://schemas.openxmlformats.org/officeDocument/2006/customXml" ds:itemID="{D5B31F3A-3754-49C6-9C29-E1E003A6B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CPSC_PowerPoint_template</Template>
  <TotalTime>2934</TotalTime>
  <Words>3078</Words>
  <Application>Microsoft Office PowerPoint</Application>
  <PresentationFormat>Widescreen</PresentationFormat>
  <Paragraphs>321</Paragraphs>
  <Slides>53</Slides>
  <Notes>43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黑体</vt:lpstr>
      <vt:lpstr>SimSun</vt:lpstr>
      <vt:lpstr>Arial</vt:lpstr>
      <vt:lpstr>Calibri</vt:lpstr>
      <vt:lpstr>Calibri Light</vt:lpstr>
      <vt:lpstr>Courier New</vt:lpstr>
      <vt:lpstr>Georgia</vt:lpstr>
      <vt:lpstr>Tahoma</vt:lpstr>
      <vt:lpstr>Times New Roman</vt:lpstr>
      <vt:lpstr>Wingdings</vt:lpstr>
      <vt:lpstr>18-ABC-0078_PPTTemplate</vt:lpstr>
      <vt:lpstr>PowerPoint Presentation</vt:lpstr>
      <vt:lpstr>Video: Welcome to the 2021 CPSC Podcast Series- Overview of Gates and Enclosures Requirements </vt:lpstr>
      <vt:lpstr>PowerPoint Presentation</vt:lpstr>
      <vt:lpstr>Biography</vt:lpstr>
      <vt:lpstr>PowerPoint Presentation</vt:lpstr>
      <vt:lpstr>PowerPoint Presentation</vt:lpstr>
      <vt:lpstr>PowerPoint Presentation</vt:lpstr>
      <vt:lpstr>Topics</vt:lpstr>
      <vt:lpstr>Gates and Enclosures History</vt:lpstr>
      <vt:lpstr>Purpose of ASTM F1004-19</vt:lpstr>
      <vt:lpstr>Defining Gates and Enclosures</vt:lpstr>
      <vt:lpstr>Defining Gates and Enclosures</vt:lpstr>
      <vt:lpstr>PowerPoint Presentation</vt:lpstr>
      <vt:lpstr>PowerPoint Presentation</vt:lpstr>
      <vt:lpstr>PowerPoint Presentation</vt:lpstr>
      <vt:lpstr>Enclosures vs. Play Yards*</vt:lpstr>
      <vt:lpstr>Is this product a child gate or a pet gate? </vt:lpstr>
      <vt:lpstr>PowerPoint Presentation</vt:lpstr>
      <vt:lpstr>Labeling and Instructional Literature</vt:lpstr>
      <vt:lpstr>Labeling and Instructional Literature</vt:lpstr>
      <vt:lpstr>PowerPoint Presentation</vt:lpstr>
      <vt:lpstr>Labeling and Instructional Literature</vt:lpstr>
      <vt:lpstr>Product Registration Card Requirement</vt:lpstr>
      <vt:lpstr>PowerPoint Presentation</vt:lpstr>
      <vt:lpstr>PowerPoint Presentation</vt:lpstr>
      <vt:lpstr>Chemical Testing Requirements</vt:lpstr>
      <vt:lpstr>PowerPoint Presentation</vt:lpstr>
      <vt:lpstr>PowerPoint Presentation</vt:lpstr>
      <vt:lpstr>Physical/Mechanical Testing Requirements</vt:lpstr>
      <vt:lpstr>PowerPoint Presentation</vt:lpstr>
      <vt:lpstr>PowerPoint Presentation</vt:lpstr>
      <vt:lpstr>Physical/Mechanical Testing Requirements</vt:lpstr>
      <vt:lpstr>PowerPoint Presentation</vt:lpstr>
      <vt:lpstr>PowerPoint Presentation</vt:lpstr>
      <vt:lpstr>PowerPoint Presentation</vt:lpstr>
      <vt:lpstr>PowerPoint Presentation</vt:lpstr>
      <vt:lpstr>PowerPoint Presentation</vt:lpstr>
      <vt:lpstr>Physical/Mechanical Testing Requirements</vt:lpstr>
      <vt:lpstr>Toy Requirements </vt:lpstr>
      <vt:lpstr>PowerPoint Presentation</vt:lpstr>
      <vt:lpstr>PowerPoint Presentation</vt:lpstr>
      <vt:lpstr>Children’s Product Certificates</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Gates and Enclosures Webinar</dc:title>
  <dc:creator>Erdman, Elizabeth</dc:creator>
  <cp:lastModifiedBy>Schott, Jane</cp:lastModifiedBy>
  <cp:revision>117</cp:revision>
  <dcterms:created xsi:type="dcterms:W3CDTF">2020-10-06T14:45:02Z</dcterms:created>
  <dcterms:modified xsi:type="dcterms:W3CDTF">2021-03-22T20:01:41Z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