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9" r:id="rId2"/>
  </p:sldMasterIdLst>
  <p:notesMasterIdLst>
    <p:notesMasterId r:id="rId11"/>
  </p:notesMasterIdLst>
  <p:sldIdLst>
    <p:sldId id="258" r:id="rId3"/>
    <p:sldId id="263" r:id="rId4"/>
    <p:sldId id="277" r:id="rId5"/>
    <p:sldId id="270" r:id="rId6"/>
    <p:sldId id="261" r:id="rId7"/>
    <p:sldId id="265" r:id="rId8"/>
    <p:sldId id="276" r:id="rId9"/>
    <p:sldId id="275" r:id="rId1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14" autoAdjust="0"/>
  </p:normalViewPr>
  <p:slideViewPr>
    <p:cSldViewPr snapToGrid="0" showGuides="1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09023-F1DB-4C07-B56B-5F4299E23C9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A9D2C-37EC-4CC0-AAE9-549323DD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9D2C-37EC-4CC0-AAE9-549323DD3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9D2C-37EC-4CC0-AAE9-549323DD3B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5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2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9D2C-37EC-4CC0-AAE9-549323DD3B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9D2C-37EC-4CC0-AAE9-549323DD3B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9D2C-37EC-4CC0-AAE9-549323DD3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9D2C-37EC-4CC0-AAE9-549323DD3B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vLogoTitleWhite23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08" y="5334000"/>
            <a:ext cx="6016752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7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72139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61775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3064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49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7397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3798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43453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4125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3058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2739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4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79132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b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Line One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vLogoTitleWhite18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1433"/>
            <a:ext cx="5522293" cy="1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vLogoBlue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1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COV-WS] Section Divider">
    <p:bg>
      <p:bgPr>
        <a:solidFill>
          <a:srgbClr val="0F4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425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723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6CB749-BC20-4DBD-9D80-DC7774D8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9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4" r:id="rId14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BEC0-25EC-D47B-3B59-5C304E7F6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30710"/>
            <a:ext cx="10363200" cy="189697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 the Matter of Amazon.com, Inc.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CPSC Docket No. 21-2</a:t>
            </a:r>
            <a:br>
              <a:rPr lang="en-US" dirty="0"/>
            </a:br>
            <a:r>
              <a:rPr lang="en-US" dirty="0"/>
              <a:t>Amazon’s Argument Demonstratives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4395B-4435-CBE7-3FC9-871BE74DE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2151888"/>
          </a:xfrm>
        </p:spPr>
        <p:txBody>
          <a:bodyPr>
            <a:normAutofit/>
          </a:bodyPr>
          <a:lstStyle/>
          <a:p>
            <a:r>
              <a:rPr lang="en-US" dirty="0"/>
              <a:t>December 14, 2023</a:t>
            </a:r>
          </a:p>
        </p:txBody>
      </p:sp>
    </p:spTree>
    <p:extLst>
      <p:ext uri="{BB962C8B-B14F-4D97-AF65-F5344CB8AC3E}">
        <p14:creationId xmlns:p14="http://schemas.microsoft.com/office/powerpoint/2010/main" val="27550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BC31159-5D85-1CD2-501F-73CA82E0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</p:spPr>
        <p:txBody>
          <a:bodyPr/>
          <a:lstStyle/>
          <a:p>
            <a:r>
              <a:rPr lang="en-US" dirty="0"/>
              <a:t>15 U.S.C. § 2052 (a) Definitions and (b) Carve-Out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1A64E7-A54B-7126-C2E9-F23DFF5B3A5A}"/>
              </a:ext>
            </a:extLst>
          </p:cNvPr>
          <p:cNvGrpSpPr/>
          <p:nvPr/>
        </p:nvGrpSpPr>
        <p:grpSpPr>
          <a:xfrm>
            <a:off x="655343" y="1336040"/>
            <a:ext cx="5384800" cy="2393015"/>
            <a:chOff x="-2692400" y="-916188"/>
            <a:chExt cx="5384800" cy="239301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DCDD1B-7491-DA21-2E3F-9470CB5FFDAC}"/>
                </a:ext>
              </a:extLst>
            </p:cNvPr>
            <p:cNvSpPr/>
            <p:nvPr/>
          </p:nvSpPr>
          <p:spPr>
            <a:xfrm>
              <a:off x="-2692400" y="-916188"/>
              <a:ext cx="5384800" cy="23930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A7DE64E6-A84A-6B2D-B3E5-23AC39074390}"/>
                </a:ext>
              </a:extLst>
            </p:cNvPr>
            <p:cNvSpPr txBox="1"/>
            <p:nvPr/>
          </p:nvSpPr>
          <p:spPr>
            <a:xfrm>
              <a:off x="-2458766" y="-799372"/>
              <a:ext cx="5151166" cy="2159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baseline="0" dirty="0">
                  <a:solidFill>
                    <a:schemeClr val="tx1"/>
                  </a:solidFill>
                </a:rPr>
                <a:t>(a)(7) Distribute in commerce; distribution in commerce.</a:t>
              </a:r>
              <a:r>
                <a:rPr lang="en-US" sz="1700" b="0" baseline="0" dirty="0">
                  <a:solidFill>
                    <a:schemeClr val="tx1"/>
                  </a:solidFill>
                </a:rPr>
                <a:t>  The terms “to distribute in commerce” and “distribution in commerce” mean to </a:t>
              </a:r>
              <a:r>
                <a:rPr lang="en-US" sz="1700" b="1" i="1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sell in commerce</a:t>
              </a:r>
              <a:r>
                <a:rPr lang="en-US" sz="1700" b="0" baseline="0" dirty="0">
                  <a:solidFill>
                    <a:schemeClr val="tx1"/>
                  </a:solidFill>
                </a:rPr>
                <a:t>, to </a:t>
              </a:r>
              <a:r>
                <a:rPr lang="en-US" sz="1700" b="1" i="1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introduce</a:t>
              </a:r>
              <a:r>
                <a:rPr lang="en-US" sz="1700" b="0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 or </a:t>
              </a:r>
              <a:r>
                <a:rPr lang="en-US" sz="1700" b="1" i="1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deliver for introduction into commerce</a:t>
              </a:r>
              <a:r>
                <a:rPr lang="en-US" sz="1700" b="0" baseline="0" dirty="0">
                  <a:solidFill>
                    <a:schemeClr val="tx1"/>
                  </a:solidFill>
                </a:rPr>
                <a:t>, or to </a:t>
              </a:r>
              <a:r>
                <a:rPr lang="en-US" sz="1700" b="1" i="1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hold for sale or distribution after introduction into commerce</a:t>
              </a:r>
              <a:r>
                <a:rPr lang="en-US" sz="1700" b="0" baseline="0" dirty="0">
                  <a:solidFill>
                    <a:schemeClr val="tx1"/>
                  </a:solidFill>
                </a:rPr>
                <a:t>. </a:t>
              </a:r>
              <a:endParaRPr lang="en-US" sz="1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C71ABA-F270-CFE3-B329-B1DC065E65D1}"/>
              </a:ext>
            </a:extLst>
          </p:cNvPr>
          <p:cNvSpPr/>
          <p:nvPr/>
        </p:nvSpPr>
        <p:spPr>
          <a:xfrm>
            <a:off x="655343" y="3813922"/>
            <a:ext cx="5384800" cy="23930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0E2C38E0-B4B1-8BE7-40EB-4EF7586D3853}"/>
              </a:ext>
            </a:extLst>
          </p:cNvPr>
          <p:cNvSpPr txBox="1"/>
          <p:nvPr/>
        </p:nvSpPr>
        <p:spPr>
          <a:xfrm>
            <a:off x="772160" y="3962689"/>
            <a:ext cx="5151166" cy="21593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baseline="0" dirty="0">
                <a:solidFill>
                  <a:schemeClr val="tx1"/>
                </a:solidFill>
              </a:rPr>
              <a:t>(a)(8) Distributor. </a:t>
            </a:r>
            <a:r>
              <a:rPr lang="en-US" sz="1700" b="0" baseline="0" dirty="0">
                <a:solidFill>
                  <a:schemeClr val="tx1"/>
                </a:solidFill>
              </a:rPr>
              <a:t>The term “distributor” means a person to whom a consumer product is </a:t>
            </a:r>
            <a:r>
              <a:rPr lang="en-US" sz="1700" baseline="0" dirty="0">
                <a:solidFill>
                  <a:schemeClr val="tx1"/>
                </a:solidFill>
                <a:highlight>
                  <a:srgbClr val="FFFF00"/>
                </a:highlight>
              </a:rPr>
              <a:t>delivered or sold </a:t>
            </a:r>
            <a:r>
              <a:rPr lang="en-US" sz="1700" b="1" i="1" baseline="0" dirty="0">
                <a:solidFill>
                  <a:schemeClr val="tx1"/>
                </a:solidFill>
                <a:highlight>
                  <a:srgbClr val="FFFF00"/>
                </a:highlight>
              </a:rPr>
              <a:t>for purposes of distribution in commerce</a:t>
            </a:r>
            <a:r>
              <a:rPr lang="en-US" sz="1700" b="0" baseline="0" dirty="0">
                <a:solidFill>
                  <a:schemeClr val="tx1"/>
                </a:solidFill>
              </a:rPr>
              <a:t>, except that such term does not include a manufacturer or retailer of such product.</a:t>
            </a:r>
            <a:endParaRPr lang="en-US" sz="1700" kern="12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C06347-55BA-4076-1FE1-EF3E224B502B}"/>
              </a:ext>
            </a:extLst>
          </p:cNvPr>
          <p:cNvGrpSpPr/>
          <p:nvPr/>
        </p:nvGrpSpPr>
        <p:grpSpPr>
          <a:xfrm>
            <a:off x="6156960" y="1336040"/>
            <a:ext cx="5384800" cy="2393015"/>
            <a:chOff x="-2692400" y="-916188"/>
            <a:chExt cx="5384800" cy="239301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1E3DBC-6D25-A77C-EF4F-AC3A1EDD7FD9}"/>
                </a:ext>
              </a:extLst>
            </p:cNvPr>
            <p:cNvSpPr/>
            <p:nvPr/>
          </p:nvSpPr>
          <p:spPr>
            <a:xfrm>
              <a:off x="-2692400" y="-916188"/>
              <a:ext cx="5384800" cy="23930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C7B37893-342E-9717-FBEE-73AC615A7813}"/>
                </a:ext>
              </a:extLst>
            </p:cNvPr>
            <p:cNvSpPr txBox="1"/>
            <p:nvPr/>
          </p:nvSpPr>
          <p:spPr>
            <a:xfrm>
              <a:off x="-2458766" y="-799372"/>
              <a:ext cx="5151166" cy="2159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/>
              <a:r>
                <a:rPr lang="en-US" sz="1700" b="1" baseline="0" dirty="0">
                  <a:solidFill>
                    <a:schemeClr val="tx1"/>
                  </a:solidFill>
                </a:rPr>
                <a:t>(a)(16) Third-party logistics provider. </a:t>
              </a:r>
              <a:r>
                <a:rPr lang="en-US" sz="1700" b="0" baseline="0" dirty="0">
                  <a:solidFill>
                    <a:schemeClr val="tx1"/>
                  </a:solidFill>
                </a:rPr>
                <a:t>The term “third-party logistics provider” means a person who </a:t>
              </a:r>
              <a:r>
                <a:rPr lang="en-US" sz="1700" b="1" i="1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solely</a:t>
              </a:r>
              <a:r>
                <a:rPr lang="en-US" sz="1700" baseline="0" dirty="0">
                  <a:solidFill>
                    <a:schemeClr val="tx1"/>
                  </a:solidFill>
                </a:rPr>
                <a:t> </a:t>
              </a:r>
              <a:r>
                <a:rPr lang="en-US" sz="1700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receives, holds, or otherwise transports a consumer product</a:t>
              </a:r>
              <a:r>
                <a:rPr lang="en-US" sz="1700" baseline="0" dirty="0">
                  <a:solidFill>
                    <a:schemeClr val="tx1"/>
                  </a:solidFill>
                </a:rPr>
                <a:t> in the ordinary course of business </a:t>
              </a:r>
              <a:r>
                <a:rPr lang="en-US" sz="1700" b="1" i="1" baseline="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but who does not take title to the product</a:t>
              </a:r>
              <a:r>
                <a:rPr lang="en-US" sz="1700" b="1" baseline="0" dirty="0">
                  <a:solidFill>
                    <a:schemeClr val="tx1"/>
                  </a:solidFill>
                </a:rPr>
                <a:t>.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2A99BF-0CF9-3E56-40AE-F24D68F4B412}"/>
              </a:ext>
            </a:extLst>
          </p:cNvPr>
          <p:cNvSpPr/>
          <p:nvPr/>
        </p:nvSpPr>
        <p:spPr>
          <a:xfrm>
            <a:off x="6156960" y="3813922"/>
            <a:ext cx="5384800" cy="2393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F55A1E93-5B58-A90E-3D90-3751FB3ECB57}"/>
              </a:ext>
            </a:extLst>
          </p:cNvPr>
          <p:cNvSpPr txBox="1"/>
          <p:nvPr/>
        </p:nvSpPr>
        <p:spPr>
          <a:xfrm>
            <a:off x="6273777" y="3962689"/>
            <a:ext cx="5151166" cy="21593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/>
            <a:r>
              <a:rPr lang="en-US" sz="1700" b="1" baseline="0" dirty="0">
                <a:solidFill>
                  <a:schemeClr val="tx1"/>
                </a:solidFill>
              </a:rPr>
              <a:t>(b) Common carriers, contract carriers, third-party logistics provider, and freight forwarders.</a:t>
            </a:r>
            <a:r>
              <a:rPr lang="en-US" sz="1700" b="0" baseline="0" dirty="0">
                <a:solidFill>
                  <a:schemeClr val="tx1"/>
                </a:solidFill>
              </a:rPr>
              <a:t> A common carrier, contract carrier, third-party logistics provider, or freight forwarder shall not. . . be deemed to be a manufacturer, distributor, or retailer of a consumer product </a:t>
            </a:r>
            <a:r>
              <a:rPr lang="en-US" sz="1700" b="1" i="1" baseline="0" dirty="0">
                <a:solidFill>
                  <a:schemeClr val="tx1"/>
                </a:solidFill>
                <a:highlight>
                  <a:srgbClr val="FFFF00"/>
                </a:highlight>
              </a:rPr>
              <a:t>solely</a:t>
            </a:r>
            <a:r>
              <a:rPr lang="en-US" sz="1700" b="0" baseline="0" dirty="0">
                <a:solidFill>
                  <a:schemeClr val="tx1"/>
                </a:solidFill>
                <a:highlight>
                  <a:srgbClr val="FFFF00"/>
                </a:highlight>
              </a:rPr>
              <a:t> by reason of receiving or transporting a consumer product in the ordinary course of its business as such a carrier or forwarder</a:t>
            </a:r>
            <a:r>
              <a:rPr lang="en-US" sz="1700" b="0" baseline="0" dirty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4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ircle"/>
          <p:cNvSpPr/>
          <p:nvPr/>
        </p:nvSpPr>
        <p:spPr>
          <a:xfrm>
            <a:off x="4976717" y="196081"/>
            <a:ext cx="6519958" cy="65199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0119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11993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2" name="Oval"/>
          <p:cNvSpPr/>
          <p:nvPr/>
        </p:nvSpPr>
        <p:spPr>
          <a:xfrm>
            <a:off x="6154845" y="291518"/>
            <a:ext cx="3862486" cy="37974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miter lim="400000"/>
          </a:ln>
          <a:effectLst>
            <a:outerShdw blurRad="482600" dist="85143" dir="5400000" rotWithShape="0">
              <a:srgbClr val="000000">
                <a:alpha val="32563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3" name="Activities…"/>
          <p:cNvSpPr txBox="1"/>
          <p:nvPr/>
        </p:nvSpPr>
        <p:spPr>
          <a:xfrm>
            <a:off x="807937" y="1572081"/>
            <a:ext cx="3305393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219169" hangingPunct="0">
              <a:defRPr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b="1" kern="0" dirty="0">
                <a:solidFill>
                  <a:srgbClr val="FFFFFF"/>
                </a:solidFill>
                <a:latin typeface="Georgia"/>
                <a:sym typeface="Georgia"/>
              </a:rPr>
              <a:t>Activities</a:t>
            </a:r>
          </a:p>
          <a:p>
            <a:pPr algn="ctr" defTabSz="1219169" hangingPunct="0">
              <a:defRPr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b="1" kern="0" dirty="0">
                <a:solidFill>
                  <a:srgbClr val="FFFFFF"/>
                </a:solidFill>
                <a:latin typeface="Georgia"/>
                <a:sym typeface="Georgia"/>
              </a:rPr>
              <a:t>Not Amounting</a:t>
            </a:r>
          </a:p>
          <a:p>
            <a:pPr algn="ctr" defTabSz="1219169" hangingPunct="0">
              <a:defRPr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3200" b="1" kern="0" dirty="0">
                <a:solidFill>
                  <a:srgbClr val="FFFFFF"/>
                </a:solidFill>
                <a:latin typeface="Georgia"/>
                <a:sym typeface="Georgia"/>
              </a:rPr>
              <a:t>to Distribution</a:t>
            </a:r>
          </a:p>
        </p:txBody>
      </p:sp>
      <p:sp>
        <p:nvSpPr>
          <p:cNvPr id="154" name="3PLP"/>
          <p:cNvSpPr txBox="1"/>
          <p:nvPr/>
        </p:nvSpPr>
        <p:spPr>
          <a:xfrm>
            <a:off x="7264332" y="438720"/>
            <a:ext cx="161448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 defTabSz="1219169" hangingPunct="0"/>
            <a:r>
              <a:rPr sz="3600" kern="0" dirty="0"/>
              <a:t>3PLP</a:t>
            </a:r>
            <a:endParaRPr sz="3000" kern="0" dirty="0"/>
          </a:p>
        </p:txBody>
      </p:sp>
      <p:sp>
        <p:nvSpPr>
          <p:cNvPr id="155" name="DISTRIBUTION IN COMMERCE"/>
          <p:cNvSpPr txBox="1"/>
          <p:nvPr/>
        </p:nvSpPr>
        <p:spPr>
          <a:xfrm>
            <a:off x="6418675" y="4071699"/>
            <a:ext cx="3514086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 defTabSz="1219169" hangingPunct="0"/>
            <a:r>
              <a:rPr sz="3000" kern="0" dirty="0"/>
              <a:t>DISTRIBUTION IN COMMERCE</a:t>
            </a:r>
          </a:p>
        </p:txBody>
      </p:sp>
      <p:sp>
        <p:nvSpPr>
          <p:cNvPr id="157" name="warehousing"/>
          <p:cNvSpPr txBox="1"/>
          <p:nvPr/>
        </p:nvSpPr>
        <p:spPr>
          <a:xfrm>
            <a:off x="7042342" y="3402816"/>
            <a:ext cx="20584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 defTabSz="1219169" hangingPunct="0"/>
            <a:r>
              <a:rPr sz="2000" kern="0" dirty="0"/>
              <a:t>warehousing</a:t>
            </a:r>
          </a:p>
        </p:txBody>
      </p:sp>
      <p:sp>
        <p:nvSpPr>
          <p:cNvPr id="158" name="receive, hold, or otherwise transport consumer products"/>
          <p:cNvSpPr txBox="1"/>
          <p:nvPr/>
        </p:nvSpPr>
        <p:spPr>
          <a:xfrm>
            <a:off x="6283842" y="1175561"/>
            <a:ext cx="3529296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 defTabSz="1219169" hangingPunct="0"/>
            <a:r>
              <a:rPr sz="2000" kern="0" dirty="0"/>
              <a:t>receive</a:t>
            </a:r>
            <a:r>
              <a:rPr lang="en-US" sz="2000" kern="0" dirty="0"/>
              <a:t>s</a:t>
            </a:r>
            <a:r>
              <a:rPr sz="2000" kern="0" dirty="0"/>
              <a:t>, hold</a:t>
            </a:r>
            <a:r>
              <a:rPr lang="en-US" sz="2000" kern="0" dirty="0"/>
              <a:t>s</a:t>
            </a:r>
            <a:r>
              <a:rPr sz="2000" kern="0" dirty="0"/>
              <a:t>, or otherwise transport</a:t>
            </a:r>
            <a:r>
              <a:rPr lang="en-US" sz="2000" kern="0" dirty="0"/>
              <a:t>s</a:t>
            </a:r>
            <a:r>
              <a:rPr sz="2000" kern="0" dirty="0"/>
              <a:t> consumer products</a:t>
            </a:r>
            <a:r>
              <a:rPr lang="en-US" sz="2000" kern="0" dirty="0"/>
              <a:t> but does not take title</a:t>
            </a:r>
            <a:endParaRPr sz="2000" kern="0" dirty="0"/>
          </a:p>
        </p:txBody>
      </p:sp>
      <p:sp>
        <p:nvSpPr>
          <p:cNvPr id="159" name="sell in commerce; introduce or deliver…"/>
          <p:cNvSpPr txBox="1"/>
          <p:nvPr/>
        </p:nvSpPr>
        <p:spPr>
          <a:xfrm>
            <a:off x="5929318" y="5031872"/>
            <a:ext cx="4614755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sell in commerce; introduce or deliver</a:t>
            </a:r>
          </a:p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for introduction into commerce;</a:t>
            </a:r>
          </a:p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hold for sale or distribution after introduction into commerce </a:t>
            </a:r>
          </a:p>
        </p:txBody>
      </p:sp>
      <p:sp>
        <p:nvSpPr>
          <p:cNvPr id="160" name="inspect…"/>
          <p:cNvSpPr txBox="1"/>
          <p:nvPr/>
        </p:nvSpPr>
        <p:spPr>
          <a:xfrm>
            <a:off x="6154845" y="2762151"/>
            <a:ext cx="2058467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inspect</a:t>
            </a:r>
          </a:p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products  </a:t>
            </a:r>
          </a:p>
        </p:txBody>
      </p:sp>
      <p:sp>
        <p:nvSpPr>
          <p:cNvPr id="161" name="package…"/>
          <p:cNvSpPr txBox="1"/>
          <p:nvPr/>
        </p:nvSpPr>
        <p:spPr>
          <a:xfrm>
            <a:off x="7056854" y="2229086"/>
            <a:ext cx="2058467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package </a:t>
            </a:r>
          </a:p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orders </a:t>
            </a:r>
          </a:p>
        </p:txBody>
      </p:sp>
      <p:sp>
        <p:nvSpPr>
          <p:cNvPr id="162" name="process…"/>
          <p:cNvSpPr txBox="1"/>
          <p:nvPr/>
        </p:nvSpPr>
        <p:spPr>
          <a:xfrm>
            <a:off x="8071576" y="2779372"/>
            <a:ext cx="2058466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process</a:t>
            </a:r>
          </a:p>
          <a:p>
            <a:pPr algn="ctr" defTabSz="1219169" hangingPunct="0">
              <a:defRPr sz="25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000" i="1" kern="0" dirty="0">
                <a:solidFill>
                  <a:srgbClr val="FFFFFF"/>
                </a:solidFill>
                <a:latin typeface="Georgia"/>
                <a:sym typeface="Georgia"/>
              </a:rPr>
              <a:t>returns</a:t>
            </a:r>
          </a:p>
        </p:txBody>
      </p:sp>
      <p:sp>
        <p:nvSpPr>
          <p:cNvPr id="163" name="website operation…"/>
          <p:cNvSpPr txBox="1"/>
          <p:nvPr/>
        </p:nvSpPr>
        <p:spPr>
          <a:xfrm>
            <a:off x="716471" y="3456060"/>
            <a:ext cx="3456698" cy="2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i="1" kern="0" dirty="0">
                <a:solidFill>
                  <a:srgbClr val="FFFFFF"/>
                </a:solidFill>
                <a:latin typeface="Georgia"/>
                <a:sym typeface="Georgia"/>
              </a:rPr>
              <a:t>website operatio</a:t>
            </a:r>
            <a:r>
              <a:rPr lang="en-US" i="1" kern="0" dirty="0">
                <a:solidFill>
                  <a:srgbClr val="FFFFFF"/>
                </a:solidFill>
                <a:latin typeface="Georgia"/>
                <a:sym typeface="Georgia"/>
              </a:rPr>
              <a:t>n</a:t>
            </a: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400" i="1" kern="0" dirty="0">
              <a:solidFill>
                <a:srgbClr val="FFFFFF"/>
              </a:solidFill>
              <a:latin typeface="Georgia"/>
              <a:sym typeface="Georgia"/>
            </a:endParaRP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i="1" kern="0" dirty="0">
                <a:solidFill>
                  <a:srgbClr val="FFFFFF"/>
                </a:solidFill>
                <a:latin typeface="Georgia"/>
                <a:sym typeface="Georgia"/>
              </a:rPr>
              <a:t>payment processing</a:t>
            </a: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400" i="1" kern="0" dirty="0">
              <a:solidFill>
                <a:srgbClr val="FFFFFF"/>
              </a:solidFill>
              <a:latin typeface="Georgia"/>
              <a:sym typeface="Georgia"/>
            </a:endParaRP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i="1" kern="0" dirty="0">
                <a:solidFill>
                  <a:srgbClr val="FFFFFF"/>
                </a:solidFill>
                <a:latin typeface="Georgia"/>
                <a:sym typeface="Georgia"/>
              </a:rPr>
              <a:t>fair pricing policy</a:t>
            </a:r>
            <a:endParaRPr lang="en-US" i="1" kern="0" dirty="0">
              <a:solidFill>
                <a:srgbClr val="FFFFFF"/>
              </a:solidFill>
              <a:latin typeface="Georgia"/>
              <a:sym typeface="Georgia"/>
            </a:endParaRP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400" i="1" kern="0" dirty="0">
              <a:solidFill>
                <a:srgbClr val="FFFFFF"/>
              </a:solidFill>
              <a:latin typeface="Georgia"/>
              <a:sym typeface="Georgia"/>
            </a:endParaRP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i="1" kern="0" dirty="0">
                <a:solidFill>
                  <a:srgbClr val="FFFFFF"/>
                </a:solidFill>
                <a:latin typeface="Georgia"/>
                <a:sym typeface="Georgia"/>
              </a:rPr>
              <a:t>restriction of sales</a:t>
            </a:r>
            <a:endParaRPr lang="en-US" i="1" kern="0" dirty="0">
              <a:solidFill>
                <a:srgbClr val="FFFFFF"/>
              </a:solidFill>
              <a:latin typeface="Georgia"/>
              <a:sym typeface="Georgia"/>
            </a:endParaRP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400" i="1" kern="0" dirty="0">
              <a:solidFill>
                <a:srgbClr val="FFFFFF"/>
              </a:solidFill>
              <a:latin typeface="Georgia"/>
              <a:sym typeface="Georgia"/>
            </a:endParaRPr>
          </a:p>
          <a:p>
            <a:pPr algn="ctr" defTabSz="1219169" hangingPunct="0">
              <a:defRPr sz="28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i="1" kern="0" dirty="0">
                <a:solidFill>
                  <a:srgbClr val="FFFFFF"/>
                </a:solidFill>
                <a:latin typeface="Georgia"/>
                <a:sym typeface="Georgia"/>
              </a:rPr>
              <a:t>customer service</a:t>
            </a:r>
          </a:p>
        </p:txBody>
      </p:sp>
      <p:sp>
        <p:nvSpPr>
          <p:cNvPr id="164" name="Line"/>
          <p:cNvSpPr/>
          <p:nvPr/>
        </p:nvSpPr>
        <p:spPr>
          <a:xfrm>
            <a:off x="1159497" y="3265551"/>
            <a:ext cx="2602272" cy="1199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64103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343A06-B06F-C2BD-7955-655EC093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056" y="152323"/>
            <a:ext cx="5029318" cy="655335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F601DF-1257-5A23-3D83-4FE007889DCD}"/>
              </a:ext>
            </a:extLst>
          </p:cNvPr>
          <p:cNvSpPr/>
          <p:nvPr/>
        </p:nvSpPr>
        <p:spPr>
          <a:xfrm>
            <a:off x="3585289" y="3765755"/>
            <a:ext cx="4404851" cy="373626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61FE50-24CF-B46C-AB1D-D5C1F7428AE6}"/>
              </a:ext>
            </a:extLst>
          </p:cNvPr>
          <p:cNvCxnSpPr>
            <a:cxnSpLocks/>
          </p:cNvCxnSpPr>
          <p:nvPr/>
        </p:nvCxnSpPr>
        <p:spPr>
          <a:xfrm flipV="1">
            <a:off x="2106592" y="3952568"/>
            <a:ext cx="1478697" cy="22407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09AEE6-D1EC-32DF-8E0D-83E5F058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6" y="5787342"/>
            <a:ext cx="10686976" cy="81185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875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1FEE6-7F88-B97F-ACEF-2AE64C73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328" y="232521"/>
            <a:ext cx="6179344" cy="602706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9E6E1-AA22-7BBB-FB46-4A2B86480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30" y="6407374"/>
            <a:ext cx="2156339" cy="28813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02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A9C4B0A-CFDE-A8D6-303E-BD9857570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16" y="283757"/>
            <a:ext cx="9750968" cy="629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69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4436-B848-5E11-B6E4-B5418FE2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U.S.C. § 2064(</a:t>
            </a:r>
            <a:r>
              <a:rPr lang="en-US" dirty="0" err="1"/>
              <a:t>i</a:t>
            </a:r>
            <a:r>
              <a:rPr lang="en-US" dirty="0"/>
              <a:t>)(2)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0FE9-D8E3-87AC-7405-A109E16D9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4793" indent="0">
              <a:buNone/>
            </a:pPr>
            <a:endParaRPr lang="en-US" dirty="0"/>
          </a:p>
          <a:p>
            <a:pPr marL="304793" indent="0">
              <a:buNone/>
            </a:pPr>
            <a:endParaRPr lang="en-US" dirty="0"/>
          </a:p>
          <a:p>
            <a:pPr marL="304793" indent="0" algn="just">
              <a:buNone/>
            </a:pPr>
            <a:r>
              <a:rPr lang="en-US" dirty="0"/>
              <a:t>“</a:t>
            </a:r>
            <a:r>
              <a:rPr lang="en-US" b="1" i="1" dirty="0"/>
              <a:t>Except to the extent that the Commission determines </a:t>
            </a:r>
            <a:r>
              <a:rPr lang="en-US" dirty="0"/>
              <a:t>with respect to a particular product </a:t>
            </a:r>
            <a:r>
              <a:rPr lang="en-US" b="1" i="1" dirty="0"/>
              <a:t>that</a:t>
            </a:r>
            <a:r>
              <a:rPr lang="en-US" dirty="0"/>
              <a:t> </a:t>
            </a:r>
            <a:r>
              <a:rPr lang="en-US" b="1" i="1" dirty="0"/>
              <a:t>one or more of the following items is unnecessary or inappropriate under the circumstances</a:t>
            </a:r>
            <a:r>
              <a:rPr lang="en-US" dirty="0"/>
              <a:t>, the notice shall include the following. . .”</a:t>
            </a:r>
          </a:p>
        </p:txBody>
      </p:sp>
    </p:spTree>
    <p:extLst>
      <p:ext uri="{BB962C8B-B14F-4D97-AF65-F5344CB8AC3E}">
        <p14:creationId xmlns:p14="http://schemas.microsoft.com/office/powerpoint/2010/main" val="339931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1F886-DAAF-F1F4-38D5-FAA2D652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18" y="670729"/>
            <a:ext cx="5219700" cy="3127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C8AC2-720C-8581-8EC0-E983827A2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18" y="3625636"/>
            <a:ext cx="5219700" cy="30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C6D5F-9095-2066-A244-CF42560C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82" y="3148065"/>
            <a:ext cx="6444578" cy="29199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30EA35-FFA4-01BF-008F-B020CB0C3225}"/>
              </a:ext>
            </a:extLst>
          </p:cNvPr>
          <p:cNvSpPr txBox="1">
            <a:spLocks/>
          </p:cNvSpPr>
          <p:nvPr/>
        </p:nvSpPr>
        <p:spPr>
          <a:xfrm>
            <a:off x="148383" y="2684332"/>
            <a:ext cx="6444578" cy="456459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333" kern="1200" baseline="0">
                <a:solidFill>
                  <a:srgbClr val="0F48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Amazon’s Notice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516C13-044B-1B2C-4571-F8CF9793502D}"/>
              </a:ext>
            </a:extLst>
          </p:cNvPr>
          <p:cNvSpPr txBox="1">
            <a:spLocks/>
          </p:cNvSpPr>
          <p:nvPr/>
        </p:nvSpPr>
        <p:spPr>
          <a:xfrm>
            <a:off x="6823916" y="214270"/>
            <a:ext cx="5219701" cy="456459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333" kern="1200" baseline="0">
                <a:solidFill>
                  <a:srgbClr val="0F48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CPSC Recall No. 20-082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DCAE3-2A54-A139-92FA-DA81D3C91CBF}"/>
              </a:ext>
            </a:extLst>
          </p:cNvPr>
          <p:cNvSpPr txBox="1"/>
          <p:nvPr/>
        </p:nvSpPr>
        <p:spPr>
          <a:xfrm>
            <a:off x="148382" y="256802"/>
            <a:ext cx="65867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</a:rPr>
              <a:t>15 U.S.C. § 2064(</a:t>
            </a:r>
            <a:r>
              <a:rPr lang="en-US" sz="1800" b="1" dirty="0" err="1">
                <a:solidFill>
                  <a:schemeClr val="bg1"/>
                </a:solidFill>
              </a:rPr>
              <a:t>i</a:t>
            </a:r>
            <a:r>
              <a:rPr lang="en-US" sz="1800" b="1" dirty="0">
                <a:solidFill>
                  <a:schemeClr val="bg1"/>
                </a:solidFill>
              </a:rPr>
              <a:t>)(2)</a:t>
            </a:r>
            <a:endParaRPr lang="en-US" sz="1800" dirty="0">
              <a:solidFill>
                <a:schemeClr val="bg1"/>
              </a:solidFill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(A) </a:t>
            </a:r>
            <a:r>
              <a:rPr lang="en-US" sz="1400" dirty="0">
                <a:solidFill>
                  <a:schemeClr val="bg1"/>
                </a:solidFill>
              </a:rPr>
              <a:t>Product description, including model number, product name, and photo;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(B) </a:t>
            </a:r>
            <a:r>
              <a:rPr lang="en-US" sz="1400" dirty="0">
                <a:solidFill>
                  <a:schemeClr val="bg1"/>
                </a:solidFill>
              </a:rPr>
              <a:t>Description of the action being taken;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(C) </a:t>
            </a:r>
            <a:r>
              <a:rPr lang="en-US" sz="1400" dirty="0">
                <a:solidFill>
                  <a:schemeClr val="bg1"/>
                </a:solidFill>
              </a:rPr>
              <a:t>Number of units;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(D) </a:t>
            </a:r>
            <a:r>
              <a:rPr lang="en-US" sz="1400" dirty="0">
                <a:solidFill>
                  <a:schemeClr val="bg1"/>
                </a:solidFill>
              </a:rPr>
              <a:t>Description of the substantial product hazards and reason for action;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(E) </a:t>
            </a:r>
            <a:r>
              <a:rPr lang="en-US" sz="1400" dirty="0">
                <a:solidFill>
                  <a:schemeClr val="bg1"/>
                </a:solidFill>
              </a:rPr>
              <a:t>Identification of manufacturer and significant retailers;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(F) </a:t>
            </a:r>
            <a:r>
              <a:rPr lang="en-US" sz="1400" dirty="0">
                <a:solidFill>
                  <a:schemeClr val="bg1"/>
                </a:solidFill>
              </a:rPr>
              <a:t>Dates of manufacture and sale;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(G)</a:t>
            </a:r>
            <a:r>
              <a:rPr lang="en-US" sz="1400" dirty="0">
                <a:solidFill>
                  <a:schemeClr val="bg1"/>
                </a:solidFill>
              </a:rPr>
              <a:t> Injuries or deaths associated;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(H) </a:t>
            </a:r>
            <a:r>
              <a:rPr lang="en-US" sz="1400" dirty="0">
                <a:solidFill>
                  <a:schemeClr val="bg1"/>
                </a:solidFill>
              </a:rPr>
              <a:t>Description of remedies and actions required to obtain such remedy;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(I) </a:t>
            </a:r>
            <a:r>
              <a:rPr lang="en-US" sz="1400" dirty="0">
                <a:solidFill>
                  <a:schemeClr val="bg1"/>
                </a:solidFill>
              </a:rPr>
              <a:t>Other information the Commission deems appropriate.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B076BF-6DE2-9F43-55A6-834701797502}"/>
              </a:ext>
            </a:extLst>
          </p:cNvPr>
          <p:cNvSpPr/>
          <p:nvPr/>
        </p:nvSpPr>
        <p:spPr>
          <a:xfrm>
            <a:off x="202077" y="4267734"/>
            <a:ext cx="6335125" cy="23238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011E9E-BE88-95BA-0659-5F1992ED63B7}"/>
              </a:ext>
            </a:extLst>
          </p:cNvPr>
          <p:cNvSpPr/>
          <p:nvPr/>
        </p:nvSpPr>
        <p:spPr>
          <a:xfrm>
            <a:off x="9409562" y="2057725"/>
            <a:ext cx="2614391" cy="45645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96D95C-6C53-5570-E191-FBE191F8A75E}"/>
              </a:ext>
            </a:extLst>
          </p:cNvPr>
          <p:cNvSpPr/>
          <p:nvPr/>
        </p:nvSpPr>
        <p:spPr>
          <a:xfrm>
            <a:off x="6823916" y="4753105"/>
            <a:ext cx="4582436" cy="43229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0BAEB-BFA5-7B55-0293-533B938A71DC}"/>
              </a:ext>
            </a:extLst>
          </p:cNvPr>
          <p:cNvSpPr/>
          <p:nvPr/>
        </p:nvSpPr>
        <p:spPr>
          <a:xfrm>
            <a:off x="202077" y="4541202"/>
            <a:ext cx="6335124" cy="464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A6AC30-F17B-EB8A-0598-18CDEE43027D}"/>
              </a:ext>
            </a:extLst>
          </p:cNvPr>
          <p:cNvSpPr/>
          <p:nvPr/>
        </p:nvSpPr>
        <p:spPr>
          <a:xfrm>
            <a:off x="202077" y="3840740"/>
            <a:ext cx="6335124" cy="385915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23231-2C4F-A7CB-B700-6ABED22563D4}"/>
              </a:ext>
            </a:extLst>
          </p:cNvPr>
          <p:cNvSpPr/>
          <p:nvPr/>
        </p:nvSpPr>
        <p:spPr>
          <a:xfrm>
            <a:off x="6823915" y="4078590"/>
            <a:ext cx="5219701" cy="456459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3324"/>
      </p:ext>
    </p:extLst>
  </p:cSld>
  <p:clrMapOvr>
    <a:masterClrMapping/>
  </p:clrMapOvr>
</p:sld>
</file>

<file path=ppt/theme/theme1.xml><?xml version="1.0" encoding="utf-8"?>
<a:theme xmlns:a="http://schemas.openxmlformats.org/drawingml/2006/main" name="[Covington16x9]">
  <a:themeElements>
    <a:clrScheme name="Covington2021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582C83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Covington16x9]" id="{5BB2CA77-843F-4C11-ACEE-ED5BC808F514}" vid="{1990ECCD-D4AB-4670-A713-2CC7942B4B6D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[Covington16x9]</Template>
  <TotalTime>0</TotalTime>
  <Words>492</Words>
  <Application>Microsoft Office PowerPoint</Application>
  <PresentationFormat>Widescreen</PresentationFormat>
  <Paragraphs>54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Georgia</vt:lpstr>
      <vt:lpstr>Helvetica Neue</vt:lpstr>
      <vt:lpstr>Helvetica Neue Medium</vt:lpstr>
      <vt:lpstr>Wingdings</vt:lpstr>
      <vt:lpstr>Wingdings 2</vt:lpstr>
      <vt:lpstr>[Covington16x9]</vt:lpstr>
      <vt:lpstr>21_BasicWhite</vt:lpstr>
      <vt:lpstr>In the Matter of Amazon.com, Inc., CPSC Docket No. 21-2 Amazon’s Argument Demonstratives</vt:lpstr>
      <vt:lpstr>15 U.S.C. § 2052 (a) Definitions and (b) Carve-Out</vt:lpstr>
      <vt:lpstr>PowerPoint Presentation</vt:lpstr>
      <vt:lpstr>PowerPoint Presentation</vt:lpstr>
      <vt:lpstr>PowerPoint Presentation</vt:lpstr>
      <vt:lpstr>PowerPoint Presentation</vt:lpstr>
      <vt:lpstr>15 U.S.C. § 2064(i)(2)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2023-12-07T15:36:32Z</dcterms:created>
  <dcterms:modified xsi:type="dcterms:W3CDTF">2023-12-07T22:52:57Z</dcterms:modified>
</cp:coreProperties>
</file>